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41EFCE-B7F6-4B5C-9A29-309BC825567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59206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41EFCE-B7F6-4B5C-9A29-309BC825567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109080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41EFCE-B7F6-4B5C-9A29-309BC825567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86681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41EFCE-B7F6-4B5C-9A29-309BC825567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49387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41EFCE-B7F6-4B5C-9A29-309BC825567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82106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41EFCE-B7F6-4B5C-9A29-309BC825567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411140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41EFCE-B7F6-4B5C-9A29-309BC8255673}" type="datetimeFigureOut">
              <a:rPr lang="en-GB" smtClean="0"/>
              <a:t>19/01/2022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25613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1EFCE-B7F6-4B5C-9A29-309BC8255673}" type="datetimeFigureOut">
              <a:rPr lang="en-GB" smtClean="0"/>
              <a:t>19/01/2022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251935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1EFCE-B7F6-4B5C-9A29-309BC8255673}" type="datetimeFigureOut">
              <a:rPr lang="en-GB" smtClean="0"/>
              <a:t>19/01/2022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100730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1EFCE-B7F6-4B5C-9A29-309BC825567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349937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1EFCE-B7F6-4B5C-9A29-309BC825567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214B8-0DA4-4E6B-AA30-B34CCC4842D3}" type="slidenum">
              <a:rPr lang="en-GB" smtClean="0"/>
              <a:t>‹#›</a:t>
            </a:fld>
            <a:endParaRPr lang="en-GB"/>
          </a:p>
        </p:txBody>
      </p:sp>
    </p:spTree>
    <p:extLst>
      <p:ext uri="{BB962C8B-B14F-4D97-AF65-F5344CB8AC3E}">
        <p14:creationId xmlns:p14="http://schemas.microsoft.com/office/powerpoint/2010/main" val="18356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1EFCE-B7F6-4B5C-9A29-309BC8255673}" type="datetimeFigureOut">
              <a:rPr lang="en-GB" smtClean="0"/>
              <a:t>19/01/2022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14B8-0DA4-4E6B-AA30-B34CCC4842D3}" type="slidenum">
              <a:rPr lang="en-GB" smtClean="0"/>
              <a:t>‹#›</a:t>
            </a:fld>
            <a:endParaRPr lang="en-GB"/>
          </a:p>
        </p:txBody>
      </p:sp>
    </p:spTree>
    <p:extLst>
      <p:ext uri="{BB962C8B-B14F-4D97-AF65-F5344CB8AC3E}">
        <p14:creationId xmlns:p14="http://schemas.microsoft.com/office/powerpoint/2010/main" val="175627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hillcrest.bham.sch.uk/"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572" y="152867"/>
            <a:ext cx="7294750" cy="1754326"/>
          </a:xfrm>
          <a:prstGeom prst="rect">
            <a:avLst/>
          </a:prstGeom>
        </p:spPr>
        <p:txBody>
          <a:bodyPr wrap="square">
            <a:spAutoFit/>
          </a:bodyPr>
          <a:lstStyle/>
          <a:p>
            <a:r>
              <a:rPr lang="en-GB" sz="1200" b="1" dirty="0">
                <a:solidFill>
                  <a:srgbClr val="000000"/>
                </a:solidFill>
              </a:rPr>
              <a:t>Verbatim theatre </a:t>
            </a:r>
            <a:r>
              <a:rPr lang="en-GB" sz="1200" dirty="0">
                <a:solidFill>
                  <a:srgbClr val="000000"/>
                </a:solidFill>
              </a:rPr>
              <a:t>is theatre made from real people’s words. A form of documentary theatre, it allows theatre makers to explore events and themes through the words of people at the heart of them, and can be hugely influential.</a:t>
            </a:r>
          </a:p>
          <a:p>
            <a:r>
              <a:rPr lang="en-GB" sz="1200" dirty="0">
                <a:solidFill>
                  <a:srgbClr val="000000"/>
                </a:solidFill>
              </a:rPr>
              <a:t>Verbatim theatre is usually created from the transcription of interviews with people who are connected to a common event or subject. </a:t>
            </a:r>
          </a:p>
          <a:p>
            <a:r>
              <a:rPr lang="en-GB" sz="1200" dirty="0">
                <a:solidFill>
                  <a:srgbClr val="000000"/>
                </a:solidFill>
              </a:rPr>
              <a:t>The interviews are then edited into a performance text.</a:t>
            </a:r>
          </a:p>
          <a:p>
            <a:r>
              <a:rPr lang="en-GB" sz="1200" dirty="0">
                <a:solidFill>
                  <a:srgbClr val="000000"/>
                </a:solidFill>
              </a:rPr>
              <a:t>This research provides the both the spoken material for the play also a play’s characters. Characters in a verbatim play often represent a specific, real person. They may be identifiable, or their name and characteristics may be changed. Sometimes, characters may be amalgamations of more than one person.</a:t>
            </a:r>
          </a:p>
        </p:txBody>
      </p:sp>
      <p:sp>
        <p:nvSpPr>
          <p:cNvPr id="6" name="Thought Bubble: Cloud 3">
            <a:extLst>
              <a:ext uri="{FF2B5EF4-FFF2-40B4-BE49-F238E27FC236}">
                <a16:creationId xmlns:a16="http://schemas.microsoft.com/office/drawing/2014/main" id="{599BF178-8368-4B0E-A835-FD8A3FFD0BCE}"/>
              </a:ext>
            </a:extLst>
          </p:cNvPr>
          <p:cNvSpPr/>
          <p:nvPr/>
        </p:nvSpPr>
        <p:spPr>
          <a:xfrm>
            <a:off x="8872094" y="400828"/>
            <a:ext cx="1675638" cy="1257873"/>
          </a:xfrm>
          <a:prstGeom prst="cloudCallout">
            <a:avLst>
              <a:gd name="adj1" fmla="val -1182"/>
              <a:gd name="adj2" fmla="val -86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200"/>
          </a:p>
        </p:txBody>
      </p:sp>
      <p:sp>
        <p:nvSpPr>
          <p:cNvPr id="7" name="TextBox 6">
            <a:extLst>
              <a:ext uri="{FF2B5EF4-FFF2-40B4-BE49-F238E27FC236}">
                <a16:creationId xmlns:a16="http://schemas.microsoft.com/office/drawing/2014/main" id="{5777568F-8B5A-482F-A3F3-4462325F3AEB}"/>
              </a:ext>
            </a:extLst>
          </p:cNvPr>
          <p:cNvSpPr txBox="1"/>
          <p:nvPr/>
        </p:nvSpPr>
        <p:spPr>
          <a:xfrm>
            <a:off x="10547732" y="173365"/>
            <a:ext cx="1445866" cy="461665"/>
          </a:xfrm>
          <a:prstGeom prst="rect">
            <a:avLst/>
          </a:prstGeom>
          <a:noFill/>
        </p:spPr>
        <p:txBody>
          <a:bodyPr wrap="square" rtlCol="0">
            <a:spAutoFit/>
          </a:bodyPr>
          <a:lstStyle/>
          <a:p>
            <a:r>
              <a:rPr lang="en-US" sz="1200" dirty="0"/>
              <a:t>Theatre which has a clear message.</a:t>
            </a:r>
            <a:endParaRPr lang="en-GB" sz="1200" dirty="0"/>
          </a:p>
        </p:txBody>
      </p:sp>
      <p:sp>
        <p:nvSpPr>
          <p:cNvPr id="8" name="TextBox 7">
            <a:extLst>
              <a:ext uri="{FF2B5EF4-FFF2-40B4-BE49-F238E27FC236}">
                <a16:creationId xmlns:a16="http://schemas.microsoft.com/office/drawing/2014/main" id="{563F42D4-3439-4520-ABF0-AF81F01D14C6}"/>
              </a:ext>
            </a:extLst>
          </p:cNvPr>
          <p:cNvSpPr txBox="1"/>
          <p:nvPr/>
        </p:nvSpPr>
        <p:spPr>
          <a:xfrm>
            <a:off x="10815554" y="942470"/>
            <a:ext cx="1445866" cy="1015663"/>
          </a:xfrm>
          <a:prstGeom prst="rect">
            <a:avLst/>
          </a:prstGeom>
          <a:noFill/>
        </p:spPr>
        <p:txBody>
          <a:bodyPr wrap="square" rtlCol="0">
            <a:spAutoFit/>
          </a:bodyPr>
          <a:lstStyle/>
          <a:p>
            <a:r>
              <a:rPr lang="en-US" sz="1200" dirty="0"/>
              <a:t>Theatre which has a clearly ‘educates’/teaches an audience information.</a:t>
            </a:r>
            <a:endParaRPr lang="en-GB" sz="1200" dirty="0"/>
          </a:p>
        </p:txBody>
      </p:sp>
      <p:sp>
        <p:nvSpPr>
          <p:cNvPr id="9" name="TextBox 8">
            <a:extLst>
              <a:ext uri="{FF2B5EF4-FFF2-40B4-BE49-F238E27FC236}">
                <a16:creationId xmlns:a16="http://schemas.microsoft.com/office/drawing/2014/main" id="{A7CC25AC-27C0-4B73-A374-8FC99BD0E736}"/>
              </a:ext>
            </a:extLst>
          </p:cNvPr>
          <p:cNvSpPr txBox="1"/>
          <p:nvPr/>
        </p:nvSpPr>
        <p:spPr>
          <a:xfrm>
            <a:off x="7501808" y="151999"/>
            <a:ext cx="1445866" cy="830997"/>
          </a:xfrm>
          <a:prstGeom prst="rect">
            <a:avLst/>
          </a:prstGeom>
          <a:noFill/>
        </p:spPr>
        <p:txBody>
          <a:bodyPr wrap="square" rtlCol="0">
            <a:spAutoFit/>
          </a:bodyPr>
          <a:lstStyle/>
          <a:p>
            <a:r>
              <a:rPr lang="en-US" sz="1200" dirty="0"/>
              <a:t>Theatre which makes an audience think about social/moral issues.</a:t>
            </a:r>
            <a:endParaRPr lang="en-GB" sz="1200" dirty="0"/>
          </a:p>
        </p:txBody>
      </p:sp>
      <p:sp>
        <p:nvSpPr>
          <p:cNvPr id="13" name="TextBox 12">
            <a:extLst>
              <a:ext uri="{FF2B5EF4-FFF2-40B4-BE49-F238E27FC236}">
                <a16:creationId xmlns:a16="http://schemas.microsoft.com/office/drawing/2014/main" id="{D3F223C0-EFE3-4915-8449-B9EE9F49583B}"/>
              </a:ext>
            </a:extLst>
          </p:cNvPr>
          <p:cNvSpPr txBox="1"/>
          <p:nvPr/>
        </p:nvSpPr>
        <p:spPr>
          <a:xfrm>
            <a:off x="7566530" y="1239833"/>
            <a:ext cx="1445866" cy="646331"/>
          </a:xfrm>
          <a:prstGeom prst="rect">
            <a:avLst/>
          </a:prstGeom>
          <a:noFill/>
        </p:spPr>
        <p:txBody>
          <a:bodyPr wrap="square" rtlCol="0">
            <a:spAutoFit/>
          </a:bodyPr>
          <a:lstStyle/>
          <a:p>
            <a:r>
              <a:rPr lang="en-US" sz="1200" dirty="0"/>
              <a:t>Theatre which contains facts/information</a:t>
            </a:r>
            <a:endParaRPr lang="en-GB" sz="1200" dirty="0"/>
          </a:p>
        </p:txBody>
      </p:sp>
      <p:sp>
        <p:nvSpPr>
          <p:cNvPr id="15" name="TextBox 14">
            <a:extLst>
              <a:ext uri="{FF2B5EF4-FFF2-40B4-BE49-F238E27FC236}">
                <a16:creationId xmlns:a16="http://schemas.microsoft.com/office/drawing/2014/main" id="{53E3752C-73E0-4955-B534-1716A0E8CE2B}"/>
              </a:ext>
            </a:extLst>
          </p:cNvPr>
          <p:cNvSpPr txBox="1"/>
          <p:nvPr/>
        </p:nvSpPr>
        <p:spPr>
          <a:xfrm>
            <a:off x="7566530" y="1996278"/>
            <a:ext cx="1946037" cy="646331"/>
          </a:xfrm>
          <a:prstGeom prst="rect">
            <a:avLst/>
          </a:prstGeom>
          <a:noFill/>
        </p:spPr>
        <p:txBody>
          <a:bodyPr wrap="square" rtlCol="0">
            <a:spAutoFit/>
          </a:bodyPr>
          <a:lstStyle/>
          <a:p>
            <a:r>
              <a:rPr lang="en-US" sz="1200" dirty="0"/>
              <a:t>Theatre which has a specific ‘target audience’ /</a:t>
            </a:r>
            <a:r>
              <a:rPr lang="en-GB" sz="1200" dirty="0"/>
              <a:t> is aimed at a specific group of people</a:t>
            </a:r>
            <a:endParaRPr lang="en-US" sz="1200" dirty="0"/>
          </a:p>
        </p:txBody>
      </p:sp>
      <p:sp>
        <p:nvSpPr>
          <p:cNvPr id="17" name="TextBox 16">
            <a:extLst>
              <a:ext uri="{FF2B5EF4-FFF2-40B4-BE49-F238E27FC236}">
                <a16:creationId xmlns:a16="http://schemas.microsoft.com/office/drawing/2014/main" id="{05AA9F44-5D53-414E-B83A-D3D8CE4672EE}"/>
              </a:ext>
            </a:extLst>
          </p:cNvPr>
          <p:cNvSpPr txBox="1"/>
          <p:nvPr/>
        </p:nvSpPr>
        <p:spPr>
          <a:xfrm>
            <a:off x="10008141" y="2097555"/>
            <a:ext cx="1585248" cy="461665"/>
          </a:xfrm>
          <a:prstGeom prst="rect">
            <a:avLst/>
          </a:prstGeom>
          <a:noFill/>
        </p:spPr>
        <p:txBody>
          <a:bodyPr wrap="square" rtlCol="0">
            <a:spAutoFit/>
          </a:bodyPr>
          <a:lstStyle/>
          <a:p>
            <a:r>
              <a:rPr lang="en-US" sz="1200" dirty="0"/>
              <a:t>Theatre which is often targeted at children</a:t>
            </a:r>
          </a:p>
        </p:txBody>
      </p:sp>
      <p:sp>
        <p:nvSpPr>
          <p:cNvPr id="19" name="TextBox 18">
            <a:extLst>
              <a:ext uri="{FF2B5EF4-FFF2-40B4-BE49-F238E27FC236}">
                <a16:creationId xmlns:a16="http://schemas.microsoft.com/office/drawing/2014/main" id="{A2171E21-5BA9-4DDC-8CC3-7F75D924149A}"/>
              </a:ext>
            </a:extLst>
          </p:cNvPr>
          <p:cNvSpPr txBox="1"/>
          <p:nvPr/>
        </p:nvSpPr>
        <p:spPr>
          <a:xfrm>
            <a:off x="9080124" y="830977"/>
            <a:ext cx="2130749" cy="461665"/>
          </a:xfrm>
          <a:prstGeom prst="rect">
            <a:avLst/>
          </a:prstGeom>
          <a:noFill/>
        </p:spPr>
        <p:txBody>
          <a:bodyPr wrap="square" rtlCol="0">
            <a:spAutoFit/>
          </a:bodyPr>
          <a:lstStyle/>
          <a:p>
            <a:r>
              <a:rPr lang="en-US" sz="1200" dirty="0">
                <a:solidFill>
                  <a:schemeClr val="bg1"/>
                </a:solidFill>
              </a:rPr>
              <a:t>WHAT IS THEATRE IS EDUCATION? (TIE)</a:t>
            </a:r>
            <a:endParaRPr lang="en-GB" sz="1200" dirty="0">
              <a:solidFill>
                <a:schemeClr val="bg1"/>
              </a:solidFill>
            </a:endParaRPr>
          </a:p>
        </p:txBody>
      </p:sp>
      <p:cxnSp>
        <p:nvCxnSpPr>
          <p:cNvPr id="27" name="Straight Arrow Connector 26"/>
          <p:cNvCxnSpPr/>
          <p:nvPr/>
        </p:nvCxnSpPr>
        <p:spPr>
          <a:xfrm flipH="1" flipV="1">
            <a:off x="8776138" y="400828"/>
            <a:ext cx="363778" cy="166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10499754" y="635030"/>
            <a:ext cx="132367" cy="101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8672000" y="1262425"/>
            <a:ext cx="200094" cy="260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a:off x="9137157" y="1584364"/>
            <a:ext cx="311643" cy="3806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10499754" y="1262425"/>
            <a:ext cx="248072" cy="37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10008141" y="1536861"/>
            <a:ext cx="309819" cy="370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73571" y="2948627"/>
            <a:ext cx="7217594" cy="553998"/>
          </a:xfrm>
          <a:prstGeom prst="rect">
            <a:avLst/>
          </a:prstGeom>
        </p:spPr>
        <p:txBody>
          <a:bodyPr wrap="square">
            <a:spAutoFit/>
          </a:bodyPr>
          <a:lstStyle/>
          <a:p>
            <a:r>
              <a:rPr lang="en-GB" sz="1200" b="1" dirty="0"/>
              <a:t>Naturalism - </a:t>
            </a:r>
            <a:r>
              <a:rPr lang="en-GB" sz="1200" dirty="0"/>
              <a:t>Emotional memory is when the actor finds a real past experience where they felt a similar emotion to that demanded by the role they are playing. They then ‘borrow’ those feelings to bring the role to life</a:t>
            </a:r>
            <a:r>
              <a:rPr lang="en-GB" dirty="0">
                <a:solidFill>
                  <a:schemeClr val="bg1"/>
                </a:solidFill>
              </a:rPr>
              <a:t>.</a:t>
            </a:r>
          </a:p>
        </p:txBody>
      </p:sp>
      <p:sp>
        <p:nvSpPr>
          <p:cNvPr id="40" name="Rectangle 39"/>
          <p:cNvSpPr/>
          <p:nvPr/>
        </p:nvSpPr>
        <p:spPr>
          <a:xfrm>
            <a:off x="73572" y="1937457"/>
            <a:ext cx="7279340" cy="461665"/>
          </a:xfrm>
          <a:prstGeom prst="rect">
            <a:avLst/>
          </a:prstGeom>
        </p:spPr>
        <p:txBody>
          <a:bodyPr wrap="square">
            <a:spAutoFit/>
          </a:bodyPr>
          <a:lstStyle/>
          <a:p>
            <a:r>
              <a:rPr lang="en-GB" sz="1200" b="1" dirty="0"/>
              <a:t>Realism</a:t>
            </a:r>
            <a:r>
              <a:rPr lang="en-GB" sz="1200" dirty="0"/>
              <a:t> was a 19th-century theatrical movement, seeking to portray real life on the stage. Stanislavski was a committed follower of realism throughout his working life.</a:t>
            </a:r>
          </a:p>
        </p:txBody>
      </p:sp>
      <p:sp>
        <p:nvSpPr>
          <p:cNvPr id="41" name="Rectangle 40"/>
          <p:cNvSpPr/>
          <p:nvPr/>
        </p:nvSpPr>
        <p:spPr>
          <a:xfrm>
            <a:off x="73572" y="2443042"/>
            <a:ext cx="7217593" cy="461665"/>
          </a:xfrm>
          <a:prstGeom prst="rect">
            <a:avLst/>
          </a:prstGeom>
        </p:spPr>
        <p:txBody>
          <a:bodyPr wrap="square">
            <a:spAutoFit/>
          </a:bodyPr>
          <a:lstStyle/>
          <a:p>
            <a:r>
              <a:rPr lang="en-GB" sz="1200" b="1" dirty="0"/>
              <a:t>Epic theatre </a:t>
            </a:r>
            <a:r>
              <a:rPr lang="en-GB" sz="1200" dirty="0"/>
              <a:t>is a theatrical movement arising in the early to mid-20th century from the theories and practice of a number of theatre practitioners who responded to the political climate</a:t>
            </a:r>
          </a:p>
        </p:txBody>
      </p:sp>
      <p:sp>
        <p:nvSpPr>
          <p:cNvPr id="43" name="Rectangle 42"/>
          <p:cNvSpPr/>
          <p:nvPr/>
        </p:nvSpPr>
        <p:spPr>
          <a:xfrm>
            <a:off x="0" y="3484476"/>
            <a:ext cx="7052443" cy="461665"/>
          </a:xfrm>
          <a:prstGeom prst="rect">
            <a:avLst/>
          </a:prstGeom>
        </p:spPr>
        <p:txBody>
          <a:bodyPr wrap="square">
            <a:spAutoFit/>
          </a:bodyPr>
          <a:lstStyle/>
          <a:p>
            <a:pPr algn="ctr"/>
            <a:r>
              <a:rPr lang="en-GB" sz="1200" b="1" i="0" dirty="0">
                <a:solidFill>
                  <a:srgbClr val="222222"/>
                </a:solidFill>
                <a:effectLst/>
              </a:rPr>
              <a:t>Musical Theatre </a:t>
            </a:r>
            <a:r>
              <a:rPr lang="en-GB" sz="1200" b="0" i="0" dirty="0">
                <a:solidFill>
                  <a:srgbClr val="222222"/>
                </a:solidFill>
                <a:effectLst/>
              </a:rPr>
              <a:t>is a genre in which the story is told through the performance of singing, spoken dialogue and, sometimes, dance.</a:t>
            </a:r>
          </a:p>
        </p:txBody>
      </p:sp>
      <p:sp>
        <p:nvSpPr>
          <p:cNvPr id="46" name="Rectangle 45"/>
          <p:cNvSpPr/>
          <p:nvPr/>
        </p:nvSpPr>
        <p:spPr>
          <a:xfrm>
            <a:off x="73571" y="4292293"/>
            <a:ext cx="12086897" cy="2893100"/>
          </a:xfrm>
          <a:prstGeom prst="rect">
            <a:avLst/>
          </a:prstGeom>
        </p:spPr>
        <p:txBody>
          <a:bodyPr wrap="square">
            <a:spAutoFit/>
          </a:bodyPr>
          <a:lstStyle/>
          <a:p>
            <a:r>
              <a:rPr lang="en-US" sz="1200" b="1" u="sng" dirty="0"/>
              <a:t>Drama Techniques:</a:t>
            </a:r>
          </a:p>
          <a:p>
            <a:r>
              <a:rPr lang="en-US" sz="1200" b="1" dirty="0"/>
              <a:t>Freeze-frame/ Tableaux: </a:t>
            </a:r>
            <a:r>
              <a:rPr lang="en-US" sz="1200" dirty="0"/>
              <a:t>creating a still ‘picture’ on stage.</a:t>
            </a:r>
          </a:p>
          <a:p>
            <a:r>
              <a:rPr lang="en-US" sz="1200" dirty="0"/>
              <a:t> </a:t>
            </a:r>
            <a:r>
              <a:rPr lang="en-US" sz="1200" b="1" dirty="0"/>
              <a:t>Slow/Fast motion</a:t>
            </a:r>
            <a:r>
              <a:rPr lang="en-US" sz="1200" dirty="0"/>
              <a:t>: Slowing/speeding up movement in a clear and deliberate way.</a:t>
            </a:r>
          </a:p>
          <a:p>
            <a:r>
              <a:rPr lang="en-US" sz="1200" b="1" dirty="0"/>
              <a:t>Narration: </a:t>
            </a:r>
            <a:r>
              <a:rPr lang="en-US" sz="1200" dirty="0"/>
              <a:t>Explaining the story / emotions directly to the audience.</a:t>
            </a:r>
          </a:p>
          <a:p>
            <a:r>
              <a:rPr lang="en-US" sz="1200" b="1" dirty="0"/>
              <a:t>Multi-role:  </a:t>
            </a:r>
            <a:r>
              <a:rPr lang="en-US" sz="1200" dirty="0"/>
              <a:t>Playing more than one character.</a:t>
            </a:r>
          </a:p>
          <a:p>
            <a:r>
              <a:rPr lang="en-US" sz="1200" b="1" dirty="0"/>
              <a:t>Split-stage: </a:t>
            </a:r>
            <a:r>
              <a:rPr lang="en-US" sz="1200" dirty="0"/>
              <a:t>Having one scene one and the next scene on the other side of the stage.</a:t>
            </a:r>
          </a:p>
          <a:p>
            <a:r>
              <a:rPr lang="en-US" sz="1200" b="1" dirty="0"/>
              <a:t>Thought tracking/ Thoughts aloud</a:t>
            </a:r>
            <a:r>
              <a:rPr lang="en-US" sz="1200" dirty="0"/>
              <a:t>: saying what your character is thinking/feeling to the audience. Can also be used through </a:t>
            </a:r>
            <a:r>
              <a:rPr lang="en-US" sz="1200" b="1" dirty="0"/>
              <a:t>‘conscience corridor’. </a:t>
            </a:r>
          </a:p>
          <a:p>
            <a:r>
              <a:rPr lang="en-US" sz="1200" b="1" dirty="0"/>
              <a:t>Flashback/Flash-forward: </a:t>
            </a:r>
            <a:r>
              <a:rPr lang="en-US" sz="1200" dirty="0"/>
              <a:t>Showing the audience a brief scene which shows back-story or the future events of the play. This is usually followed by then going back to the original moment</a:t>
            </a:r>
          </a:p>
          <a:p>
            <a:r>
              <a:rPr lang="en-GB" sz="1200" b="1" dirty="0"/>
              <a:t>Physical Theatre: </a:t>
            </a:r>
            <a:r>
              <a:rPr lang="en-GB" sz="1200" dirty="0"/>
              <a:t> Using stylised movement and mine to ‘</a:t>
            </a:r>
            <a:r>
              <a:rPr lang="en-GB" sz="1200" dirty="0" err="1"/>
              <a:t>physicalise</a:t>
            </a:r>
            <a:r>
              <a:rPr lang="en-GB" sz="1200" dirty="0"/>
              <a:t>’ a story.</a:t>
            </a:r>
          </a:p>
          <a:p>
            <a:r>
              <a:rPr lang="en-GB" sz="1200" b="1" dirty="0"/>
              <a:t>Direct Address: </a:t>
            </a:r>
            <a:r>
              <a:rPr lang="en-GB" sz="1200" dirty="0"/>
              <a:t>Speaking directly to the audience/getting them involved in the action.</a:t>
            </a:r>
            <a:r>
              <a:rPr lang="en-GB" sz="1200" b="1" dirty="0"/>
              <a:t> Can also be </a:t>
            </a:r>
            <a:r>
              <a:rPr lang="en-GB" sz="1200" dirty="0"/>
              <a:t>a ‘banner/placard/projection’ or narration will state a fact to the audience as well.</a:t>
            </a:r>
          </a:p>
          <a:p>
            <a:r>
              <a:rPr lang="en-GB" sz="1200" dirty="0"/>
              <a:t>Third person: The </a:t>
            </a:r>
            <a:r>
              <a:rPr lang="en-GB" sz="1200" b="1" dirty="0"/>
              <a:t>third</a:t>
            </a:r>
            <a:r>
              <a:rPr lang="en-GB" sz="1200" dirty="0"/>
              <a:t>-</a:t>
            </a:r>
            <a:r>
              <a:rPr lang="en-GB" sz="1200" b="1" dirty="0"/>
              <a:t>person</a:t>
            </a:r>
            <a:r>
              <a:rPr lang="en-GB" sz="1200" dirty="0"/>
              <a:t> point of view belongs to the </a:t>
            </a:r>
            <a:r>
              <a:rPr lang="en-GB" sz="1200" b="1" dirty="0"/>
              <a:t>person</a:t>
            </a:r>
            <a:r>
              <a:rPr lang="en-GB" sz="1200" dirty="0"/>
              <a:t> (or people) being talked about. The </a:t>
            </a:r>
            <a:r>
              <a:rPr lang="en-GB" sz="1200" b="1" dirty="0"/>
              <a:t>third</a:t>
            </a:r>
            <a:r>
              <a:rPr lang="en-GB" sz="1200" dirty="0"/>
              <a:t>-</a:t>
            </a:r>
            <a:r>
              <a:rPr lang="en-GB" sz="1200" b="1" dirty="0"/>
              <a:t>person</a:t>
            </a:r>
            <a:r>
              <a:rPr lang="en-GB" sz="1200" dirty="0"/>
              <a:t> pronouns include he, him, his, himself, she, her, hers, herself, it, its, itself, they, them, their, theirs, and themselves. ... </a:t>
            </a:r>
            <a:r>
              <a:rPr lang="en-GB" sz="1200" b="1" dirty="0"/>
              <a:t>Talking in the third person</a:t>
            </a:r>
            <a:r>
              <a:rPr lang="en-GB" sz="1200" dirty="0"/>
              <a:t> is normal if you are </a:t>
            </a:r>
            <a:r>
              <a:rPr lang="en-GB" sz="1200" b="1" dirty="0"/>
              <a:t>talking</a:t>
            </a:r>
            <a:r>
              <a:rPr lang="en-GB" sz="1200" dirty="0"/>
              <a:t> about someone who is not you</a:t>
            </a:r>
          </a:p>
          <a:p>
            <a:pPr lvl="0"/>
            <a:r>
              <a:rPr lang="en-GB" sz="1200" dirty="0"/>
              <a:t>Placard: a </a:t>
            </a:r>
            <a:r>
              <a:rPr lang="en-GB" sz="1200" b="1" dirty="0"/>
              <a:t>placard</a:t>
            </a:r>
            <a:r>
              <a:rPr lang="en-GB" sz="1200" dirty="0"/>
              <a:t> is a sign or additional piece of written information presented onstage. Using </a:t>
            </a:r>
            <a:r>
              <a:rPr lang="en-GB" sz="1200" b="1" dirty="0"/>
              <a:t>placards</a:t>
            </a:r>
            <a:r>
              <a:rPr lang="en-GB" sz="1200" dirty="0"/>
              <a:t> might be as simple as holding up a card or banner.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sz="1200" dirty="0"/>
          </a:p>
          <a:p>
            <a:endParaRPr lang="en-GB" sz="1200" dirty="0"/>
          </a:p>
        </p:txBody>
      </p:sp>
      <p:sp>
        <p:nvSpPr>
          <p:cNvPr id="2" name="Rounded Rectangle 1"/>
          <p:cNvSpPr/>
          <p:nvPr/>
        </p:nvSpPr>
        <p:spPr>
          <a:xfrm>
            <a:off x="5496813" y="3951146"/>
            <a:ext cx="2166237" cy="116926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222222"/>
                </a:solidFill>
                <a:latin typeface="PT Serif"/>
              </a:rPr>
              <a:t>There are different types of songs in musicals, Character songs, Production songs and Action songs</a:t>
            </a:r>
            <a:endParaRPr lang="en-GB" sz="1200" dirty="0"/>
          </a:p>
        </p:txBody>
      </p:sp>
      <p:sp>
        <p:nvSpPr>
          <p:cNvPr id="3" name="Rectangle 2"/>
          <p:cNvSpPr/>
          <p:nvPr/>
        </p:nvSpPr>
        <p:spPr>
          <a:xfrm>
            <a:off x="78741" y="3815062"/>
            <a:ext cx="5264005" cy="553998"/>
          </a:xfrm>
          <a:prstGeom prst="rect">
            <a:avLst/>
          </a:prstGeom>
          <a:noFill/>
        </p:spPr>
        <p:txBody>
          <a:bodyPr wrap="none" lIns="91440" tIns="45720" rIns="91440" bIns="45720">
            <a:spAutoFit/>
          </a:bodyPr>
          <a:lstStyle/>
          <a:p>
            <a:pPr algn="ctr"/>
            <a:r>
              <a:rPr lang="en-US" sz="30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Key words &amp; Definitions</a:t>
            </a:r>
          </a:p>
        </p:txBody>
      </p:sp>
      <p:pic>
        <p:nvPicPr>
          <p:cNvPr id="5" name="Picture 4">
            <a:extLst>
              <a:ext uri="{FF2B5EF4-FFF2-40B4-BE49-F238E27FC236}">
                <a16:creationId xmlns:a16="http://schemas.microsoft.com/office/drawing/2014/main" id="{E74910F0-E182-4C58-BFD3-E6F439654A23}"/>
              </a:ext>
            </a:extLst>
          </p:cNvPr>
          <p:cNvPicPr>
            <a:picLocks noChangeAspect="1"/>
          </p:cNvPicPr>
          <p:nvPr/>
        </p:nvPicPr>
        <p:blipFill>
          <a:blip r:embed="rId2"/>
          <a:stretch>
            <a:fillRect/>
          </a:stretch>
        </p:blipFill>
        <p:spPr>
          <a:xfrm>
            <a:off x="8671563" y="2922566"/>
            <a:ext cx="2866924" cy="1768892"/>
          </a:xfrm>
          <a:prstGeom prst="rect">
            <a:avLst/>
          </a:prstGeom>
        </p:spPr>
      </p:pic>
    </p:spTree>
    <p:extLst>
      <p:ext uri="{BB962C8B-B14F-4D97-AF65-F5344CB8AC3E}">
        <p14:creationId xmlns:p14="http://schemas.microsoft.com/office/powerpoint/2010/main" val="309651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3" y="562061"/>
            <a:ext cx="6096000" cy="1600438"/>
          </a:xfrm>
          <a:prstGeom prst="rect">
            <a:avLst/>
          </a:prstGeom>
        </p:spPr>
        <p:txBody>
          <a:bodyPr>
            <a:spAutoFit/>
          </a:bodyPr>
          <a:lstStyle/>
          <a:p>
            <a:r>
              <a:rPr lang="en-GB" sz="1400" dirty="0"/>
              <a:t>It’s very easy to over-simplify the </a:t>
            </a:r>
            <a:r>
              <a:rPr lang="en-GB" sz="1400" b="1" dirty="0"/>
              <a:t>method</a:t>
            </a:r>
            <a:r>
              <a:rPr lang="en-GB" sz="1400" dirty="0"/>
              <a:t> of Konstantin Stanislavski, one of the greatest and most influential of modern theatre </a:t>
            </a:r>
            <a:r>
              <a:rPr lang="en-GB" sz="1400" b="1" dirty="0"/>
              <a:t>practitioners</a:t>
            </a:r>
            <a:r>
              <a:rPr lang="en-GB" sz="1400" dirty="0"/>
              <a:t>. The main thing to remember is that he takes the approach that the actors should really inhabit the role that they are playing. So the actor shouldn’t only know what lines he needs to say and the </a:t>
            </a:r>
            <a:r>
              <a:rPr lang="en-GB" sz="1400" b="1" dirty="0"/>
              <a:t>motivation</a:t>
            </a:r>
            <a:r>
              <a:rPr lang="en-GB" sz="1400" dirty="0"/>
              <a:t> for those lines, but also every detail of that character’s life offstage as well as onstage. In this way we can establish Stanislavski as a director and practitioner whose productions are </a:t>
            </a:r>
            <a:r>
              <a:rPr lang="en-GB" sz="1400" b="1" dirty="0"/>
              <a:t>naturalistic</a:t>
            </a:r>
            <a:r>
              <a:rPr lang="en-GB" sz="1400" dirty="0"/>
              <a:t>.</a:t>
            </a:r>
          </a:p>
        </p:txBody>
      </p:sp>
      <p:pic>
        <p:nvPicPr>
          <p:cNvPr id="3" name="Picture 2"/>
          <p:cNvPicPr>
            <a:picLocks noChangeAspect="1"/>
          </p:cNvPicPr>
          <p:nvPr/>
        </p:nvPicPr>
        <p:blipFill>
          <a:blip r:embed="rId2"/>
          <a:stretch>
            <a:fillRect/>
          </a:stretch>
        </p:blipFill>
        <p:spPr>
          <a:xfrm>
            <a:off x="6190593" y="107842"/>
            <a:ext cx="1429327" cy="2054657"/>
          </a:xfrm>
          <a:prstGeom prst="rect">
            <a:avLst/>
          </a:prstGeom>
        </p:spPr>
      </p:pic>
      <p:pic>
        <p:nvPicPr>
          <p:cNvPr id="4" name="Picture 3"/>
          <p:cNvPicPr>
            <a:picLocks noChangeAspect="1"/>
          </p:cNvPicPr>
          <p:nvPr/>
        </p:nvPicPr>
        <p:blipFill>
          <a:blip r:embed="rId3"/>
          <a:stretch>
            <a:fillRect/>
          </a:stretch>
        </p:blipFill>
        <p:spPr>
          <a:xfrm>
            <a:off x="7703922" y="107842"/>
            <a:ext cx="5076657" cy="3044481"/>
          </a:xfrm>
          <a:prstGeom prst="rect">
            <a:avLst/>
          </a:prstGeom>
        </p:spPr>
      </p:pic>
      <p:sp>
        <p:nvSpPr>
          <p:cNvPr id="5" name="TextBox 4"/>
          <p:cNvSpPr txBox="1"/>
          <p:nvPr/>
        </p:nvSpPr>
        <p:spPr>
          <a:xfrm>
            <a:off x="354956" y="107842"/>
            <a:ext cx="4498307" cy="369332"/>
          </a:xfrm>
          <a:prstGeom prst="rect">
            <a:avLst/>
          </a:prstGeom>
          <a:noFill/>
        </p:spPr>
        <p:txBody>
          <a:bodyPr wrap="square" rtlCol="0">
            <a:spAutoFit/>
          </a:bodyPr>
          <a:lstStyle/>
          <a:p>
            <a:r>
              <a:rPr lang="en-GB" b="1" dirty="0">
                <a:latin typeface="Georgia" panose="02040502050405020303" pitchFamily="18" charset="0"/>
              </a:rPr>
              <a:t>Konstantin Stanislavski</a:t>
            </a:r>
          </a:p>
        </p:txBody>
      </p:sp>
      <p:sp>
        <p:nvSpPr>
          <p:cNvPr id="6" name="Rectangle 5"/>
          <p:cNvSpPr/>
          <p:nvPr/>
        </p:nvSpPr>
        <p:spPr>
          <a:xfrm>
            <a:off x="160193" y="2735749"/>
            <a:ext cx="5893766" cy="1384995"/>
          </a:xfrm>
          <a:prstGeom prst="rect">
            <a:avLst/>
          </a:prstGeom>
        </p:spPr>
        <p:txBody>
          <a:bodyPr wrap="square">
            <a:spAutoFit/>
          </a:bodyPr>
          <a:lstStyle/>
          <a:p>
            <a:pPr fontAlgn="t"/>
            <a:r>
              <a:rPr lang="en-GB" sz="1400" dirty="0"/>
              <a:t>The playwright </a:t>
            </a:r>
            <a:r>
              <a:rPr lang="en-GB" sz="1400" dirty="0" err="1"/>
              <a:t>Bertolt</a:t>
            </a:r>
            <a:r>
              <a:rPr lang="en-GB" sz="1400" dirty="0"/>
              <a:t> Brecht was born in 1898 in the German town of Augsburg. After serving as a medical orderly in the First World War and appalled by the effects of the war, he went first to Munich and then to Berlin in pursuit of a career in the theatre.</a:t>
            </a:r>
            <a:r>
              <a:rPr lang="en-GB" sz="1400" b="1" dirty="0">
                <a:solidFill>
                  <a:srgbClr val="231F20"/>
                </a:solidFill>
              </a:rPr>
              <a:t> </a:t>
            </a:r>
            <a:r>
              <a:rPr lang="en-GB" sz="1400" dirty="0">
                <a:solidFill>
                  <a:srgbClr val="231F20"/>
                </a:solidFill>
              </a:rPr>
              <a:t>Brecht's ideas are very influential. He wanted to make the audience think, and used a range of devices to remind them that they were watching theatre and not real life.</a:t>
            </a:r>
          </a:p>
        </p:txBody>
      </p:sp>
      <p:sp>
        <p:nvSpPr>
          <p:cNvPr id="7" name="TextBox 6"/>
          <p:cNvSpPr txBox="1"/>
          <p:nvPr/>
        </p:nvSpPr>
        <p:spPr>
          <a:xfrm>
            <a:off x="373581" y="2366417"/>
            <a:ext cx="4498307" cy="369332"/>
          </a:xfrm>
          <a:prstGeom prst="rect">
            <a:avLst/>
          </a:prstGeom>
          <a:noFill/>
        </p:spPr>
        <p:txBody>
          <a:bodyPr wrap="square" rtlCol="0">
            <a:spAutoFit/>
          </a:bodyPr>
          <a:lstStyle/>
          <a:p>
            <a:pPr fontAlgn="t"/>
            <a:r>
              <a:rPr lang="en-GB" b="1" dirty="0" err="1">
                <a:solidFill>
                  <a:srgbClr val="231F20"/>
                </a:solidFill>
                <a:latin typeface="Georgia" panose="02040502050405020303" pitchFamily="18" charset="0"/>
              </a:rPr>
              <a:t>Bertolt</a:t>
            </a:r>
            <a:r>
              <a:rPr lang="en-GB" b="1" dirty="0">
                <a:solidFill>
                  <a:srgbClr val="231F20"/>
                </a:solidFill>
                <a:latin typeface="Georgia" panose="02040502050405020303" pitchFamily="18" charset="0"/>
              </a:rPr>
              <a:t> Brecht </a:t>
            </a:r>
          </a:p>
        </p:txBody>
      </p:sp>
      <p:pic>
        <p:nvPicPr>
          <p:cNvPr id="8" name="Picture 7"/>
          <p:cNvPicPr>
            <a:picLocks noChangeAspect="1"/>
          </p:cNvPicPr>
          <p:nvPr/>
        </p:nvPicPr>
        <p:blipFill>
          <a:blip r:embed="rId4"/>
          <a:stretch>
            <a:fillRect/>
          </a:stretch>
        </p:blipFill>
        <p:spPr>
          <a:xfrm>
            <a:off x="6065657" y="2325869"/>
            <a:ext cx="1679198" cy="2082339"/>
          </a:xfrm>
          <a:prstGeom prst="rect">
            <a:avLst/>
          </a:prstGeom>
        </p:spPr>
      </p:pic>
      <p:sp>
        <p:nvSpPr>
          <p:cNvPr id="9" name="TextBox 8"/>
          <p:cNvSpPr txBox="1"/>
          <p:nvPr/>
        </p:nvSpPr>
        <p:spPr>
          <a:xfrm>
            <a:off x="8013563" y="3243580"/>
            <a:ext cx="4498307" cy="369332"/>
          </a:xfrm>
          <a:prstGeom prst="rect">
            <a:avLst/>
          </a:prstGeom>
          <a:noFill/>
        </p:spPr>
        <p:txBody>
          <a:bodyPr wrap="square" rtlCol="0">
            <a:spAutoFit/>
          </a:bodyPr>
          <a:lstStyle/>
          <a:p>
            <a:r>
              <a:rPr lang="en-GB" b="1" dirty="0">
                <a:latin typeface="Georgia" panose="02040502050405020303" pitchFamily="18" charset="0"/>
              </a:rPr>
              <a:t>Konstantin Stanislavski’s System</a:t>
            </a:r>
          </a:p>
        </p:txBody>
      </p:sp>
      <p:sp>
        <p:nvSpPr>
          <p:cNvPr id="10" name="Rectangle 9"/>
          <p:cNvSpPr/>
          <p:nvPr/>
        </p:nvSpPr>
        <p:spPr>
          <a:xfrm>
            <a:off x="94593" y="4981458"/>
            <a:ext cx="8082455" cy="892552"/>
          </a:xfrm>
          <a:prstGeom prst="rect">
            <a:avLst/>
          </a:prstGeom>
        </p:spPr>
        <p:txBody>
          <a:bodyPr wrap="square">
            <a:spAutoFit/>
          </a:bodyPr>
          <a:lstStyle/>
          <a:p>
            <a:r>
              <a:rPr lang="en-GB" sz="1300" b="1" dirty="0"/>
              <a:t>The fourth wall</a:t>
            </a:r>
            <a:r>
              <a:rPr lang="en-GB" sz="1300" dirty="0"/>
              <a:t>. The set of a realistic production will be solid, three dimensional, and most often in a </a:t>
            </a:r>
            <a:r>
              <a:rPr lang="en-GB" sz="1300" b="1" dirty="0"/>
              <a:t>proscenium theatre</a:t>
            </a:r>
            <a:r>
              <a:rPr lang="en-GB" sz="1300" dirty="0"/>
              <a:t> that enhances the sense of that </a:t>
            </a:r>
            <a:r>
              <a:rPr lang="en-GB" sz="1300" b="1" dirty="0"/>
              <a:t>fourth wall</a:t>
            </a:r>
            <a:r>
              <a:rPr lang="en-GB" sz="1300" dirty="0"/>
              <a:t>. The performers present the action realistically, without using techniques such as addressing the audience or a </a:t>
            </a:r>
            <a:r>
              <a:rPr lang="en-GB" sz="1300" b="1" dirty="0"/>
              <a:t>tableau</a:t>
            </a:r>
            <a:r>
              <a:rPr lang="en-GB" sz="1300" dirty="0"/>
              <a:t>, which immediately shatter any illusion of real life being played out.</a:t>
            </a:r>
          </a:p>
        </p:txBody>
      </p:sp>
      <p:pic>
        <p:nvPicPr>
          <p:cNvPr id="11" name="Picture 10"/>
          <p:cNvPicPr>
            <a:picLocks noChangeAspect="1"/>
          </p:cNvPicPr>
          <p:nvPr/>
        </p:nvPicPr>
        <p:blipFill>
          <a:blip r:embed="rId5"/>
          <a:stretch>
            <a:fillRect/>
          </a:stretch>
        </p:blipFill>
        <p:spPr>
          <a:xfrm>
            <a:off x="8013563" y="3882272"/>
            <a:ext cx="3707524" cy="2198371"/>
          </a:xfrm>
          <a:prstGeom prst="rect">
            <a:avLst/>
          </a:prstGeom>
        </p:spPr>
      </p:pic>
      <p:sp>
        <p:nvSpPr>
          <p:cNvPr id="12" name="Rectangle 11"/>
          <p:cNvSpPr/>
          <p:nvPr/>
        </p:nvSpPr>
        <p:spPr>
          <a:xfrm>
            <a:off x="94593" y="6019522"/>
            <a:ext cx="8316700" cy="784830"/>
          </a:xfrm>
          <a:prstGeom prst="rect">
            <a:avLst/>
          </a:prstGeom>
          <a:noFill/>
        </p:spPr>
        <p:txBody>
          <a:bodyPr wrap="none" lIns="91440" tIns="45720" rIns="91440" bIns="45720">
            <a:spAutoFit/>
          </a:bodyPr>
          <a:lstStyle/>
          <a:p>
            <a:pPr algn="ctr"/>
            <a:r>
              <a:rPr lang="en-US" sz="4500" b="0" cap="none" spc="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Styles, Genres and Practitioners</a:t>
            </a:r>
          </a:p>
        </p:txBody>
      </p:sp>
      <p:pic>
        <p:nvPicPr>
          <p:cNvPr id="13" name="Picture 12" descr="edugate">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61020" y="6019522"/>
            <a:ext cx="1628775" cy="838200"/>
          </a:xfrm>
          <a:prstGeom prst="rect">
            <a:avLst/>
          </a:prstGeom>
          <a:noFill/>
          <a:ln>
            <a:noFill/>
          </a:ln>
        </p:spPr>
      </p:pic>
    </p:spTree>
    <p:extLst>
      <p:ext uri="{BB962C8B-B14F-4D97-AF65-F5344CB8AC3E}">
        <p14:creationId xmlns:p14="http://schemas.microsoft.com/office/powerpoint/2010/main" val="251321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898</Words>
  <Application>Microsoft Office PowerPoint</Application>
  <PresentationFormat>Widescreen</PresentationFormat>
  <Paragraphs>36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Georgia</vt:lpstr>
      <vt:lpstr>PT Serif</vt:lpstr>
      <vt:lpstr>Office Theme</vt:lpstr>
      <vt:lpstr>PowerPoint Presentation</vt:lpstr>
      <vt:lpstr>PowerPoint Presentation</vt:lpstr>
    </vt:vector>
  </TitlesOfParts>
  <Company>Hillcrest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King</dc:creator>
  <cp:lastModifiedBy>E Kirby</cp:lastModifiedBy>
  <cp:revision>11</cp:revision>
  <dcterms:created xsi:type="dcterms:W3CDTF">2020-05-12T11:32:31Z</dcterms:created>
  <dcterms:modified xsi:type="dcterms:W3CDTF">2022-01-19T11:59:23Z</dcterms:modified>
</cp:coreProperties>
</file>