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Lst>
  <p:sldSz cx="9906000" cy="6858000" type="A4"/>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12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2363"/>
            <a:ext cx="7429500" cy="2387600"/>
          </a:xfrm>
        </p:spPr>
        <p:txBody>
          <a:bodyPr anchor="b"/>
          <a:lstStyle>
            <a:lvl1pPr algn="ctr">
              <a:defRPr sz="4875"/>
            </a:lvl1pPr>
          </a:lstStyle>
          <a:p>
            <a:r>
              <a:rPr lang="en-US"/>
              <a:t>Click to edit Master title style</a:t>
            </a:r>
            <a:endParaRPr lang="en-GB"/>
          </a:p>
        </p:txBody>
      </p:sp>
      <p:sp>
        <p:nvSpPr>
          <p:cNvPr id="3" name="Subtitle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95EC8A7-92FF-45A9-92A7-1561550902C1}" type="datetimeFigureOut">
              <a:rPr lang="en-GB" smtClean="0"/>
              <a:t>08/03/2022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CA55CA-7308-4C18-9E75-8F5B09ED0F3E}" type="slidenum">
              <a:rPr lang="en-GB" smtClean="0"/>
              <a:t>‹#›</a:t>
            </a:fld>
            <a:endParaRPr lang="en-GB"/>
          </a:p>
        </p:txBody>
      </p:sp>
    </p:spTree>
    <p:extLst>
      <p:ext uri="{BB962C8B-B14F-4D97-AF65-F5344CB8AC3E}">
        <p14:creationId xmlns:p14="http://schemas.microsoft.com/office/powerpoint/2010/main" val="1084784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95EC8A7-92FF-45A9-92A7-1561550902C1}" type="datetimeFigureOut">
              <a:rPr lang="en-GB" smtClean="0"/>
              <a:t>08/03/2022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CA55CA-7308-4C18-9E75-8F5B09ED0F3E}" type="slidenum">
              <a:rPr lang="en-GB" smtClean="0"/>
              <a:t>‹#›</a:t>
            </a:fld>
            <a:endParaRPr lang="en-GB"/>
          </a:p>
        </p:txBody>
      </p:sp>
    </p:spTree>
    <p:extLst>
      <p:ext uri="{BB962C8B-B14F-4D97-AF65-F5344CB8AC3E}">
        <p14:creationId xmlns:p14="http://schemas.microsoft.com/office/powerpoint/2010/main" val="672794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5125"/>
            <a:ext cx="2135981"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1037"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95EC8A7-92FF-45A9-92A7-1561550902C1}" type="datetimeFigureOut">
              <a:rPr lang="en-GB" smtClean="0"/>
              <a:t>08/03/2022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CA55CA-7308-4C18-9E75-8F5B09ED0F3E}" type="slidenum">
              <a:rPr lang="en-GB" smtClean="0"/>
              <a:t>‹#›</a:t>
            </a:fld>
            <a:endParaRPr lang="en-GB"/>
          </a:p>
        </p:txBody>
      </p:sp>
    </p:spTree>
    <p:extLst>
      <p:ext uri="{BB962C8B-B14F-4D97-AF65-F5344CB8AC3E}">
        <p14:creationId xmlns:p14="http://schemas.microsoft.com/office/powerpoint/2010/main" val="3167440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95EC8A7-92FF-45A9-92A7-1561550902C1}" type="datetimeFigureOut">
              <a:rPr lang="en-GB" smtClean="0"/>
              <a:t>08/03/2022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CA55CA-7308-4C18-9E75-8F5B09ED0F3E}" type="slidenum">
              <a:rPr lang="en-GB" smtClean="0"/>
              <a:t>‹#›</a:t>
            </a:fld>
            <a:endParaRPr lang="en-GB"/>
          </a:p>
        </p:txBody>
      </p:sp>
    </p:spTree>
    <p:extLst>
      <p:ext uri="{BB962C8B-B14F-4D97-AF65-F5344CB8AC3E}">
        <p14:creationId xmlns:p14="http://schemas.microsoft.com/office/powerpoint/2010/main" val="3642351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8" y="1709739"/>
            <a:ext cx="8543925" cy="2852737"/>
          </a:xfrm>
        </p:spPr>
        <p:txBody>
          <a:bodyPr anchor="b"/>
          <a:lstStyle>
            <a:lvl1pPr>
              <a:defRPr sz="4875"/>
            </a:lvl1pPr>
          </a:lstStyle>
          <a:p>
            <a:r>
              <a:rPr lang="en-US"/>
              <a:t>Click to edit Master title style</a:t>
            </a:r>
            <a:endParaRPr lang="en-GB"/>
          </a:p>
        </p:txBody>
      </p:sp>
      <p:sp>
        <p:nvSpPr>
          <p:cNvPr id="3" name="Text Placeholder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95EC8A7-92FF-45A9-92A7-1561550902C1}" type="datetimeFigureOut">
              <a:rPr lang="en-GB" smtClean="0"/>
              <a:t>08/03/2022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CA55CA-7308-4C18-9E75-8F5B09ED0F3E}" type="slidenum">
              <a:rPr lang="en-GB" smtClean="0"/>
              <a:t>‹#›</a:t>
            </a:fld>
            <a:endParaRPr lang="en-GB"/>
          </a:p>
        </p:txBody>
      </p:sp>
    </p:spTree>
    <p:extLst>
      <p:ext uri="{BB962C8B-B14F-4D97-AF65-F5344CB8AC3E}">
        <p14:creationId xmlns:p14="http://schemas.microsoft.com/office/powerpoint/2010/main" val="2212515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95EC8A7-92FF-45A9-92A7-1561550902C1}" type="datetimeFigureOut">
              <a:rPr lang="en-GB" smtClean="0"/>
              <a:t>08/03/2022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CA55CA-7308-4C18-9E75-8F5B09ED0F3E}" type="slidenum">
              <a:rPr lang="en-GB" smtClean="0"/>
              <a:t>‹#›</a:t>
            </a:fld>
            <a:endParaRPr lang="en-GB"/>
          </a:p>
        </p:txBody>
      </p:sp>
    </p:spTree>
    <p:extLst>
      <p:ext uri="{BB962C8B-B14F-4D97-AF65-F5344CB8AC3E}">
        <p14:creationId xmlns:p14="http://schemas.microsoft.com/office/powerpoint/2010/main" val="2806468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6"/>
            <a:ext cx="8543925"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Edit Master text styles</a:t>
            </a:r>
          </a:p>
        </p:txBody>
      </p:sp>
      <p:sp>
        <p:nvSpPr>
          <p:cNvPr id="4" name="Content Placeholder 3"/>
          <p:cNvSpPr>
            <a:spLocks noGrp="1"/>
          </p:cNvSpPr>
          <p:nvPr>
            <p:ph sz="half" idx="2"/>
          </p:nvPr>
        </p:nvSpPr>
        <p:spPr>
          <a:xfrm>
            <a:off x="682328"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95EC8A7-92FF-45A9-92A7-1561550902C1}" type="datetimeFigureOut">
              <a:rPr lang="en-GB" smtClean="0"/>
              <a:t>08/03/2022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CA55CA-7308-4C18-9E75-8F5B09ED0F3E}" type="slidenum">
              <a:rPr lang="en-GB" smtClean="0"/>
              <a:t>‹#›</a:t>
            </a:fld>
            <a:endParaRPr lang="en-GB"/>
          </a:p>
        </p:txBody>
      </p:sp>
    </p:spTree>
    <p:extLst>
      <p:ext uri="{BB962C8B-B14F-4D97-AF65-F5344CB8AC3E}">
        <p14:creationId xmlns:p14="http://schemas.microsoft.com/office/powerpoint/2010/main" val="4277416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95EC8A7-92FF-45A9-92A7-1561550902C1}" type="datetimeFigureOut">
              <a:rPr lang="en-GB" smtClean="0"/>
              <a:t>08/03/2022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CA55CA-7308-4C18-9E75-8F5B09ED0F3E}" type="slidenum">
              <a:rPr lang="en-GB" smtClean="0"/>
              <a:t>‹#›</a:t>
            </a:fld>
            <a:endParaRPr lang="en-GB"/>
          </a:p>
        </p:txBody>
      </p:sp>
    </p:spTree>
    <p:extLst>
      <p:ext uri="{BB962C8B-B14F-4D97-AF65-F5344CB8AC3E}">
        <p14:creationId xmlns:p14="http://schemas.microsoft.com/office/powerpoint/2010/main" val="212855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5EC8A7-92FF-45A9-92A7-1561550902C1}" type="datetimeFigureOut">
              <a:rPr lang="en-GB" smtClean="0"/>
              <a:t>08/03/2022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CA55CA-7308-4C18-9E75-8F5B09ED0F3E}" type="slidenum">
              <a:rPr lang="en-GB" smtClean="0"/>
              <a:t>‹#›</a:t>
            </a:fld>
            <a:endParaRPr lang="en-GB"/>
          </a:p>
        </p:txBody>
      </p:sp>
    </p:spTree>
    <p:extLst>
      <p:ext uri="{BB962C8B-B14F-4D97-AF65-F5344CB8AC3E}">
        <p14:creationId xmlns:p14="http://schemas.microsoft.com/office/powerpoint/2010/main" val="2196988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2600"/>
            </a:lvl1pPr>
          </a:lstStyle>
          <a:p>
            <a:r>
              <a:rPr lang="en-US"/>
              <a:t>Click to edit Master title style</a:t>
            </a:r>
            <a:endParaRPr lang="en-GB"/>
          </a:p>
        </p:txBody>
      </p:sp>
      <p:sp>
        <p:nvSpPr>
          <p:cNvPr id="3" name="Content Placeholder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US"/>
              <a:t>Edit Master text styles</a:t>
            </a:r>
          </a:p>
        </p:txBody>
      </p:sp>
      <p:sp>
        <p:nvSpPr>
          <p:cNvPr id="5" name="Date Placeholder 4"/>
          <p:cNvSpPr>
            <a:spLocks noGrp="1"/>
          </p:cNvSpPr>
          <p:nvPr>
            <p:ph type="dt" sz="half" idx="10"/>
          </p:nvPr>
        </p:nvSpPr>
        <p:spPr/>
        <p:txBody>
          <a:bodyPr/>
          <a:lstStyle/>
          <a:p>
            <a:fld id="{495EC8A7-92FF-45A9-92A7-1561550902C1}" type="datetimeFigureOut">
              <a:rPr lang="en-GB" smtClean="0"/>
              <a:t>08/03/2022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CA55CA-7308-4C18-9E75-8F5B09ED0F3E}" type="slidenum">
              <a:rPr lang="en-GB" smtClean="0"/>
              <a:t>‹#›</a:t>
            </a:fld>
            <a:endParaRPr lang="en-GB"/>
          </a:p>
        </p:txBody>
      </p:sp>
    </p:spTree>
    <p:extLst>
      <p:ext uri="{BB962C8B-B14F-4D97-AF65-F5344CB8AC3E}">
        <p14:creationId xmlns:p14="http://schemas.microsoft.com/office/powerpoint/2010/main" val="4023380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2600"/>
            </a:lvl1pPr>
          </a:lstStyle>
          <a:p>
            <a:r>
              <a:rPr lang="en-US"/>
              <a:t>Click to edit Master title style</a:t>
            </a:r>
            <a:endParaRPr lang="en-GB"/>
          </a:p>
        </p:txBody>
      </p:sp>
      <p:sp>
        <p:nvSpPr>
          <p:cNvPr id="3" name="Picture Placeholder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en-US"/>
              <a:t>Click icon to add picture</a:t>
            </a:r>
            <a:endParaRPr lang="en-GB"/>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US"/>
              <a:t>Edit Master text styles</a:t>
            </a:r>
          </a:p>
        </p:txBody>
      </p:sp>
      <p:sp>
        <p:nvSpPr>
          <p:cNvPr id="5" name="Date Placeholder 4"/>
          <p:cNvSpPr>
            <a:spLocks noGrp="1"/>
          </p:cNvSpPr>
          <p:nvPr>
            <p:ph type="dt" sz="half" idx="10"/>
          </p:nvPr>
        </p:nvSpPr>
        <p:spPr/>
        <p:txBody>
          <a:bodyPr/>
          <a:lstStyle/>
          <a:p>
            <a:fld id="{495EC8A7-92FF-45A9-92A7-1561550902C1}" type="datetimeFigureOut">
              <a:rPr lang="en-GB" smtClean="0"/>
              <a:t>08/03/2022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CA55CA-7308-4C18-9E75-8F5B09ED0F3E}" type="slidenum">
              <a:rPr lang="en-GB" smtClean="0"/>
              <a:t>‹#›</a:t>
            </a:fld>
            <a:endParaRPr lang="en-GB"/>
          </a:p>
        </p:txBody>
      </p:sp>
    </p:spTree>
    <p:extLst>
      <p:ext uri="{BB962C8B-B14F-4D97-AF65-F5344CB8AC3E}">
        <p14:creationId xmlns:p14="http://schemas.microsoft.com/office/powerpoint/2010/main" val="3541445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495EC8A7-92FF-45A9-92A7-1561550902C1}" type="datetimeFigureOut">
              <a:rPr lang="en-GB" smtClean="0"/>
              <a:t>08/03/2022</a:t>
            </a:fld>
            <a:endParaRPr lang="en-GB"/>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70CA55CA-7308-4C18-9E75-8F5B09ED0F3E}" type="slidenum">
              <a:rPr lang="en-GB" smtClean="0"/>
              <a:t>‹#›</a:t>
            </a:fld>
            <a:endParaRPr lang="en-GB"/>
          </a:p>
        </p:txBody>
      </p:sp>
    </p:spTree>
    <p:extLst>
      <p:ext uri="{BB962C8B-B14F-4D97-AF65-F5344CB8AC3E}">
        <p14:creationId xmlns:p14="http://schemas.microsoft.com/office/powerpoint/2010/main" val="2256739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42950" rtl="0" eaLnBrk="1" latinLnBrk="0" hangingPunct="1">
        <a:lnSpc>
          <a:spcPct val="90000"/>
        </a:lnSpc>
        <a:spcBef>
          <a:spcPct val="0"/>
        </a:spcBef>
        <a:buNone/>
        <a:defRPr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gif"/><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xml"/><Relationship Id="rId5" Type="http://schemas.openxmlformats.org/officeDocument/2006/relationships/image" Target="../media/image21.png"/><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99544" y="244421"/>
            <a:ext cx="5226614" cy="682679"/>
          </a:xfrm>
          <a:prstGeom prst="rect">
            <a:avLst/>
          </a:prstGeom>
          <a:solidFill>
            <a:schemeClr val="bg1">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400" dirty="0"/>
              <a:t>GCSE – </a:t>
            </a:r>
            <a:r>
              <a:rPr lang="en-GB" sz="1400" b="1" dirty="0"/>
              <a:t>Knowledge Organiser </a:t>
            </a:r>
            <a:r>
              <a:rPr lang="en-GB" sz="1400" dirty="0"/>
              <a:t>– Paper 2</a:t>
            </a:r>
          </a:p>
          <a:p>
            <a:pPr algn="ctr"/>
            <a:r>
              <a:rPr lang="en-GB" sz="2000" b="1" dirty="0"/>
              <a:t>The Changing Economic World</a:t>
            </a:r>
          </a:p>
        </p:txBody>
      </p:sp>
      <p:sp>
        <p:nvSpPr>
          <p:cNvPr id="10" name="Rectangle 9"/>
          <p:cNvSpPr/>
          <p:nvPr/>
        </p:nvSpPr>
        <p:spPr>
          <a:xfrm>
            <a:off x="299544" y="1028995"/>
            <a:ext cx="2634487" cy="128483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1. Classifying countries</a:t>
            </a:r>
          </a:p>
          <a:p>
            <a:r>
              <a:rPr lang="en-GB" sz="1100" b="1" dirty="0"/>
              <a:t>World Bank: </a:t>
            </a:r>
            <a:r>
              <a:rPr lang="en-GB" sz="1100" dirty="0"/>
              <a:t>Based on </a:t>
            </a:r>
            <a:r>
              <a:rPr lang="en-GB" sz="1100" b="1" dirty="0"/>
              <a:t>GNI </a:t>
            </a:r>
            <a:r>
              <a:rPr lang="en-GB" sz="1100" dirty="0"/>
              <a:t>per capita.</a:t>
            </a:r>
          </a:p>
          <a:p>
            <a:pPr marL="171450" indent="-171450">
              <a:buFontTx/>
              <a:buChar char="-"/>
            </a:pPr>
            <a:r>
              <a:rPr lang="en-GB" sz="1100" b="1" dirty="0"/>
              <a:t>HICs: </a:t>
            </a:r>
            <a:r>
              <a:rPr lang="en-GB" sz="1100" dirty="0"/>
              <a:t>GNI per capita &gt;$12,746</a:t>
            </a:r>
          </a:p>
          <a:p>
            <a:pPr marL="171450" indent="-171450">
              <a:buFontTx/>
              <a:buChar char="-"/>
            </a:pPr>
            <a:r>
              <a:rPr lang="en-GB" sz="1100" b="1" dirty="0"/>
              <a:t>LICs: </a:t>
            </a:r>
            <a:r>
              <a:rPr lang="en-GB" sz="1100" dirty="0"/>
              <a:t>GNI per capita &lt;$1,045</a:t>
            </a:r>
          </a:p>
          <a:p>
            <a:r>
              <a:rPr lang="en-GB" sz="1100" b="1" dirty="0"/>
              <a:t>Human Development Index (HDI)</a:t>
            </a:r>
          </a:p>
          <a:p>
            <a:r>
              <a:rPr lang="en-GB" sz="1100" dirty="0"/>
              <a:t>Scores countries between 0 and 1 measuring social and economic factors.</a:t>
            </a:r>
          </a:p>
          <a:p>
            <a:pPr marL="171450" indent="-171450">
              <a:buFontTx/>
              <a:buChar char="-"/>
            </a:pPr>
            <a:endParaRPr lang="en-GB" sz="1100" dirty="0"/>
          </a:p>
        </p:txBody>
      </p:sp>
      <p:sp>
        <p:nvSpPr>
          <p:cNvPr id="19" name="Rectangle 18"/>
          <p:cNvSpPr/>
          <p:nvPr/>
        </p:nvSpPr>
        <p:spPr>
          <a:xfrm>
            <a:off x="3010474" y="1027314"/>
            <a:ext cx="2515683" cy="128483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2. Development indicators</a:t>
            </a:r>
          </a:p>
          <a:p>
            <a:r>
              <a:rPr lang="en-GB" sz="1100" dirty="0"/>
              <a:t>These indicate how </a:t>
            </a:r>
            <a:r>
              <a:rPr lang="en-GB" sz="1100" b="1" dirty="0"/>
              <a:t>developed </a:t>
            </a:r>
            <a:r>
              <a:rPr lang="en-GB" sz="1100" dirty="0"/>
              <a:t>a country is. Indicators include:</a:t>
            </a:r>
          </a:p>
          <a:p>
            <a:r>
              <a:rPr lang="en-GB" sz="1100" dirty="0"/>
              <a:t>- Access to safe water - Birth rate</a:t>
            </a:r>
          </a:p>
          <a:p>
            <a:r>
              <a:rPr lang="en-GB" sz="1100" dirty="0"/>
              <a:t>- Death rate - GNI - Infant mortality rate</a:t>
            </a:r>
          </a:p>
          <a:p>
            <a:r>
              <a:rPr lang="en-GB" sz="1100" dirty="0"/>
              <a:t>- Life expectancy - Literacy rate - HDI</a:t>
            </a:r>
          </a:p>
          <a:p>
            <a:r>
              <a:rPr lang="en-GB" sz="1100" dirty="0"/>
              <a:t>One limitation is that they are averages.</a:t>
            </a:r>
          </a:p>
        </p:txBody>
      </p:sp>
      <p:sp>
        <p:nvSpPr>
          <p:cNvPr id="32" name="Rectangle 31"/>
          <p:cNvSpPr/>
          <p:nvPr/>
        </p:nvSpPr>
        <p:spPr>
          <a:xfrm>
            <a:off x="299544" y="2379314"/>
            <a:ext cx="2643442" cy="1456594"/>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lvl="0"/>
            <a:r>
              <a:rPr lang="en-GB" sz="1200" b="1" dirty="0">
                <a:solidFill>
                  <a:srgbClr val="000000"/>
                </a:solidFill>
              </a:rPr>
              <a:t>3. Demographic Transition Model</a:t>
            </a:r>
          </a:p>
          <a:p>
            <a:pPr lvl="0"/>
            <a:r>
              <a:rPr lang="en-GB" sz="1100" dirty="0">
                <a:solidFill>
                  <a:srgbClr val="000000"/>
                </a:solidFill>
              </a:rPr>
              <a:t>Shows a country’s population change over time and birth rate (BR) / death rate (DR).</a:t>
            </a:r>
          </a:p>
          <a:p>
            <a:pPr lvl="0"/>
            <a:r>
              <a:rPr lang="en-GB" sz="1100" b="1" dirty="0">
                <a:solidFill>
                  <a:srgbClr val="000000"/>
                </a:solidFill>
              </a:rPr>
              <a:t>Stage 1: </a:t>
            </a:r>
            <a:r>
              <a:rPr lang="en-GB" sz="1100" dirty="0">
                <a:solidFill>
                  <a:srgbClr val="000000"/>
                </a:solidFill>
              </a:rPr>
              <a:t>BR and DR high and fluctuating.</a:t>
            </a:r>
          </a:p>
          <a:p>
            <a:pPr lvl="0"/>
            <a:r>
              <a:rPr lang="en-GB" sz="1100" b="1" dirty="0">
                <a:solidFill>
                  <a:srgbClr val="000000"/>
                </a:solidFill>
              </a:rPr>
              <a:t>Stage 2: </a:t>
            </a:r>
            <a:r>
              <a:rPr lang="en-GB" sz="1100" dirty="0">
                <a:solidFill>
                  <a:srgbClr val="000000"/>
                </a:solidFill>
              </a:rPr>
              <a:t>BR high, DR falls.</a:t>
            </a:r>
          </a:p>
          <a:p>
            <a:pPr lvl="0"/>
            <a:r>
              <a:rPr lang="en-GB" sz="1100" b="1" dirty="0">
                <a:solidFill>
                  <a:srgbClr val="000000"/>
                </a:solidFill>
              </a:rPr>
              <a:t>Stage 3: </a:t>
            </a:r>
            <a:r>
              <a:rPr lang="en-GB" sz="1100" dirty="0">
                <a:solidFill>
                  <a:srgbClr val="000000"/>
                </a:solidFill>
              </a:rPr>
              <a:t>Both BR and DR fall.</a:t>
            </a:r>
          </a:p>
          <a:p>
            <a:pPr lvl="0"/>
            <a:r>
              <a:rPr lang="en-GB" sz="1100" b="1" dirty="0">
                <a:solidFill>
                  <a:srgbClr val="000000"/>
                </a:solidFill>
              </a:rPr>
              <a:t>Stage 4: </a:t>
            </a:r>
            <a:r>
              <a:rPr lang="en-GB" sz="1100" dirty="0">
                <a:solidFill>
                  <a:srgbClr val="000000"/>
                </a:solidFill>
              </a:rPr>
              <a:t>BR and DR low and fluctuating.</a:t>
            </a:r>
          </a:p>
          <a:p>
            <a:pPr lvl="0"/>
            <a:r>
              <a:rPr lang="en-GB" sz="1100" b="1" dirty="0">
                <a:solidFill>
                  <a:srgbClr val="000000"/>
                </a:solidFill>
              </a:rPr>
              <a:t>Stage 5: </a:t>
            </a:r>
            <a:r>
              <a:rPr lang="en-GB" sz="1100" dirty="0">
                <a:solidFill>
                  <a:srgbClr val="000000"/>
                </a:solidFill>
              </a:rPr>
              <a:t>BR drops below DR.</a:t>
            </a:r>
            <a:endParaRPr lang="en-GB" sz="1100" b="1" dirty="0">
              <a:solidFill>
                <a:srgbClr val="000000"/>
              </a:solidFill>
            </a:endParaRPr>
          </a:p>
        </p:txBody>
      </p:sp>
      <p:sp>
        <p:nvSpPr>
          <p:cNvPr id="33" name="Rectangle 32"/>
          <p:cNvSpPr/>
          <p:nvPr/>
        </p:nvSpPr>
        <p:spPr>
          <a:xfrm>
            <a:off x="3010474" y="2379314"/>
            <a:ext cx="2515683" cy="1457631"/>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4. Population pyramids</a:t>
            </a:r>
          </a:p>
          <a:p>
            <a:r>
              <a:rPr lang="en-GB" sz="1100" dirty="0"/>
              <a:t>A graph showing amount of males and females in each age group.</a:t>
            </a:r>
          </a:p>
          <a:p>
            <a:r>
              <a:rPr lang="en-GB" sz="1100" b="1" dirty="0"/>
              <a:t>Wide base </a:t>
            </a:r>
            <a:r>
              <a:rPr lang="en-GB" sz="1100" dirty="0"/>
              <a:t>= high birth rate</a:t>
            </a:r>
          </a:p>
          <a:p>
            <a:r>
              <a:rPr lang="en-GB" sz="1100" b="1" dirty="0"/>
              <a:t>Narrow apex (top) </a:t>
            </a:r>
            <a:r>
              <a:rPr lang="en-GB" sz="1100" dirty="0"/>
              <a:t>= high death rate</a:t>
            </a:r>
          </a:p>
          <a:p>
            <a:r>
              <a:rPr lang="en-GB" sz="1100" dirty="0"/>
              <a:t>Stages 1 and 2 have </a:t>
            </a:r>
            <a:r>
              <a:rPr lang="en-GB" sz="1100" b="1" dirty="0"/>
              <a:t>concave shape</a:t>
            </a:r>
            <a:r>
              <a:rPr lang="en-GB" sz="1100" dirty="0"/>
              <a:t>.</a:t>
            </a:r>
          </a:p>
          <a:p>
            <a:r>
              <a:rPr lang="en-GB" sz="1100" dirty="0"/>
              <a:t>Stages 4 and 5 have </a:t>
            </a:r>
            <a:r>
              <a:rPr lang="en-GB" sz="1100" b="1" dirty="0"/>
              <a:t>convex shape</a:t>
            </a:r>
            <a:r>
              <a:rPr lang="en-GB" sz="1100" dirty="0"/>
              <a:t>.</a:t>
            </a:r>
          </a:p>
        </p:txBody>
      </p:sp>
      <p:sp>
        <p:nvSpPr>
          <p:cNvPr id="22" name="Rectangle 21"/>
          <p:cNvSpPr/>
          <p:nvPr/>
        </p:nvSpPr>
        <p:spPr>
          <a:xfrm>
            <a:off x="299543" y="3901392"/>
            <a:ext cx="5226614" cy="2712186"/>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5-6. Causes of uneven development</a:t>
            </a:r>
          </a:p>
          <a:p>
            <a:r>
              <a:rPr lang="en-GB" sz="1100" b="1" dirty="0"/>
              <a:t>Physical causes: </a:t>
            </a:r>
          </a:p>
          <a:p>
            <a:r>
              <a:rPr lang="en-GB" sz="1100" dirty="0"/>
              <a:t>- Being </a:t>
            </a:r>
            <a:r>
              <a:rPr lang="en-GB" sz="1100" b="1" dirty="0"/>
              <a:t>landlocked</a:t>
            </a:r>
            <a:r>
              <a:rPr lang="en-GB" sz="1100" dirty="0"/>
              <a:t> means no access to trade by sea, e.g. Ethiopia.</a:t>
            </a:r>
          </a:p>
          <a:p>
            <a:r>
              <a:rPr lang="en-GB" sz="1100" dirty="0"/>
              <a:t>- Tropical </a:t>
            </a:r>
            <a:r>
              <a:rPr lang="en-GB" sz="1100" b="1" dirty="0"/>
              <a:t>climate</a:t>
            </a:r>
            <a:r>
              <a:rPr lang="en-GB" sz="1100" dirty="0"/>
              <a:t> means more disease spread by pests, e.g. mosquitos carrying malaria.</a:t>
            </a:r>
          </a:p>
          <a:p>
            <a:r>
              <a:rPr lang="en-GB" sz="1100" dirty="0"/>
              <a:t>- </a:t>
            </a:r>
            <a:r>
              <a:rPr lang="en-GB" sz="1100" b="1" dirty="0"/>
              <a:t>Extreme</a:t>
            </a:r>
            <a:r>
              <a:rPr lang="en-GB" sz="1100" dirty="0"/>
              <a:t> </a:t>
            </a:r>
            <a:r>
              <a:rPr lang="en-GB" sz="1100" b="1" dirty="0"/>
              <a:t>weather</a:t>
            </a:r>
            <a:r>
              <a:rPr lang="en-GB" sz="1100" dirty="0"/>
              <a:t> causes costly damage to infrastructure, e.g. tropical storms.</a:t>
            </a:r>
          </a:p>
          <a:p>
            <a:r>
              <a:rPr lang="en-GB" sz="1100" dirty="0"/>
              <a:t>- Lack of </a:t>
            </a:r>
            <a:r>
              <a:rPr lang="en-GB" sz="1100" b="1" dirty="0"/>
              <a:t>clean</a:t>
            </a:r>
            <a:r>
              <a:rPr lang="en-GB" sz="1100" dirty="0"/>
              <a:t> </a:t>
            </a:r>
            <a:r>
              <a:rPr lang="en-GB" sz="1100" b="1" dirty="0"/>
              <a:t>water</a:t>
            </a:r>
            <a:r>
              <a:rPr lang="en-GB" sz="1100" dirty="0"/>
              <a:t> harms health and hinders farming.</a:t>
            </a:r>
          </a:p>
          <a:p>
            <a:r>
              <a:rPr lang="en-GB" sz="1100" b="1" dirty="0"/>
              <a:t>Historical causes:</a:t>
            </a:r>
          </a:p>
          <a:p>
            <a:r>
              <a:rPr lang="en-GB" sz="1100" dirty="0"/>
              <a:t>- </a:t>
            </a:r>
            <a:r>
              <a:rPr lang="en-GB" sz="1100" b="1" dirty="0"/>
              <a:t>Colonialism</a:t>
            </a:r>
            <a:r>
              <a:rPr lang="en-GB" sz="1100" dirty="0"/>
              <a:t>: many countries’ natural resources stolen by others, e.g. in Europe. Slaves taken, helping to build many European  economies.</a:t>
            </a:r>
          </a:p>
          <a:p>
            <a:r>
              <a:rPr lang="en-GB" sz="1100" dirty="0"/>
              <a:t>- </a:t>
            </a:r>
            <a:r>
              <a:rPr lang="en-GB" sz="1100" b="1" dirty="0"/>
              <a:t>War</a:t>
            </a:r>
            <a:r>
              <a:rPr lang="en-GB" sz="1100" dirty="0"/>
              <a:t>: very costly and damaging, can be a result of past colonisation or other factors.</a:t>
            </a:r>
          </a:p>
          <a:p>
            <a:r>
              <a:rPr lang="en-GB" sz="1100" b="1" dirty="0"/>
              <a:t>Economic causes:</a:t>
            </a:r>
          </a:p>
          <a:p>
            <a:r>
              <a:rPr lang="en-GB" sz="1100" dirty="0"/>
              <a:t>- </a:t>
            </a:r>
            <a:r>
              <a:rPr lang="en-GB" sz="1100" b="1" dirty="0"/>
              <a:t>Trade</a:t>
            </a:r>
            <a:r>
              <a:rPr lang="en-GB" sz="1100" dirty="0"/>
              <a:t>: </a:t>
            </a:r>
            <a:r>
              <a:rPr lang="en-GB" sz="1100" b="1" dirty="0"/>
              <a:t>N America </a:t>
            </a:r>
            <a:r>
              <a:rPr lang="en-GB" sz="1100" dirty="0"/>
              <a:t>and</a:t>
            </a:r>
            <a:r>
              <a:rPr lang="en-GB" sz="1100" b="1" dirty="0"/>
              <a:t> Europe </a:t>
            </a:r>
            <a:r>
              <a:rPr lang="en-GB" sz="1100" dirty="0"/>
              <a:t>dominate world trade, Asia is also growing in importance. They pay less for resources from less developed countries. This makes wealthy countries wealthier and hinders development in less wealthy countries.</a:t>
            </a:r>
          </a:p>
          <a:p>
            <a:r>
              <a:rPr lang="en-GB" sz="1100" dirty="0"/>
              <a:t>- </a:t>
            </a:r>
            <a:r>
              <a:rPr lang="en-GB" sz="1100" b="1" dirty="0"/>
              <a:t>Debt</a:t>
            </a:r>
            <a:r>
              <a:rPr lang="en-GB" sz="1100" dirty="0"/>
              <a:t>: Some countries are in debt to others, preventing investment in development.</a:t>
            </a:r>
          </a:p>
          <a:p>
            <a:endParaRPr lang="en-GB" sz="1100" b="1" dirty="0"/>
          </a:p>
        </p:txBody>
      </p:sp>
      <p:graphicFrame>
        <p:nvGraphicFramePr>
          <p:cNvPr id="12" name="Table 11">
            <a:extLst>
              <a:ext uri="{FF2B5EF4-FFF2-40B4-BE49-F238E27FC236}">
                <a16:creationId xmlns:a16="http://schemas.microsoft.com/office/drawing/2014/main" id="{C4F41DD1-1C30-4F51-87DE-DA2CA8E2DAA1}"/>
              </a:ext>
            </a:extLst>
          </p:cNvPr>
          <p:cNvGraphicFramePr>
            <a:graphicFrameLocks noGrp="1"/>
          </p:cNvGraphicFramePr>
          <p:nvPr>
            <p:extLst>
              <p:ext uri="{D42A27DB-BD31-4B8C-83A1-F6EECF244321}">
                <p14:modId xmlns:p14="http://schemas.microsoft.com/office/powerpoint/2010/main" val="3487941105"/>
              </p:ext>
            </p:extLst>
          </p:nvPr>
        </p:nvGraphicFramePr>
        <p:xfrm>
          <a:off x="5602601" y="244947"/>
          <a:ext cx="4003855" cy="5220457"/>
        </p:xfrm>
        <a:graphic>
          <a:graphicData uri="http://schemas.openxmlformats.org/drawingml/2006/table">
            <a:tbl>
              <a:tblPr firstRow="1" bandRow="1">
                <a:tableStyleId>{5940675A-B579-460E-94D1-54222C63F5DA}</a:tableStyleId>
              </a:tblPr>
              <a:tblGrid>
                <a:gridCol w="365206">
                  <a:extLst>
                    <a:ext uri="{9D8B030D-6E8A-4147-A177-3AD203B41FA5}">
                      <a16:colId xmlns:a16="http://schemas.microsoft.com/office/drawing/2014/main" val="1494822997"/>
                    </a:ext>
                  </a:extLst>
                </a:gridCol>
                <a:gridCol w="1054776">
                  <a:extLst>
                    <a:ext uri="{9D8B030D-6E8A-4147-A177-3AD203B41FA5}">
                      <a16:colId xmlns:a16="http://schemas.microsoft.com/office/drawing/2014/main" val="1314639975"/>
                    </a:ext>
                  </a:extLst>
                </a:gridCol>
                <a:gridCol w="2583873">
                  <a:extLst>
                    <a:ext uri="{9D8B030D-6E8A-4147-A177-3AD203B41FA5}">
                      <a16:colId xmlns:a16="http://schemas.microsoft.com/office/drawing/2014/main" val="3640996115"/>
                    </a:ext>
                  </a:extLst>
                </a:gridCol>
              </a:tblGrid>
              <a:tr h="137608">
                <a:tc>
                  <a:txBody>
                    <a:bodyPr/>
                    <a:lstStyle/>
                    <a:p>
                      <a:endParaRPr lang="en-GB" sz="1200" b="1" dirty="0"/>
                    </a:p>
                  </a:txBody>
                  <a:tcPr>
                    <a:solidFill>
                      <a:schemeClr val="bg1">
                        <a:lumMod val="75000"/>
                      </a:schemeClr>
                    </a:solidFill>
                  </a:tcPr>
                </a:tc>
                <a:tc>
                  <a:txBody>
                    <a:bodyPr/>
                    <a:lstStyle/>
                    <a:p>
                      <a:r>
                        <a:rPr lang="en-GB" sz="1200" b="1" dirty="0"/>
                        <a:t>Key Term</a:t>
                      </a:r>
                    </a:p>
                  </a:txBody>
                  <a:tcPr>
                    <a:solidFill>
                      <a:schemeClr val="bg1">
                        <a:lumMod val="75000"/>
                      </a:schemeClr>
                    </a:solidFill>
                  </a:tcPr>
                </a:tc>
                <a:tc>
                  <a:txBody>
                    <a:bodyPr/>
                    <a:lstStyle/>
                    <a:p>
                      <a:r>
                        <a:rPr lang="en-GB" sz="1200" b="1" dirty="0"/>
                        <a:t>Definition</a:t>
                      </a:r>
                    </a:p>
                  </a:txBody>
                  <a:tcPr>
                    <a:solidFill>
                      <a:schemeClr val="bg1">
                        <a:lumMod val="75000"/>
                      </a:schemeClr>
                    </a:solidFill>
                  </a:tcPr>
                </a:tc>
                <a:extLst>
                  <a:ext uri="{0D108BD9-81ED-4DB2-BD59-A6C34878D82A}">
                    <a16:rowId xmlns:a16="http://schemas.microsoft.com/office/drawing/2014/main" val="3415499956"/>
                  </a:ext>
                </a:extLst>
              </a:tr>
              <a:tr h="283234">
                <a:tc>
                  <a:txBody>
                    <a:bodyPr/>
                    <a:lstStyle/>
                    <a:p>
                      <a:r>
                        <a:rPr lang="en-GB" sz="1000" dirty="0"/>
                        <a:t>1</a:t>
                      </a:r>
                    </a:p>
                  </a:txBody>
                  <a:tcPr>
                    <a:solidFill>
                      <a:schemeClr val="bg1">
                        <a:lumMod val="75000"/>
                      </a:schemeClr>
                    </a:solidFill>
                  </a:tcPr>
                </a:tc>
                <a:tc>
                  <a:txBody>
                    <a:bodyPr/>
                    <a:lstStyle/>
                    <a:p>
                      <a:r>
                        <a:rPr lang="en-GB" sz="1000" b="1" dirty="0"/>
                        <a:t>Economic</a:t>
                      </a:r>
                    </a:p>
                  </a:txBody>
                  <a:tcPr/>
                </a:tc>
                <a:tc>
                  <a:txBody>
                    <a:bodyPr/>
                    <a:lstStyle/>
                    <a:p>
                      <a:r>
                        <a:rPr lang="en-GB" sz="1000" dirty="0"/>
                        <a:t>To do with money (e.g. jobs, income).</a:t>
                      </a:r>
                    </a:p>
                  </a:txBody>
                  <a:tcPr/>
                </a:tc>
                <a:extLst>
                  <a:ext uri="{0D108BD9-81ED-4DB2-BD59-A6C34878D82A}">
                    <a16:rowId xmlns:a16="http://schemas.microsoft.com/office/drawing/2014/main" val="2837318585"/>
                  </a:ext>
                </a:extLst>
              </a:tr>
              <a:tr h="357250">
                <a:tc>
                  <a:txBody>
                    <a:bodyPr/>
                    <a:lstStyle/>
                    <a:p>
                      <a:r>
                        <a:rPr lang="en-GB" sz="1000" dirty="0"/>
                        <a:t>2</a:t>
                      </a:r>
                    </a:p>
                  </a:txBody>
                  <a:tcPr>
                    <a:solidFill>
                      <a:schemeClr val="bg1">
                        <a:lumMod val="75000"/>
                      </a:schemeClr>
                    </a:solidFill>
                  </a:tcPr>
                </a:tc>
                <a:tc>
                  <a:txBody>
                    <a:bodyPr/>
                    <a:lstStyle/>
                    <a:p>
                      <a:r>
                        <a:rPr lang="en-GB" sz="1000" b="1" dirty="0"/>
                        <a:t>Development</a:t>
                      </a:r>
                    </a:p>
                  </a:txBody>
                  <a:tcPr/>
                </a:tc>
                <a:tc>
                  <a:txBody>
                    <a:bodyPr/>
                    <a:lstStyle/>
                    <a:p>
                      <a:r>
                        <a:rPr lang="en-GB" sz="1000" dirty="0"/>
                        <a:t>The level of wealth and quality of life in a country.</a:t>
                      </a:r>
                    </a:p>
                  </a:txBody>
                  <a:tcPr/>
                </a:tc>
                <a:extLst>
                  <a:ext uri="{0D108BD9-81ED-4DB2-BD59-A6C34878D82A}">
                    <a16:rowId xmlns:a16="http://schemas.microsoft.com/office/drawing/2014/main" val="3237355438"/>
                  </a:ext>
                </a:extLst>
              </a:tr>
              <a:tr h="357250">
                <a:tc>
                  <a:txBody>
                    <a:bodyPr/>
                    <a:lstStyle/>
                    <a:p>
                      <a:r>
                        <a:rPr lang="en-GB" sz="1000" dirty="0"/>
                        <a:t>3</a:t>
                      </a:r>
                    </a:p>
                  </a:txBody>
                  <a:tcPr>
                    <a:solidFill>
                      <a:schemeClr val="bg1">
                        <a:lumMod val="75000"/>
                      </a:schemeClr>
                    </a:solidFill>
                  </a:tcPr>
                </a:tc>
                <a:tc>
                  <a:txBody>
                    <a:bodyPr/>
                    <a:lstStyle/>
                    <a:p>
                      <a:r>
                        <a:rPr lang="en-GB" sz="1000" b="1" dirty="0"/>
                        <a:t>Development gap</a:t>
                      </a:r>
                    </a:p>
                  </a:txBody>
                  <a:tcPr/>
                </a:tc>
                <a:tc>
                  <a:txBody>
                    <a:bodyPr/>
                    <a:lstStyle/>
                    <a:p>
                      <a:r>
                        <a:rPr lang="en-GB" sz="1000" dirty="0"/>
                        <a:t>The difference in development between more wealthy and less wealthy countries.</a:t>
                      </a:r>
                    </a:p>
                  </a:txBody>
                  <a:tcPr/>
                </a:tc>
                <a:extLst>
                  <a:ext uri="{0D108BD9-81ED-4DB2-BD59-A6C34878D82A}">
                    <a16:rowId xmlns:a16="http://schemas.microsoft.com/office/drawing/2014/main" val="1622013048"/>
                  </a:ext>
                </a:extLst>
              </a:tr>
              <a:tr h="494655">
                <a:tc>
                  <a:txBody>
                    <a:bodyPr/>
                    <a:lstStyle/>
                    <a:p>
                      <a:r>
                        <a:rPr lang="en-GB" sz="1000" dirty="0"/>
                        <a:t>4</a:t>
                      </a:r>
                    </a:p>
                  </a:txBody>
                  <a:tcPr>
                    <a:solidFill>
                      <a:schemeClr val="bg1">
                        <a:lumMod val="75000"/>
                      </a:schemeClr>
                    </a:solidFill>
                  </a:tcPr>
                </a:tc>
                <a:tc>
                  <a:txBody>
                    <a:bodyPr/>
                    <a:lstStyle/>
                    <a:p>
                      <a:r>
                        <a:rPr lang="en-GB" sz="1000" b="1" dirty="0"/>
                        <a:t>GNI (Gross National Income)</a:t>
                      </a:r>
                    </a:p>
                  </a:txBody>
                  <a:tcPr/>
                </a:tc>
                <a:tc>
                  <a:txBody>
                    <a:bodyPr/>
                    <a:lstStyle/>
                    <a:p>
                      <a:r>
                        <a:rPr lang="en-GB" sz="1000" dirty="0"/>
                        <a:t>The value of a country’s goods and services. </a:t>
                      </a:r>
                      <a:r>
                        <a:rPr lang="en-GB" sz="1000" b="1" dirty="0"/>
                        <a:t>‘Per capita’ </a:t>
                      </a:r>
                      <a:r>
                        <a:rPr lang="en-GB" sz="1000" b="0" dirty="0"/>
                        <a:t>means divided by the number of people (‘per person’).</a:t>
                      </a:r>
                      <a:endParaRPr lang="en-GB" sz="1000" dirty="0"/>
                    </a:p>
                  </a:txBody>
                  <a:tcPr/>
                </a:tc>
                <a:extLst>
                  <a:ext uri="{0D108BD9-81ED-4DB2-BD59-A6C34878D82A}">
                    <a16:rowId xmlns:a16="http://schemas.microsoft.com/office/drawing/2014/main" val="514459368"/>
                  </a:ext>
                </a:extLst>
              </a:tr>
              <a:tr h="357250">
                <a:tc>
                  <a:txBody>
                    <a:bodyPr/>
                    <a:lstStyle/>
                    <a:p>
                      <a:r>
                        <a:rPr lang="en-GB" sz="1000" dirty="0"/>
                        <a:t>5</a:t>
                      </a:r>
                    </a:p>
                  </a:txBody>
                  <a:tcPr>
                    <a:solidFill>
                      <a:schemeClr val="bg1">
                        <a:lumMod val="75000"/>
                      </a:schemeClr>
                    </a:solidFill>
                  </a:tcPr>
                </a:tc>
                <a:tc>
                  <a:txBody>
                    <a:bodyPr/>
                    <a:lstStyle/>
                    <a:p>
                      <a:r>
                        <a:rPr lang="en-GB" sz="1000" b="1" dirty="0"/>
                        <a:t>Infrastructure</a:t>
                      </a:r>
                    </a:p>
                  </a:txBody>
                  <a:tcPr/>
                </a:tc>
                <a:tc>
                  <a:txBody>
                    <a:bodyPr/>
                    <a:lstStyle/>
                    <a:p>
                      <a:r>
                        <a:rPr lang="en-GB" sz="1000" dirty="0"/>
                        <a:t>The basic facilities needed for a place to function e.g. roads, power supply, buildings.</a:t>
                      </a:r>
                    </a:p>
                  </a:txBody>
                  <a:tcPr/>
                </a:tc>
                <a:extLst>
                  <a:ext uri="{0D108BD9-81ED-4DB2-BD59-A6C34878D82A}">
                    <a16:rowId xmlns:a16="http://schemas.microsoft.com/office/drawing/2014/main" val="2666478075"/>
                  </a:ext>
                </a:extLst>
              </a:tr>
              <a:tr h="357250">
                <a:tc>
                  <a:txBody>
                    <a:bodyPr/>
                    <a:lstStyle/>
                    <a:p>
                      <a:r>
                        <a:rPr lang="en-GB" sz="1000" dirty="0"/>
                        <a:t>6</a:t>
                      </a:r>
                    </a:p>
                  </a:txBody>
                  <a:tcPr>
                    <a:solidFill>
                      <a:schemeClr val="bg1">
                        <a:lumMod val="75000"/>
                      </a:schemeClr>
                    </a:solidFill>
                  </a:tcPr>
                </a:tc>
                <a:tc>
                  <a:txBody>
                    <a:bodyPr/>
                    <a:lstStyle/>
                    <a:p>
                      <a:r>
                        <a:rPr lang="en-GB" sz="1000" b="1" dirty="0"/>
                        <a:t>Standard of living</a:t>
                      </a:r>
                    </a:p>
                  </a:txBody>
                  <a:tcPr/>
                </a:tc>
                <a:tc>
                  <a:txBody>
                    <a:bodyPr/>
                    <a:lstStyle/>
                    <a:p>
                      <a:r>
                        <a:rPr lang="en-GB" sz="1000" dirty="0"/>
                        <a:t>The level of wealth, comfort, material goods and necessities available.</a:t>
                      </a:r>
                    </a:p>
                  </a:txBody>
                  <a:tcPr/>
                </a:tc>
                <a:extLst>
                  <a:ext uri="{0D108BD9-81ED-4DB2-BD59-A6C34878D82A}">
                    <a16:rowId xmlns:a16="http://schemas.microsoft.com/office/drawing/2014/main" val="1927781583"/>
                  </a:ext>
                </a:extLst>
              </a:tr>
              <a:tr h="357250">
                <a:tc>
                  <a:txBody>
                    <a:bodyPr/>
                    <a:lstStyle/>
                    <a:p>
                      <a:r>
                        <a:rPr lang="en-GB" sz="1000" dirty="0"/>
                        <a:t>7</a:t>
                      </a:r>
                    </a:p>
                  </a:txBody>
                  <a:tcPr>
                    <a:solidFill>
                      <a:schemeClr val="bg1">
                        <a:lumMod val="75000"/>
                      </a:schemeClr>
                    </a:solidFill>
                  </a:tcPr>
                </a:tc>
                <a:tc>
                  <a:txBody>
                    <a:bodyPr/>
                    <a:lstStyle/>
                    <a:p>
                      <a:r>
                        <a:rPr lang="en-GB" sz="1000" b="1" dirty="0"/>
                        <a:t>Quality of life</a:t>
                      </a:r>
                    </a:p>
                  </a:txBody>
                  <a:tcPr/>
                </a:tc>
                <a:tc>
                  <a:txBody>
                    <a:bodyPr/>
                    <a:lstStyle/>
                    <a:p>
                      <a:r>
                        <a:rPr lang="en-GB" sz="1000" dirty="0"/>
                        <a:t>The extent to which a person is comfortable, happy and satisfied with their life.</a:t>
                      </a:r>
                    </a:p>
                  </a:txBody>
                  <a:tcPr/>
                </a:tc>
                <a:extLst>
                  <a:ext uri="{0D108BD9-81ED-4DB2-BD59-A6C34878D82A}">
                    <a16:rowId xmlns:a16="http://schemas.microsoft.com/office/drawing/2014/main" val="518018444"/>
                  </a:ext>
                </a:extLst>
              </a:tr>
              <a:tr h="494655">
                <a:tc>
                  <a:txBody>
                    <a:bodyPr/>
                    <a:lstStyle/>
                    <a:p>
                      <a:r>
                        <a:rPr lang="en-GB" sz="1000" dirty="0"/>
                        <a:t>8</a:t>
                      </a:r>
                    </a:p>
                  </a:txBody>
                  <a:tcPr>
                    <a:solidFill>
                      <a:schemeClr val="bg1">
                        <a:lumMod val="75000"/>
                      </a:schemeClr>
                    </a:solidFill>
                  </a:tcPr>
                </a:tc>
                <a:tc>
                  <a:txBody>
                    <a:bodyPr/>
                    <a:lstStyle/>
                    <a:p>
                      <a:r>
                        <a:rPr lang="en-GB" sz="1000" b="1" dirty="0"/>
                        <a:t>Colonialism</a:t>
                      </a:r>
                    </a:p>
                  </a:txBody>
                  <a:tcPr/>
                </a:tc>
                <a:tc>
                  <a:txBody>
                    <a:bodyPr/>
                    <a:lstStyle/>
                    <a:p>
                      <a:r>
                        <a:rPr lang="en-GB" sz="1000" dirty="0"/>
                        <a:t>The practice of taking full control of another country, occupying it with settlers and exploiting it economically.</a:t>
                      </a:r>
                    </a:p>
                  </a:txBody>
                  <a:tcPr/>
                </a:tc>
                <a:extLst>
                  <a:ext uri="{0D108BD9-81ED-4DB2-BD59-A6C34878D82A}">
                    <a16:rowId xmlns:a16="http://schemas.microsoft.com/office/drawing/2014/main" val="3139978621"/>
                  </a:ext>
                </a:extLst>
              </a:tr>
              <a:tr h="395703">
                <a:tc>
                  <a:txBody>
                    <a:bodyPr/>
                    <a:lstStyle/>
                    <a:p>
                      <a:r>
                        <a:rPr lang="en-GB" sz="1000" dirty="0"/>
                        <a:t>9</a:t>
                      </a:r>
                    </a:p>
                  </a:txBody>
                  <a:tcPr>
                    <a:solidFill>
                      <a:schemeClr val="bg1">
                        <a:lumMod val="75000"/>
                      </a:schemeClr>
                    </a:solidFill>
                  </a:tcPr>
                </a:tc>
                <a:tc>
                  <a:txBody>
                    <a:bodyPr/>
                    <a:lstStyle/>
                    <a:p>
                      <a:r>
                        <a:rPr lang="en-GB" sz="1000" b="1" dirty="0"/>
                        <a:t>Commercial</a:t>
                      </a:r>
                    </a:p>
                  </a:txBody>
                  <a:tcPr/>
                </a:tc>
                <a:tc>
                  <a:txBody>
                    <a:bodyPr/>
                    <a:lstStyle/>
                    <a:p>
                      <a:r>
                        <a:rPr lang="en-GB" sz="1000" dirty="0"/>
                        <a:t>Done for profit, typically large scale.</a:t>
                      </a:r>
                    </a:p>
                  </a:txBody>
                  <a:tcPr/>
                </a:tc>
                <a:extLst>
                  <a:ext uri="{0D108BD9-81ED-4DB2-BD59-A6C34878D82A}">
                    <a16:rowId xmlns:a16="http://schemas.microsoft.com/office/drawing/2014/main" val="3328176512"/>
                  </a:ext>
                </a:extLst>
              </a:tr>
              <a:tr h="395703">
                <a:tc>
                  <a:txBody>
                    <a:bodyPr/>
                    <a:lstStyle/>
                    <a:p>
                      <a:r>
                        <a:rPr lang="en-GB" sz="1000" dirty="0"/>
                        <a:t>10</a:t>
                      </a:r>
                    </a:p>
                  </a:txBody>
                  <a:tcPr>
                    <a:solidFill>
                      <a:schemeClr val="bg1">
                        <a:lumMod val="75000"/>
                      </a:schemeClr>
                    </a:solidFill>
                  </a:tcPr>
                </a:tc>
                <a:tc>
                  <a:txBody>
                    <a:bodyPr/>
                    <a:lstStyle/>
                    <a:p>
                      <a:r>
                        <a:rPr lang="en-GB" sz="1000" b="1" dirty="0"/>
                        <a:t>Raw materials</a:t>
                      </a:r>
                    </a:p>
                  </a:txBody>
                  <a:tcPr/>
                </a:tc>
                <a:tc>
                  <a:txBody>
                    <a:bodyPr/>
                    <a:lstStyle/>
                    <a:p>
                      <a:r>
                        <a:rPr lang="en-GB" sz="1000" dirty="0"/>
                        <a:t>Materials in their natural state, before they are processes or used in manufacturing.</a:t>
                      </a:r>
                    </a:p>
                  </a:txBody>
                  <a:tcPr/>
                </a:tc>
                <a:extLst>
                  <a:ext uri="{0D108BD9-81ED-4DB2-BD59-A6C34878D82A}">
                    <a16:rowId xmlns:a16="http://schemas.microsoft.com/office/drawing/2014/main" val="4254247603"/>
                  </a:ext>
                </a:extLst>
              </a:tr>
              <a:tr h="357250">
                <a:tc>
                  <a:txBody>
                    <a:bodyPr/>
                    <a:lstStyle/>
                    <a:p>
                      <a:r>
                        <a:rPr lang="en-GB" sz="1000" dirty="0"/>
                        <a:t>11</a:t>
                      </a:r>
                    </a:p>
                  </a:txBody>
                  <a:tcPr>
                    <a:solidFill>
                      <a:schemeClr val="bg1">
                        <a:lumMod val="75000"/>
                      </a:schemeClr>
                    </a:solidFill>
                  </a:tcPr>
                </a:tc>
                <a:tc>
                  <a:txBody>
                    <a:bodyPr/>
                    <a:lstStyle/>
                    <a:p>
                      <a:r>
                        <a:rPr lang="en-GB" sz="1000" b="1" dirty="0"/>
                        <a:t>Refugee</a:t>
                      </a:r>
                    </a:p>
                  </a:txBody>
                  <a:tcPr/>
                </a:tc>
                <a:tc>
                  <a:txBody>
                    <a:bodyPr/>
                    <a:lstStyle/>
                    <a:p>
                      <a:r>
                        <a:rPr lang="en-GB" sz="1000" dirty="0"/>
                        <a:t>A person who has been forced to leave their home, usually due to war or persecution.</a:t>
                      </a:r>
                    </a:p>
                  </a:txBody>
                  <a:tcPr/>
                </a:tc>
                <a:extLst>
                  <a:ext uri="{0D108BD9-81ED-4DB2-BD59-A6C34878D82A}">
                    <a16:rowId xmlns:a16="http://schemas.microsoft.com/office/drawing/2014/main" val="655219465"/>
                  </a:ext>
                </a:extLst>
              </a:tr>
              <a:tr h="395703">
                <a:tc>
                  <a:txBody>
                    <a:bodyPr/>
                    <a:lstStyle/>
                    <a:p>
                      <a:r>
                        <a:rPr lang="en-GB" sz="1000" dirty="0"/>
                        <a:t>12</a:t>
                      </a:r>
                    </a:p>
                  </a:txBody>
                  <a:tcPr>
                    <a:solidFill>
                      <a:schemeClr val="bg1">
                        <a:lumMod val="75000"/>
                      </a:schemeClr>
                    </a:solidFill>
                  </a:tcPr>
                </a:tc>
                <a:tc>
                  <a:txBody>
                    <a:bodyPr/>
                    <a:lstStyle/>
                    <a:p>
                      <a:r>
                        <a:rPr lang="en-GB" sz="1000" b="1" dirty="0"/>
                        <a:t>Deprived</a:t>
                      </a:r>
                    </a:p>
                  </a:txBody>
                  <a:tcPr/>
                </a:tc>
                <a:tc>
                  <a:txBody>
                    <a:bodyPr/>
                    <a:lstStyle/>
                    <a:p>
                      <a:r>
                        <a:rPr lang="en-GB" sz="1000" dirty="0"/>
                        <a:t>People or areas that do not have the things considered essential, e.g. healthcare.</a:t>
                      </a:r>
                    </a:p>
                  </a:txBody>
                  <a:tcPr/>
                </a:tc>
                <a:extLst>
                  <a:ext uri="{0D108BD9-81ED-4DB2-BD59-A6C34878D82A}">
                    <a16:rowId xmlns:a16="http://schemas.microsoft.com/office/drawing/2014/main" val="3882322914"/>
                  </a:ext>
                </a:extLst>
              </a:tr>
            </a:tbl>
          </a:graphicData>
        </a:graphic>
      </p:graphicFrame>
      <p:sp>
        <p:nvSpPr>
          <p:cNvPr id="9" name="Rectangle 8">
            <a:extLst>
              <a:ext uri="{FF2B5EF4-FFF2-40B4-BE49-F238E27FC236}">
                <a16:creationId xmlns:a16="http://schemas.microsoft.com/office/drawing/2014/main" id="{33D95DBC-4D73-4384-A54E-77B8956C93BB}"/>
              </a:ext>
            </a:extLst>
          </p:cNvPr>
          <p:cNvSpPr/>
          <p:nvPr/>
        </p:nvSpPr>
        <p:spPr>
          <a:xfrm>
            <a:off x="5602601" y="5520756"/>
            <a:ext cx="4003855" cy="1092297"/>
          </a:xfrm>
          <a:prstGeom prst="rect">
            <a:avLst/>
          </a:prstGeom>
          <a:solidFill>
            <a:schemeClr val="bg1">
              <a:lumMod val="75000"/>
            </a:schemeClr>
          </a:solidFill>
        </p:spPr>
        <p:style>
          <a:lnRef idx="2">
            <a:schemeClr val="dk1"/>
          </a:lnRef>
          <a:fillRef idx="1">
            <a:schemeClr val="lt1"/>
          </a:fillRef>
          <a:effectRef idx="0">
            <a:schemeClr val="dk1"/>
          </a:effectRef>
          <a:fontRef idx="minor">
            <a:schemeClr val="dk1"/>
          </a:fontRef>
        </p:style>
        <p:txBody>
          <a:bodyPr rtlCol="0" anchor="t"/>
          <a:lstStyle/>
          <a:p>
            <a:pPr>
              <a:spcAft>
                <a:spcPts val="200"/>
              </a:spcAft>
            </a:pPr>
            <a:r>
              <a:rPr lang="en-GB" sz="1400" b="1" dirty="0"/>
              <a:t>Exam style questions</a:t>
            </a:r>
          </a:p>
          <a:p>
            <a:pPr marL="285750" indent="-285750">
              <a:spcAft>
                <a:spcPts val="200"/>
              </a:spcAft>
              <a:buFont typeface="Arial" panose="020B0604020202020204" pitchFamily="34" charset="0"/>
              <a:buChar char="•"/>
            </a:pPr>
            <a:r>
              <a:rPr lang="en-GB" sz="1200" dirty="0"/>
              <a:t>Outline how development indicators such as GNI can have limitations. </a:t>
            </a:r>
            <a:r>
              <a:rPr lang="en-GB" sz="1200" b="1" dirty="0"/>
              <a:t>(2 marks)</a:t>
            </a:r>
          </a:p>
          <a:p>
            <a:pPr marL="285750" indent="-285750">
              <a:spcAft>
                <a:spcPts val="200"/>
              </a:spcAft>
              <a:buFont typeface="Arial" panose="020B0604020202020204" pitchFamily="34" charset="0"/>
              <a:buChar char="•"/>
            </a:pPr>
            <a:r>
              <a:rPr lang="en-GB" sz="1200" dirty="0"/>
              <a:t>Explain </a:t>
            </a:r>
            <a:r>
              <a:rPr lang="en-GB" sz="1200" b="1" dirty="0"/>
              <a:t>two </a:t>
            </a:r>
            <a:r>
              <a:rPr lang="en-GB" sz="1200" dirty="0"/>
              <a:t>causes of uneven development. </a:t>
            </a:r>
            <a:r>
              <a:rPr lang="en-GB" sz="1200" b="1" dirty="0"/>
              <a:t>(4 marks)</a:t>
            </a:r>
            <a:endParaRPr lang="en-GB" sz="1200" dirty="0"/>
          </a:p>
          <a:p>
            <a:pPr marL="285750" indent="-285750">
              <a:spcAft>
                <a:spcPts val="200"/>
              </a:spcAft>
              <a:buFont typeface="Arial" panose="020B0604020202020204" pitchFamily="34" charset="0"/>
              <a:buChar char="•"/>
            </a:pPr>
            <a:endParaRPr lang="en-GB" sz="1200" dirty="0"/>
          </a:p>
          <a:p>
            <a:endParaRPr lang="en-GB" sz="1400" b="1" dirty="0"/>
          </a:p>
        </p:txBody>
      </p:sp>
      <p:pic>
        <p:nvPicPr>
          <p:cNvPr id="3" name="Picture 2">
            <a:extLst>
              <a:ext uri="{FF2B5EF4-FFF2-40B4-BE49-F238E27FC236}">
                <a16:creationId xmlns:a16="http://schemas.microsoft.com/office/drawing/2014/main" id="{881A8940-3039-4E7B-A52A-A18570377A40}"/>
              </a:ext>
            </a:extLst>
          </p:cNvPr>
          <p:cNvPicPr>
            <a:picLocks noChangeAspect="1"/>
          </p:cNvPicPr>
          <p:nvPr/>
        </p:nvPicPr>
        <p:blipFill>
          <a:blip r:embed="rId2"/>
          <a:stretch>
            <a:fillRect/>
          </a:stretch>
        </p:blipFill>
        <p:spPr>
          <a:xfrm>
            <a:off x="9300822" y="472820"/>
            <a:ext cx="305634" cy="345065"/>
          </a:xfrm>
          <a:prstGeom prst="rect">
            <a:avLst/>
          </a:prstGeom>
        </p:spPr>
      </p:pic>
      <p:pic>
        <p:nvPicPr>
          <p:cNvPr id="5" name="Picture 4">
            <a:extLst>
              <a:ext uri="{FF2B5EF4-FFF2-40B4-BE49-F238E27FC236}">
                <a16:creationId xmlns:a16="http://schemas.microsoft.com/office/drawing/2014/main" id="{FF050CA5-6BD9-4485-8953-44E5A15BDA6F}"/>
              </a:ext>
            </a:extLst>
          </p:cNvPr>
          <p:cNvPicPr>
            <a:picLocks noChangeAspect="1"/>
          </p:cNvPicPr>
          <p:nvPr/>
        </p:nvPicPr>
        <p:blipFill>
          <a:blip r:embed="rId3"/>
          <a:stretch>
            <a:fillRect/>
          </a:stretch>
        </p:blipFill>
        <p:spPr>
          <a:xfrm>
            <a:off x="2544099" y="1453763"/>
            <a:ext cx="361563" cy="361563"/>
          </a:xfrm>
          <a:prstGeom prst="rect">
            <a:avLst/>
          </a:prstGeom>
        </p:spPr>
      </p:pic>
      <p:pic>
        <p:nvPicPr>
          <p:cNvPr id="7" name="Picture 6">
            <a:extLst>
              <a:ext uri="{FF2B5EF4-FFF2-40B4-BE49-F238E27FC236}">
                <a16:creationId xmlns:a16="http://schemas.microsoft.com/office/drawing/2014/main" id="{149E359A-711E-483F-800F-635BB496C1DA}"/>
              </a:ext>
            </a:extLst>
          </p:cNvPr>
          <p:cNvPicPr>
            <a:picLocks noChangeAspect="1"/>
          </p:cNvPicPr>
          <p:nvPr/>
        </p:nvPicPr>
        <p:blipFill>
          <a:blip r:embed="rId4"/>
          <a:stretch>
            <a:fillRect/>
          </a:stretch>
        </p:blipFill>
        <p:spPr>
          <a:xfrm>
            <a:off x="4685523" y="4003860"/>
            <a:ext cx="534954" cy="534954"/>
          </a:xfrm>
          <a:prstGeom prst="rect">
            <a:avLst/>
          </a:prstGeom>
        </p:spPr>
      </p:pic>
      <p:pic>
        <p:nvPicPr>
          <p:cNvPr id="13" name="Picture 12">
            <a:extLst>
              <a:ext uri="{FF2B5EF4-FFF2-40B4-BE49-F238E27FC236}">
                <a16:creationId xmlns:a16="http://schemas.microsoft.com/office/drawing/2014/main" id="{9A37E550-44D4-49F3-A6C7-4D631AC36500}"/>
              </a:ext>
            </a:extLst>
          </p:cNvPr>
          <p:cNvPicPr>
            <a:picLocks noChangeAspect="1"/>
          </p:cNvPicPr>
          <p:nvPr/>
        </p:nvPicPr>
        <p:blipFill>
          <a:blip r:embed="rId5"/>
          <a:stretch>
            <a:fillRect/>
          </a:stretch>
        </p:blipFill>
        <p:spPr>
          <a:xfrm>
            <a:off x="6592078" y="3515726"/>
            <a:ext cx="385666" cy="385666"/>
          </a:xfrm>
          <a:prstGeom prst="rect">
            <a:avLst/>
          </a:prstGeom>
        </p:spPr>
      </p:pic>
      <p:pic>
        <p:nvPicPr>
          <p:cNvPr id="15" name="Picture 14">
            <a:extLst>
              <a:ext uri="{FF2B5EF4-FFF2-40B4-BE49-F238E27FC236}">
                <a16:creationId xmlns:a16="http://schemas.microsoft.com/office/drawing/2014/main" id="{0AF2D160-5BFF-4708-81AD-CBB9B6AFA3C6}"/>
              </a:ext>
            </a:extLst>
          </p:cNvPr>
          <p:cNvPicPr>
            <a:picLocks noChangeAspect="1"/>
          </p:cNvPicPr>
          <p:nvPr/>
        </p:nvPicPr>
        <p:blipFill>
          <a:blip r:embed="rId6"/>
          <a:stretch>
            <a:fillRect/>
          </a:stretch>
        </p:blipFill>
        <p:spPr>
          <a:xfrm>
            <a:off x="5013873" y="3299652"/>
            <a:ext cx="550506" cy="550506"/>
          </a:xfrm>
          <a:prstGeom prst="rect">
            <a:avLst/>
          </a:prstGeom>
        </p:spPr>
      </p:pic>
      <p:pic>
        <p:nvPicPr>
          <p:cNvPr id="17" name="Picture 16">
            <a:extLst>
              <a:ext uri="{FF2B5EF4-FFF2-40B4-BE49-F238E27FC236}">
                <a16:creationId xmlns:a16="http://schemas.microsoft.com/office/drawing/2014/main" id="{EACDA598-54E3-4877-A111-3DBD60B94101}"/>
              </a:ext>
            </a:extLst>
          </p:cNvPr>
          <p:cNvPicPr>
            <a:picLocks noChangeAspect="1"/>
          </p:cNvPicPr>
          <p:nvPr/>
        </p:nvPicPr>
        <p:blipFill>
          <a:blip r:embed="rId7"/>
          <a:stretch>
            <a:fillRect/>
          </a:stretch>
        </p:blipFill>
        <p:spPr>
          <a:xfrm>
            <a:off x="9084663" y="3839019"/>
            <a:ext cx="432318" cy="432318"/>
          </a:xfrm>
          <a:prstGeom prst="rect">
            <a:avLst/>
          </a:prstGeom>
        </p:spPr>
      </p:pic>
      <p:pic>
        <p:nvPicPr>
          <p:cNvPr id="20" name="Picture 19">
            <a:extLst>
              <a:ext uri="{FF2B5EF4-FFF2-40B4-BE49-F238E27FC236}">
                <a16:creationId xmlns:a16="http://schemas.microsoft.com/office/drawing/2014/main" id="{CF44FDEE-806B-4EF4-ABBC-E7C00B62AEA3}"/>
              </a:ext>
            </a:extLst>
          </p:cNvPr>
          <p:cNvPicPr>
            <a:picLocks noChangeAspect="1"/>
          </p:cNvPicPr>
          <p:nvPr/>
        </p:nvPicPr>
        <p:blipFill>
          <a:blip r:embed="rId8"/>
          <a:stretch>
            <a:fillRect/>
          </a:stretch>
        </p:blipFill>
        <p:spPr>
          <a:xfrm>
            <a:off x="5121175" y="5129502"/>
            <a:ext cx="335902" cy="335902"/>
          </a:xfrm>
          <a:prstGeom prst="rect">
            <a:avLst/>
          </a:prstGeom>
        </p:spPr>
      </p:pic>
      <p:pic>
        <p:nvPicPr>
          <p:cNvPr id="23" name="Picture 22">
            <a:extLst>
              <a:ext uri="{FF2B5EF4-FFF2-40B4-BE49-F238E27FC236}">
                <a16:creationId xmlns:a16="http://schemas.microsoft.com/office/drawing/2014/main" id="{FAEC48CB-9258-411D-BE69-3DA9A5E75690}"/>
              </a:ext>
            </a:extLst>
          </p:cNvPr>
          <p:cNvPicPr>
            <a:picLocks noChangeAspect="1"/>
          </p:cNvPicPr>
          <p:nvPr/>
        </p:nvPicPr>
        <p:blipFill>
          <a:blip r:embed="rId9"/>
          <a:stretch>
            <a:fillRect/>
          </a:stretch>
        </p:blipFill>
        <p:spPr>
          <a:xfrm>
            <a:off x="2352742" y="3107611"/>
            <a:ext cx="372138" cy="372138"/>
          </a:xfrm>
          <a:prstGeom prst="rect">
            <a:avLst/>
          </a:prstGeom>
        </p:spPr>
      </p:pic>
      <p:pic>
        <p:nvPicPr>
          <p:cNvPr id="25" name="Picture 24">
            <a:extLst>
              <a:ext uri="{FF2B5EF4-FFF2-40B4-BE49-F238E27FC236}">
                <a16:creationId xmlns:a16="http://schemas.microsoft.com/office/drawing/2014/main" id="{3A5A9B20-BF6B-41D2-ACF4-697054A3A606}"/>
              </a:ext>
            </a:extLst>
          </p:cNvPr>
          <p:cNvPicPr>
            <a:picLocks noChangeAspect="1"/>
          </p:cNvPicPr>
          <p:nvPr/>
        </p:nvPicPr>
        <p:blipFill>
          <a:blip r:embed="rId10"/>
          <a:stretch>
            <a:fillRect/>
          </a:stretch>
        </p:blipFill>
        <p:spPr>
          <a:xfrm>
            <a:off x="5121175" y="1289313"/>
            <a:ext cx="363894" cy="363894"/>
          </a:xfrm>
          <a:prstGeom prst="rect">
            <a:avLst/>
          </a:prstGeom>
        </p:spPr>
      </p:pic>
    </p:spTree>
    <p:extLst>
      <p:ext uri="{BB962C8B-B14F-4D97-AF65-F5344CB8AC3E}">
        <p14:creationId xmlns:p14="http://schemas.microsoft.com/office/powerpoint/2010/main" val="253618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540383107"/>
              </p:ext>
            </p:extLst>
          </p:nvPr>
        </p:nvGraphicFramePr>
        <p:xfrm>
          <a:off x="5801709" y="244947"/>
          <a:ext cx="3804747" cy="4937760"/>
        </p:xfrm>
        <a:graphic>
          <a:graphicData uri="http://schemas.openxmlformats.org/drawingml/2006/table">
            <a:tbl>
              <a:tblPr firstRow="1" bandRow="1">
                <a:tableStyleId>{5940675A-B579-460E-94D1-54222C63F5DA}</a:tableStyleId>
              </a:tblPr>
              <a:tblGrid>
                <a:gridCol w="347045">
                  <a:extLst>
                    <a:ext uri="{9D8B030D-6E8A-4147-A177-3AD203B41FA5}">
                      <a16:colId xmlns:a16="http://schemas.microsoft.com/office/drawing/2014/main" val="1494822997"/>
                    </a:ext>
                  </a:extLst>
                </a:gridCol>
                <a:gridCol w="1002323">
                  <a:extLst>
                    <a:ext uri="{9D8B030D-6E8A-4147-A177-3AD203B41FA5}">
                      <a16:colId xmlns:a16="http://schemas.microsoft.com/office/drawing/2014/main" val="1314639975"/>
                    </a:ext>
                  </a:extLst>
                </a:gridCol>
                <a:gridCol w="2455379">
                  <a:extLst>
                    <a:ext uri="{9D8B030D-6E8A-4147-A177-3AD203B41FA5}">
                      <a16:colId xmlns:a16="http://schemas.microsoft.com/office/drawing/2014/main" val="3640996115"/>
                    </a:ext>
                  </a:extLst>
                </a:gridCol>
              </a:tblGrid>
              <a:tr h="253869">
                <a:tc>
                  <a:txBody>
                    <a:bodyPr/>
                    <a:lstStyle/>
                    <a:p>
                      <a:endParaRPr lang="en-GB" sz="1200" b="1" dirty="0"/>
                    </a:p>
                  </a:txBody>
                  <a:tcPr>
                    <a:solidFill>
                      <a:schemeClr val="bg1">
                        <a:lumMod val="75000"/>
                      </a:schemeClr>
                    </a:solidFill>
                  </a:tcPr>
                </a:tc>
                <a:tc>
                  <a:txBody>
                    <a:bodyPr/>
                    <a:lstStyle/>
                    <a:p>
                      <a:r>
                        <a:rPr lang="en-GB" sz="1200" b="1" dirty="0"/>
                        <a:t>Key Term</a:t>
                      </a:r>
                    </a:p>
                  </a:txBody>
                  <a:tcPr>
                    <a:solidFill>
                      <a:schemeClr val="bg1">
                        <a:lumMod val="75000"/>
                      </a:schemeClr>
                    </a:solidFill>
                  </a:tcPr>
                </a:tc>
                <a:tc>
                  <a:txBody>
                    <a:bodyPr/>
                    <a:lstStyle/>
                    <a:p>
                      <a:r>
                        <a:rPr lang="en-GB" sz="1200" b="1" dirty="0"/>
                        <a:t>Definition</a:t>
                      </a:r>
                    </a:p>
                  </a:txBody>
                  <a:tcPr>
                    <a:solidFill>
                      <a:schemeClr val="bg1">
                        <a:lumMod val="75000"/>
                      </a:schemeClr>
                    </a:solidFill>
                  </a:tcPr>
                </a:tc>
                <a:extLst>
                  <a:ext uri="{0D108BD9-81ED-4DB2-BD59-A6C34878D82A}">
                    <a16:rowId xmlns:a16="http://schemas.microsoft.com/office/drawing/2014/main" val="3415499956"/>
                  </a:ext>
                </a:extLst>
              </a:tr>
              <a:tr h="366700">
                <a:tc>
                  <a:txBody>
                    <a:bodyPr/>
                    <a:lstStyle/>
                    <a:p>
                      <a:r>
                        <a:rPr lang="en-GB" sz="1000" dirty="0"/>
                        <a:t>13</a:t>
                      </a:r>
                    </a:p>
                  </a:txBody>
                  <a:tcPr>
                    <a:solidFill>
                      <a:schemeClr val="bg1">
                        <a:lumMod val="75000"/>
                      </a:schemeClr>
                    </a:solidFill>
                  </a:tcPr>
                </a:tc>
                <a:tc>
                  <a:txBody>
                    <a:bodyPr/>
                    <a:lstStyle/>
                    <a:p>
                      <a:r>
                        <a:rPr lang="en-GB" sz="1000" b="1" dirty="0"/>
                        <a:t>Exploiting</a:t>
                      </a:r>
                    </a:p>
                  </a:txBody>
                  <a:tcPr/>
                </a:tc>
                <a:tc>
                  <a:txBody>
                    <a:bodyPr/>
                    <a:lstStyle/>
                    <a:p>
                      <a:r>
                        <a:rPr lang="en-GB" sz="1000" dirty="0"/>
                        <a:t>To take advantage of another person or country for personal gain.</a:t>
                      </a:r>
                    </a:p>
                  </a:txBody>
                  <a:tcPr/>
                </a:tc>
                <a:extLst>
                  <a:ext uri="{0D108BD9-81ED-4DB2-BD59-A6C34878D82A}">
                    <a16:rowId xmlns:a16="http://schemas.microsoft.com/office/drawing/2014/main" val="3237355438"/>
                  </a:ext>
                </a:extLst>
              </a:tr>
              <a:tr h="366700">
                <a:tc>
                  <a:txBody>
                    <a:bodyPr/>
                    <a:lstStyle/>
                    <a:p>
                      <a:r>
                        <a:rPr lang="en-GB" sz="1000" dirty="0"/>
                        <a:t>14</a:t>
                      </a:r>
                    </a:p>
                  </a:txBody>
                  <a:tcPr>
                    <a:solidFill>
                      <a:schemeClr val="bg1">
                        <a:lumMod val="75000"/>
                      </a:schemeClr>
                    </a:solidFill>
                  </a:tcPr>
                </a:tc>
                <a:tc>
                  <a:txBody>
                    <a:bodyPr/>
                    <a:lstStyle/>
                    <a:p>
                      <a:r>
                        <a:rPr lang="en-GB" sz="1000" b="1" dirty="0"/>
                        <a:t>Corruption</a:t>
                      </a:r>
                    </a:p>
                  </a:txBody>
                  <a:tcPr/>
                </a:tc>
                <a:tc>
                  <a:txBody>
                    <a:bodyPr/>
                    <a:lstStyle/>
                    <a:p>
                      <a:r>
                        <a:rPr lang="en-GB" sz="1000" dirty="0"/>
                        <a:t>People in positions of power or authority acting dishonestly for personal gain.</a:t>
                      </a:r>
                    </a:p>
                  </a:txBody>
                  <a:tcPr/>
                </a:tc>
                <a:extLst>
                  <a:ext uri="{0D108BD9-81ED-4DB2-BD59-A6C34878D82A}">
                    <a16:rowId xmlns:a16="http://schemas.microsoft.com/office/drawing/2014/main" val="514459368"/>
                  </a:ext>
                </a:extLst>
              </a:tr>
              <a:tr h="366700">
                <a:tc>
                  <a:txBody>
                    <a:bodyPr/>
                    <a:lstStyle/>
                    <a:p>
                      <a:r>
                        <a:rPr lang="en-GB" sz="1000" dirty="0"/>
                        <a:t>15</a:t>
                      </a:r>
                    </a:p>
                  </a:txBody>
                  <a:tcPr>
                    <a:solidFill>
                      <a:schemeClr val="bg1">
                        <a:lumMod val="75000"/>
                      </a:schemeClr>
                    </a:solidFill>
                  </a:tcPr>
                </a:tc>
                <a:tc>
                  <a:txBody>
                    <a:bodyPr/>
                    <a:lstStyle/>
                    <a:p>
                      <a:r>
                        <a:rPr lang="en-GB" sz="1000" b="1" dirty="0"/>
                        <a:t>Primary sector</a:t>
                      </a:r>
                    </a:p>
                  </a:txBody>
                  <a:tcPr/>
                </a:tc>
                <a:tc>
                  <a:txBody>
                    <a:bodyPr/>
                    <a:lstStyle/>
                    <a:p>
                      <a:r>
                        <a:rPr lang="en-GB" sz="1000" dirty="0"/>
                        <a:t>Producing raw materials and food, e.g. farming, mining.</a:t>
                      </a:r>
                    </a:p>
                  </a:txBody>
                  <a:tcPr/>
                </a:tc>
                <a:extLst>
                  <a:ext uri="{0D108BD9-81ED-4DB2-BD59-A6C34878D82A}">
                    <a16:rowId xmlns:a16="http://schemas.microsoft.com/office/drawing/2014/main" val="2666478075"/>
                  </a:ext>
                </a:extLst>
              </a:tr>
              <a:tr h="366700">
                <a:tc>
                  <a:txBody>
                    <a:bodyPr/>
                    <a:lstStyle/>
                    <a:p>
                      <a:r>
                        <a:rPr lang="en-GB" sz="1000" dirty="0"/>
                        <a:t>16</a:t>
                      </a:r>
                    </a:p>
                  </a:txBody>
                  <a:tcPr>
                    <a:solidFill>
                      <a:schemeClr val="bg1">
                        <a:lumMod val="75000"/>
                      </a:schemeClr>
                    </a:solidFill>
                  </a:tcPr>
                </a:tc>
                <a:tc>
                  <a:txBody>
                    <a:bodyPr/>
                    <a:lstStyle/>
                    <a:p>
                      <a:r>
                        <a:rPr lang="en-GB" sz="1000" b="1" dirty="0"/>
                        <a:t>Secondary sector</a:t>
                      </a:r>
                    </a:p>
                  </a:txBody>
                  <a:tcPr/>
                </a:tc>
                <a:tc>
                  <a:txBody>
                    <a:bodyPr/>
                    <a:lstStyle/>
                    <a:p>
                      <a:r>
                        <a:rPr lang="en-GB" sz="1000" dirty="0"/>
                        <a:t>The manufacturing sector, converting raw materials into products, e.g. cars.</a:t>
                      </a:r>
                    </a:p>
                  </a:txBody>
                  <a:tcPr/>
                </a:tc>
                <a:extLst>
                  <a:ext uri="{0D108BD9-81ED-4DB2-BD59-A6C34878D82A}">
                    <a16:rowId xmlns:a16="http://schemas.microsoft.com/office/drawing/2014/main" val="1927781583"/>
                  </a:ext>
                </a:extLst>
              </a:tr>
              <a:tr h="366700">
                <a:tc>
                  <a:txBody>
                    <a:bodyPr/>
                    <a:lstStyle/>
                    <a:p>
                      <a:r>
                        <a:rPr lang="en-GB" sz="1000" dirty="0"/>
                        <a:t>17</a:t>
                      </a:r>
                    </a:p>
                  </a:txBody>
                  <a:tcPr>
                    <a:solidFill>
                      <a:schemeClr val="bg1">
                        <a:lumMod val="75000"/>
                      </a:schemeClr>
                    </a:solidFill>
                  </a:tcPr>
                </a:tc>
                <a:tc>
                  <a:txBody>
                    <a:bodyPr/>
                    <a:lstStyle/>
                    <a:p>
                      <a:r>
                        <a:rPr lang="en-GB" sz="1000" b="1" dirty="0"/>
                        <a:t>Tertiary sector</a:t>
                      </a:r>
                    </a:p>
                  </a:txBody>
                  <a:tcPr/>
                </a:tc>
                <a:tc>
                  <a:txBody>
                    <a:bodyPr/>
                    <a:lstStyle/>
                    <a:p>
                      <a:r>
                        <a:rPr lang="en-GB" sz="1000" dirty="0"/>
                        <a:t>Involving the selling of services and skills, e.g. doctor, teacher, banker.</a:t>
                      </a:r>
                    </a:p>
                  </a:txBody>
                  <a:tcPr/>
                </a:tc>
                <a:extLst>
                  <a:ext uri="{0D108BD9-81ED-4DB2-BD59-A6C34878D82A}">
                    <a16:rowId xmlns:a16="http://schemas.microsoft.com/office/drawing/2014/main" val="3139978621"/>
                  </a:ext>
                </a:extLst>
              </a:tr>
              <a:tr h="366700">
                <a:tc>
                  <a:txBody>
                    <a:bodyPr/>
                    <a:lstStyle/>
                    <a:p>
                      <a:r>
                        <a:rPr lang="en-GB" sz="1000" dirty="0"/>
                        <a:t>18</a:t>
                      </a:r>
                    </a:p>
                  </a:txBody>
                  <a:tcPr>
                    <a:solidFill>
                      <a:schemeClr val="bg1">
                        <a:lumMod val="75000"/>
                      </a:schemeClr>
                    </a:solidFill>
                  </a:tcPr>
                </a:tc>
                <a:tc>
                  <a:txBody>
                    <a:bodyPr/>
                    <a:lstStyle/>
                    <a:p>
                      <a:r>
                        <a:rPr lang="en-GB" sz="1000" b="1" dirty="0"/>
                        <a:t>Quaternary sector</a:t>
                      </a:r>
                    </a:p>
                  </a:txBody>
                  <a:tcPr/>
                </a:tc>
                <a:tc>
                  <a:txBody>
                    <a:bodyPr/>
                    <a:lstStyle/>
                    <a:p>
                      <a:r>
                        <a:rPr lang="en-GB" sz="1000" dirty="0"/>
                        <a:t>Industries providing information services, such as ICT and research &amp; development.</a:t>
                      </a:r>
                    </a:p>
                  </a:txBody>
                  <a:tcPr/>
                </a:tc>
                <a:extLst>
                  <a:ext uri="{0D108BD9-81ED-4DB2-BD59-A6C34878D82A}">
                    <a16:rowId xmlns:a16="http://schemas.microsoft.com/office/drawing/2014/main" val="3328176512"/>
                  </a:ext>
                </a:extLst>
              </a:tr>
              <a:tr h="366700">
                <a:tc>
                  <a:txBody>
                    <a:bodyPr/>
                    <a:lstStyle/>
                    <a:p>
                      <a:r>
                        <a:rPr lang="en-GB" sz="1000" dirty="0"/>
                        <a:t>19</a:t>
                      </a:r>
                    </a:p>
                  </a:txBody>
                  <a:tcPr>
                    <a:solidFill>
                      <a:schemeClr val="bg1">
                        <a:lumMod val="75000"/>
                      </a:schemeClr>
                    </a:solidFill>
                  </a:tcPr>
                </a:tc>
                <a:tc>
                  <a:txBody>
                    <a:bodyPr/>
                    <a:lstStyle/>
                    <a:p>
                      <a:r>
                        <a:rPr lang="en-GB" sz="1000" b="1" dirty="0"/>
                        <a:t>TNC</a:t>
                      </a:r>
                    </a:p>
                  </a:txBody>
                  <a:tcPr/>
                </a:tc>
                <a:tc>
                  <a:txBody>
                    <a:bodyPr/>
                    <a:lstStyle/>
                    <a:p>
                      <a:r>
                        <a:rPr lang="en-GB" sz="1000" b="1" dirty="0"/>
                        <a:t>Transnational corporation </a:t>
                      </a:r>
                      <a:r>
                        <a:rPr lang="en-GB" sz="1000" b="0" dirty="0"/>
                        <a:t>- A large company that operates in several countries.</a:t>
                      </a:r>
                      <a:endParaRPr lang="en-GB" sz="1000" b="1" dirty="0"/>
                    </a:p>
                  </a:txBody>
                  <a:tcPr/>
                </a:tc>
                <a:extLst>
                  <a:ext uri="{0D108BD9-81ED-4DB2-BD59-A6C34878D82A}">
                    <a16:rowId xmlns:a16="http://schemas.microsoft.com/office/drawing/2014/main" val="4254247603"/>
                  </a:ext>
                </a:extLst>
              </a:tr>
              <a:tr h="366700">
                <a:tc>
                  <a:txBody>
                    <a:bodyPr/>
                    <a:lstStyle/>
                    <a:p>
                      <a:r>
                        <a:rPr lang="en-GB" sz="1000" dirty="0"/>
                        <a:t>20</a:t>
                      </a:r>
                    </a:p>
                  </a:txBody>
                  <a:tcPr>
                    <a:solidFill>
                      <a:schemeClr val="bg1">
                        <a:lumMod val="75000"/>
                      </a:schemeClr>
                    </a:solidFill>
                  </a:tcPr>
                </a:tc>
                <a:tc>
                  <a:txBody>
                    <a:bodyPr/>
                    <a:lstStyle/>
                    <a:p>
                      <a:r>
                        <a:rPr lang="en-GB" sz="1000" b="1" dirty="0"/>
                        <a:t>Industrial Revolution</a:t>
                      </a:r>
                    </a:p>
                  </a:txBody>
                  <a:tcPr/>
                </a:tc>
                <a:tc>
                  <a:txBody>
                    <a:bodyPr/>
                    <a:lstStyle/>
                    <a:p>
                      <a:r>
                        <a:rPr lang="en-GB" sz="1000" dirty="0"/>
                        <a:t>The large-scale opening of factories in UK towns and cities in the 18</a:t>
                      </a:r>
                      <a:r>
                        <a:rPr lang="en-GB" sz="1000" baseline="30000" dirty="0"/>
                        <a:t>th</a:t>
                      </a:r>
                      <a:r>
                        <a:rPr lang="en-GB" sz="1000" dirty="0"/>
                        <a:t> Century.</a:t>
                      </a:r>
                    </a:p>
                  </a:txBody>
                  <a:tcPr/>
                </a:tc>
                <a:extLst>
                  <a:ext uri="{0D108BD9-81ED-4DB2-BD59-A6C34878D82A}">
                    <a16:rowId xmlns:a16="http://schemas.microsoft.com/office/drawing/2014/main" val="655219465"/>
                  </a:ext>
                </a:extLst>
              </a:tr>
              <a:tr h="507739">
                <a:tc>
                  <a:txBody>
                    <a:bodyPr/>
                    <a:lstStyle/>
                    <a:p>
                      <a:r>
                        <a:rPr lang="en-GB" sz="1000" dirty="0"/>
                        <a:t>21</a:t>
                      </a:r>
                    </a:p>
                  </a:txBody>
                  <a:tcPr>
                    <a:solidFill>
                      <a:schemeClr val="bg1">
                        <a:lumMod val="75000"/>
                      </a:schemeClr>
                    </a:solidFill>
                  </a:tcPr>
                </a:tc>
                <a:tc>
                  <a:txBody>
                    <a:bodyPr/>
                    <a:lstStyle/>
                    <a:p>
                      <a:r>
                        <a:rPr lang="en-GB" sz="900" b="1" dirty="0"/>
                        <a:t>Post-industrial economy</a:t>
                      </a:r>
                    </a:p>
                  </a:txBody>
                  <a:tcPr/>
                </a:tc>
                <a:tc>
                  <a:txBody>
                    <a:bodyPr/>
                    <a:lstStyle/>
                    <a:p>
                      <a:r>
                        <a:rPr lang="en-GB" sz="1000" dirty="0"/>
                        <a:t>An economy which is mainly based on jobs and money made from the tertiary and quaternary sectors.</a:t>
                      </a:r>
                    </a:p>
                  </a:txBody>
                  <a:tcPr/>
                </a:tc>
                <a:extLst>
                  <a:ext uri="{0D108BD9-81ED-4DB2-BD59-A6C34878D82A}">
                    <a16:rowId xmlns:a16="http://schemas.microsoft.com/office/drawing/2014/main" val="3882322914"/>
                  </a:ext>
                </a:extLst>
              </a:tr>
              <a:tr h="366700">
                <a:tc>
                  <a:txBody>
                    <a:bodyPr/>
                    <a:lstStyle/>
                    <a:p>
                      <a:r>
                        <a:rPr lang="en-GB" sz="1000" dirty="0"/>
                        <a:t>22</a:t>
                      </a:r>
                    </a:p>
                  </a:txBody>
                  <a:tcPr>
                    <a:solidFill>
                      <a:schemeClr val="bg1">
                        <a:lumMod val="75000"/>
                      </a:schemeClr>
                    </a:solidFill>
                  </a:tcPr>
                </a:tc>
                <a:tc>
                  <a:txBody>
                    <a:bodyPr/>
                    <a:lstStyle/>
                    <a:p>
                      <a:r>
                        <a:rPr lang="en-GB" sz="1000" b="1" dirty="0"/>
                        <a:t>Sustainable</a:t>
                      </a:r>
                    </a:p>
                  </a:txBody>
                  <a:tcPr/>
                </a:tc>
                <a:tc>
                  <a:txBody>
                    <a:bodyPr/>
                    <a:lstStyle/>
                    <a:p>
                      <a:r>
                        <a:rPr lang="en-GB" sz="1000" dirty="0"/>
                        <a:t>Meeting the needs of the present, without compromising the needs of the future.</a:t>
                      </a:r>
                    </a:p>
                  </a:txBody>
                  <a:tcPr/>
                </a:tc>
                <a:extLst>
                  <a:ext uri="{0D108BD9-81ED-4DB2-BD59-A6C34878D82A}">
                    <a16:rowId xmlns:a16="http://schemas.microsoft.com/office/drawing/2014/main" val="3235722827"/>
                  </a:ext>
                </a:extLst>
              </a:tr>
              <a:tr h="507739">
                <a:tc>
                  <a:txBody>
                    <a:bodyPr/>
                    <a:lstStyle/>
                    <a:p>
                      <a:r>
                        <a:rPr lang="en-GB" sz="1000" dirty="0"/>
                        <a:t>23</a:t>
                      </a:r>
                    </a:p>
                  </a:txBody>
                  <a:tcPr>
                    <a:solidFill>
                      <a:schemeClr val="bg1">
                        <a:lumMod val="75000"/>
                      </a:schemeClr>
                    </a:solidFill>
                  </a:tcPr>
                </a:tc>
                <a:tc>
                  <a:txBody>
                    <a:bodyPr/>
                    <a:lstStyle/>
                    <a:p>
                      <a:r>
                        <a:rPr lang="en-GB" sz="1000" b="1" dirty="0"/>
                        <a:t>Globalisation</a:t>
                      </a:r>
                    </a:p>
                  </a:txBody>
                  <a:tcPr/>
                </a:tc>
                <a:tc>
                  <a:txBody>
                    <a:bodyPr/>
                    <a:lstStyle/>
                    <a:p>
                      <a:r>
                        <a:rPr lang="en-GB" sz="1000" dirty="0"/>
                        <a:t>The process by which businesses start operating globally and the world becomes more connected</a:t>
                      </a:r>
                    </a:p>
                  </a:txBody>
                  <a:tcPr/>
                </a:tc>
                <a:extLst>
                  <a:ext uri="{0D108BD9-81ED-4DB2-BD59-A6C34878D82A}">
                    <a16:rowId xmlns:a16="http://schemas.microsoft.com/office/drawing/2014/main" val="2577911374"/>
                  </a:ext>
                </a:extLst>
              </a:tr>
            </a:tbl>
          </a:graphicData>
        </a:graphic>
      </p:graphicFrame>
      <p:sp>
        <p:nvSpPr>
          <p:cNvPr id="8" name="Rectangle 7"/>
          <p:cNvSpPr/>
          <p:nvPr/>
        </p:nvSpPr>
        <p:spPr>
          <a:xfrm>
            <a:off x="299544" y="244421"/>
            <a:ext cx="5376042" cy="682679"/>
          </a:xfrm>
          <a:prstGeom prst="rect">
            <a:avLst/>
          </a:prstGeom>
          <a:solidFill>
            <a:schemeClr val="bg1">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400" dirty="0"/>
              <a:t>GCSE – </a:t>
            </a:r>
            <a:r>
              <a:rPr lang="en-GB" sz="1400" b="1" dirty="0"/>
              <a:t>Knowledge Organiser </a:t>
            </a:r>
            <a:r>
              <a:rPr lang="en-GB" sz="1400" dirty="0"/>
              <a:t>– Paper 2</a:t>
            </a:r>
          </a:p>
          <a:p>
            <a:pPr algn="ctr"/>
            <a:r>
              <a:rPr lang="en-GB" sz="2000" b="1" dirty="0"/>
              <a:t>The Changing Economic World</a:t>
            </a:r>
          </a:p>
        </p:txBody>
      </p:sp>
      <p:sp>
        <p:nvSpPr>
          <p:cNvPr id="19" name="Rectangle 18">
            <a:extLst>
              <a:ext uri="{FF2B5EF4-FFF2-40B4-BE49-F238E27FC236}">
                <a16:creationId xmlns:a16="http://schemas.microsoft.com/office/drawing/2014/main" id="{87B62B78-6544-4ECA-90BB-A4C359DDC8B7}"/>
              </a:ext>
            </a:extLst>
          </p:cNvPr>
          <p:cNvSpPr/>
          <p:nvPr/>
        </p:nvSpPr>
        <p:spPr>
          <a:xfrm>
            <a:off x="295171" y="993645"/>
            <a:ext cx="5376042" cy="1581604"/>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7-8. Consequences of uneven development</a:t>
            </a:r>
          </a:p>
          <a:p>
            <a:r>
              <a:rPr lang="en-GB" sz="1100" b="1" dirty="0"/>
              <a:t>International migration: </a:t>
            </a:r>
            <a:r>
              <a:rPr lang="en-GB" sz="1100" dirty="0"/>
              <a:t>People migrate to improve quality of life.</a:t>
            </a:r>
          </a:p>
          <a:p>
            <a:r>
              <a:rPr lang="en-GB" sz="1100" b="1" dirty="0"/>
              <a:t>Middle East Refugee Crisis: </a:t>
            </a:r>
            <a:r>
              <a:rPr lang="en-GB" sz="1100" dirty="0"/>
              <a:t>Since 2011, 100,000s of </a:t>
            </a:r>
            <a:r>
              <a:rPr lang="en-GB" sz="1100" b="1" dirty="0"/>
              <a:t>refugees </a:t>
            </a:r>
            <a:r>
              <a:rPr lang="en-GB" sz="1100" dirty="0"/>
              <a:t>have fled  </a:t>
            </a:r>
            <a:r>
              <a:rPr lang="en-GB" sz="1100" b="1" dirty="0"/>
              <a:t>Syria </a:t>
            </a:r>
            <a:r>
              <a:rPr lang="en-GB" sz="1100" dirty="0"/>
              <a:t>due to war. Development of Syria has suffered.</a:t>
            </a:r>
          </a:p>
          <a:p>
            <a:r>
              <a:rPr lang="en-GB" sz="1100" b="1" dirty="0"/>
              <a:t>Economic migration to the UK: </a:t>
            </a:r>
            <a:r>
              <a:rPr lang="en-GB" sz="1100" dirty="0"/>
              <a:t>Many people migrate to the UK for employment. Migrants benefit the economy through taxes paid.</a:t>
            </a:r>
          </a:p>
          <a:p>
            <a:r>
              <a:rPr lang="en-GB" sz="1100" b="1" dirty="0"/>
              <a:t>Disparities (differences) in wealth and health: </a:t>
            </a:r>
            <a:r>
              <a:rPr lang="en-GB" sz="1100" dirty="0"/>
              <a:t>Lower levels of development tends to lead to lower wealth. Better healthcare means people in developed countries live longer than those in less developed countries. There is lots of inequality within countries. </a:t>
            </a:r>
            <a:endParaRPr lang="en-GB" sz="1100" dirty="0">
              <a:latin typeface="Calibri" panose="020F0502020204030204" pitchFamily="34" charset="0"/>
              <a:cs typeface="Calibri" panose="020F0502020204030204" pitchFamily="34" charset="0"/>
            </a:endParaRPr>
          </a:p>
          <a:p>
            <a:endParaRPr lang="en-GB" sz="1100" b="1" dirty="0"/>
          </a:p>
        </p:txBody>
      </p:sp>
      <p:sp>
        <p:nvSpPr>
          <p:cNvPr id="20" name="Rectangle 19">
            <a:extLst>
              <a:ext uri="{FF2B5EF4-FFF2-40B4-BE49-F238E27FC236}">
                <a16:creationId xmlns:a16="http://schemas.microsoft.com/office/drawing/2014/main" id="{80307DA4-EA7E-4B94-9A7F-213EE9D11D28}"/>
              </a:ext>
            </a:extLst>
          </p:cNvPr>
          <p:cNvSpPr/>
          <p:nvPr/>
        </p:nvSpPr>
        <p:spPr>
          <a:xfrm>
            <a:off x="295170" y="2641794"/>
            <a:ext cx="5376042" cy="2674379"/>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9-10. Strategies for reducing the development gap</a:t>
            </a:r>
          </a:p>
          <a:p>
            <a:endParaRPr lang="en-GB" sz="1200" b="1" dirty="0"/>
          </a:p>
        </p:txBody>
      </p:sp>
      <p:sp>
        <p:nvSpPr>
          <p:cNvPr id="21" name="Rectangle 20">
            <a:extLst>
              <a:ext uri="{FF2B5EF4-FFF2-40B4-BE49-F238E27FC236}">
                <a16:creationId xmlns:a16="http://schemas.microsoft.com/office/drawing/2014/main" id="{62201852-4358-4879-8D8D-EAF637026E3E}"/>
              </a:ext>
            </a:extLst>
          </p:cNvPr>
          <p:cNvSpPr/>
          <p:nvPr/>
        </p:nvSpPr>
        <p:spPr>
          <a:xfrm>
            <a:off x="295170" y="5382718"/>
            <a:ext cx="5376042" cy="1307331"/>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11. Example: Reducing the development gap in Jamaica</a:t>
            </a:r>
          </a:p>
          <a:p>
            <a:r>
              <a:rPr lang="en-GB" sz="1100" dirty="0"/>
              <a:t>Jamaica is popular with tourists, boosting taxes and employment.</a:t>
            </a:r>
          </a:p>
          <a:p>
            <a:r>
              <a:rPr lang="en-GB" sz="1100" b="1" dirty="0"/>
              <a:t>Economy: </a:t>
            </a:r>
            <a:r>
              <a:rPr lang="en-GB" sz="1100" dirty="0"/>
              <a:t>Tourism contributed $3.3 billion to Jamaica in 2018.</a:t>
            </a:r>
          </a:p>
          <a:p>
            <a:r>
              <a:rPr lang="en-GB" sz="1100" b="1" dirty="0"/>
              <a:t>Employment: </a:t>
            </a:r>
            <a:r>
              <a:rPr lang="en-GB" sz="1100" dirty="0"/>
              <a:t>Tourism created jobs for 200,000 people in Jamaica.</a:t>
            </a:r>
          </a:p>
          <a:p>
            <a:r>
              <a:rPr lang="en-GB" sz="1100" b="1" dirty="0"/>
              <a:t>Infrastructure: </a:t>
            </a:r>
            <a:r>
              <a:rPr lang="en-GB" sz="1100" dirty="0"/>
              <a:t>Investment on the north coast, e.g. in Trelawney.</a:t>
            </a:r>
          </a:p>
          <a:p>
            <a:r>
              <a:rPr lang="en-GB" sz="1100" b="1" dirty="0"/>
              <a:t>Quality of life: </a:t>
            </a:r>
            <a:r>
              <a:rPr lang="en-GB" sz="1100" dirty="0"/>
              <a:t>Some improvement but many still have poor housing and limited services.</a:t>
            </a:r>
          </a:p>
          <a:p>
            <a:r>
              <a:rPr lang="en-GB" sz="1100" b="1" dirty="0"/>
              <a:t>Environment: </a:t>
            </a:r>
            <a:r>
              <a:rPr lang="en-GB" sz="1100" dirty="0"/>
              <a:t>Mass tourism causes waste, erosion and pollution.</a:t>
            </a:r>
            <a:endParaRPr lang="en-GB" sz="1100" b="1" dirty="0"/>
          </a:p>
          <a:p>
            <a:endParaRPr lang="en-GB" sz="1200" b="1" dirty="0"/>
          </a:p>
        </p:txBody>
      </p:sp>
      <p:graphicFrame>
        <p:nvGraphicFramePr>
          <p:cNvPr id="2" name="Table 2">
            <a:extLst>
              <a:ext uri="{FF2B5EF4-FFF2-40B4-BE49-F238E27FC236}">
                <a16:creationId xmlns:a16="http://schemas.microsoft.com/office/drawing/2014/main" id="{4487BEA9-D06D-46F9-B6E6-457D56DCC0B4}"/>
              </a:ext>
            </a:extLst>
          </p:cNvPr>
          <p:cNvGraphicFramePr>
            <a:graphicFrameLocks noGrp="1"/>
          </p:cNvGraphicFramePr>
          <p:nvPr>
            <p:extLst>
              <p:ext uri="{D42A27DB-BD31-4B8C-83A1-F6EECF244321}">
                <p14:modId xmlns:p14="http://schemas.microsoft.com/office/powerpoint/2010/main" val="89426948"/>
              </p:ext>
            </p:extLst>
          </p:nvPr>
        </p:nvGraphicFramePr>
        <p:xfrm>
          <a:off x="299544" y="2938733"/>
          <a:ext cx="5371670" cy="2377440"/>
        </p:xfrm>
        <a:graphic>
          <a:graphicData uri="http://schemas.openxmlformats.org/drawingml/2006/table">
            <a:tbl>
              <a:tblPr>
                <a:tableStyleId>{5C22544A-7EE6-4342-B048-85BDC9FD1C3A}</a:tableStyleId>
              </a:tblPr>
              <a:tblGrid>
                <a:gridCol w="2685835">
                  <a:extLst>
                    <a:ext uri="{9D8B030D-6E8A-4147-A177-3AD203B41FA5}">
                      <a16:colId xmlns:a16="http://schemas.microsoft.com/office/drawing/2014/main" val="1276610352"/>
                    </a:ext>
                  </a:extLst>
                </a:gridCol>
                <a:gridCol w="2685835">
                  <a:extLst>
                    <a:ext uri="{9D8B030D-6E8A-4147-A177-3AD203B41FA5}">
                      <a16:colId xmlns:a16="http://schemas.microsoft.com/office/drawing/2014/main" val="3900347325"/>
                    </a:ext>
                  </a:extLst>
                </a:gridCol>
              </a:tblGrid>
              <a:tr h="53865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GB" sz="1100" b="1" dirty="0">
                          <a:cs typeface="Calibri" panose="020F0502020204030204" pitchFamily="34" charset="0"/>
                        </a:rPr>
                        <a:t>1. Aid: </a:t>
                      </a:r>
                      <a:r>
                        <a:rPr lang="en-GB" sz="1100" b="0" dirty="0">
                          <a:solidFill>
                            <a:schemeClr val="tx1"/>
                          </a:solidFill>
                          <a:cs typeface="Calibri" panose="020F0502020204030204" pitchFamily="34" charset="0"/>
                        </a:rPr>
                        <a:t>Resources given by one country to another. Can reduce development gap if long term but can be wasted by corruption.</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GB" sz="1100" b="1" dirty="0">
                          <a:solidFill>
                            <a:schemeClr val="tx1"/>
                          </a:solidFill>
                          <a:cs typeface="Calibri" panose="020F0502020204030204" pitchFamily="34" charset="0"/>
                        </a:rPr>
                        <a:t>2. Debt Relief: </a:t>
                      </a:r>
                      <a:r>
                        <a:rPr lang="en-GB" sz="1100" b="0" dirty="0">
                          <a:solidFill>
                            <a:schemeClr val="tx1"/>
                          </a:solidFill>
                          <a:cs typeface="Calibri" panose="020F0502020204030204" pitchFamily="34" charset="0"/>
                        </a:rPr>
                        <a:t>Reducing a country’s debt means more money for development, there may be conditions attached.</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45603919"/>
                  </a:ext>
                </a:extLst>
              </a:tr>
              <a:tr h="53865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GB" sz="1100" b="1" dirty="0">
                          <a:solidFill>
                            <a:schemeClr val="tx1"/>
                          </a:solidFill>
                          <a:cs typeface="Calibri" panose="020F0502020204030204" pitchFamily="34" charset="0"/>
                        </a:rPr>
                        <a:t>3. Fairtrade: </a:t>
                      </a:r>
                      <a:r>
                        <a:rPr lang="en-GB" sz="1100" b="0" dirty="0">
                          <a:solidFill>
                            <a:schemeClr val="tx1"/>
                          </a:solidFill>
                          <a:cs typeface="Calibri" panose="020F0502020204030204" pitchFamily="34" charset="0"/>
                        </a:rPr>
                        <a:t>An organisation helping farmers get fair pay. This improves quality of life, though products can cost more.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GB" sz="1100" b="1" dirty="0">
                          <a:solidFill>
                            <a:schemeClr val="tx1"/>
                          </a:solidFill>
                          <a:cs typeface="Calibri" panose="020F0502020204030204" pitchFamily="34" charset="0"/>
                        </a:rPr>
                        <a:t>4. Industrial development: </a:t>
                      </a:r>
                      <a:r>
                        <a:rPr lang="en-GB" sz="1100" b="0" dirty="0">
                          <a:solidFill>
                            <a:schemeClr val="tx1"/>
                          </a:solidFill>
                          <a:cs typeface="Calibri" panose="020F0502020204030204" pitchFamily="34" charset="0"/>
                        </a:rPr>
                        <a:t>Building factories and power plants. Can create a </a:t>
                      </a:r>
                      <a:r>
                        <a:rPr lang="en-GB" sz="1100" b="1" dirty="0">
                          <a:solidFill>
                            <a:schemeClr val="tx1"/>
                          </a:solidFill>
                          <a:cs typeface="Calibri" panose="020F0502020204030204" pitchFamily="34" charset="0"/>
                        </a:rPr>
                        <a:t>multiplier effect</a:t>
                      </a:r>
                      <a:r>
                        <a:rPr lang="en-GB" sz="1100" dirty="0">
                          <a:solidFill>
                            <a:schemeClr val="tx1"/>
                          </a:solidFill>
                          <a:cs typeface="Calibri" panose="020F0502020204030204" pitchFamily="34" charset="0"/>
                        </a:rPr>
                        <a:t>, but more pollution.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87915944"/>
                  </a:ext>
                </a:extLst>
              </a:tr>
              <a:tr h="53865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GB" sz="1100" b="1" dirty="0">
                          <a:solidFill>
                            <a:schemeClr val="tx1"/>
                          </a:solidFill>
                          <a:cs typeface="Calibri" panose="020F0502020204030204" pitchFamily="34" charset="0"/>
                        </a:rPr>
                        <a:t>5. Investment: </a:t>
                      </a:r>
                      <a:r>
                        <a:rPr lang="en-GB" sz="1100" b="0" dirty="0">
                          <a:solidFill>
                            <a:schemeClr val="tx1"/>
                          </a:solidFill>
                          <a:cs typeface="Calibri" panose="020F0502020204030204" pitchFamily="34" charset="0"/>
                        </a:rPr>
                        <a:t>Spending money on infrastructure and businesses in another country. Profits go to the investing country.</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GB" sz="1100" b="1" dirty="0">
                          <a:solidFill>
                            <a:schemeClr val="tx1"/>
                          </a:solidFill>
                          <a:cs typeface="Calibri" panose="020F0502020204030204" pitchFamily="34" charset="0"/>
                        </a:rPr>
                        <a:t>6. Intermediate</a:t>
                      </a:r>
                      <a:r>
                        <a:rPr lang="en-GB" sz="1100" b="1" baseline="0" dirty="0">
                          <a:solidFill>
                            <a:schemeClr val="tx1"/>
                          </a:solidFill>
                          <a:cs typeface="Calibri" panose="020F0502020204030204" pitchFamily="34" charset="0"/>
                        </a:rPr>
                        <a:t> </a:t>
                      </a:r>
                      <a:r>
                        <a:rPr lang="en-GB" sz="1100" b="1" dirty="0">
                          <a:solidFill>
                            <a:schemeClr val="tx1"/>
                          </a:solidFill>
                          <a:cs typeface="Calibri" panose="020F0502020204030204" pitchFamily="34" charset="0"/>
                        </a:rPr>
                        <a:t>Technology: </a:t>
                      </a:r>
                      <a:r>
                        <a:rPr lang="en-GB" sz="1100" dirty="0">
                          <a:solidFill>
                            <a:schemeClr val="tx1"/>
                          </a:solidFill>
                          <a:cs typeface="Calibri" panose="020F0502020204030204" pitchFamily="34" charset="0"/>
                        </a:rPr>
                        <a:t>Affordable </a:t>
                      </a:r>
                      <a:r>
                        <a:rPr lang="en-GB" sz="1100" b="0" dirty="0">
                          <a:solidFill>
                            <a:schemeClr val="tx1"/>
                          </a:solidFill>
                          <a:cs typeface="Calibri" panose="020F0502020204030204" pitchFamily="34" charset="0"/>
                        </a:rPr>
                        <a:t>equipment e.g. </a:t>
                      </a:r>
                      <a:r>
                        <a:rPr lang="en-GB" sz="1100" dirty="0">
                          <a:solidFill>
                            <a:schemeClr val="tx1"/>
                          </a:solidFill>
                          <a:cs typeface="Calibri" panose="020F0502020204030204" pitchFamily="34" charset="0"/>
                        </a:rPr>
                        <a:t>water pumps. Improves quality of life but may n</a:t>
                      </a:r>
                      <a:r>
                        <a:rPr lang="en-GB" sz="1100" b="0" dirty="0">
                          <a:solidFill>
                            <a:schemeClr val="tx1"/>
                          </a:solidFill>
                          <a:cs typeface="Calibri" panose="020F0502020204030204" pitchFamily="34" charset="0"/>
                        </a:rPr>
                        <a:t>eed new skills.</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57966060"/>
                  </a:ext>
                </a:extLst>
              </a:tr>
              <a:tr h="53865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GB" sz="1100" b="1" dirty="0">
                          <a:solidFill>
                            <a:schemeClr val="tx1"/>
                          </a:solidFill>
                          <a:cs typeface="Calibri" panose="020F0502020204030204" pitchFamily="34" charset="0"/>
                        </a:rPr>
                        <a:t>7. Microfinance Loans: </a:t>
                      </a:r>
                      <a:r>
                        <a:rPr lang="en-GB" sz="1100" b="0" dirty="0">
                          <a:solidFill>
                            <a:schemeClr val="tx1"/>
                          </a:solidFill>
                          <a:cs typeface="Calibri" panose="020F0502020204030204" pitchFamily="34" charset="0"/>
                        </a:rPr>
                        <a:t>People receive smalls loans from banks. People can start a businesses, but the loan needs to be repaid.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GB" sz="1100" b="1" dirty="0">
                          <a:solidFill>
                            <a:schemeClr val="tx1"/>
                          </a:solidFill>
                          <a:cs typeface="Calibri" panose="020F0502020204030204" pitchFamily="34" charset="0"/>
                        </a:rPr>
                        <a:t>8. Tourism: </a:t>
                      </a:r>
                      <a:r>
                        <a:rPr lang="en-GB" sz="1100" b="0" dirty="0">
                          <a:solidFill>
                            <a:schemeClr val="tx1"/>
                          </a:solidFill>
                          <a:cs typeface="Calibri" panose="020F0502020204030204" pitchFamily="34" charset="0"/>
                        </a:rPr>
                        <a:t>People visit a place and spend money there. Creates jobs, but too much tourism is an issue.</a:t>
                      </a:r>
                      <a:endParaRPr lang="en-GB" sz="1100" b="1" dirty="0">
                        <a:solidFill>
                          <a:schemeClr val="tx1"/>
                        </a:solidFill>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84279011"/>
                  </a:ext>
                </a:extLst>
              </a:tr>
            </a:tbl>
          </a:graphicData>
        </a:graphic>
      </p:graphicFrame>
      <p:sp>
        <p:nvSpPr>
          <p:cNvPr id="43" name="Rectangle 42"/>
          <p:cNvSpPr/>
          <p:nvPr/>
        </p:nvSpPr>
        <p:spPr>
          <a:xfrm>
            <a:off x="5797335" y="5239178"/>
            <a:ext cx="3809121" cy="1450871"/>
          </a:xfrm>
          <a:prstGeom prst="rect">
            <a:avLst/>
          </a:prstGeom>
          <a:solidFill>
            <a:schemeClr val="bg1">
              <a:lumMod val="75000"/>
            </a:schemeClr>
          </a:solidFill>
        </p:spPr>
        <p:style>
          <a:lnRef idx="2">
            <a:schemeClr val="dk1"/>
          </a:lnRef>
          <a:fillRef idx="1">
            <a:schemeClr val="lt1"/>
          </a:fillRef>
          <a:effectRef idx="0">
            <a:schemeClr val="dk1"/>
          </a:effectRef>
          <a:fontRef idx="minor">
            <a:schemeClr val="dk1"/>
          </a:fontRef>
        </p:style>
        <p:txBody>
          <a:bodyPr rtlCol="0" anchor="t"/>
          <a:lstStyle/>
          <a:p>
            <a:pPr>
              <a:spcAft>
                <a:spcPts val="200"/>
              </a:spcAft>
            </a:pPr>
            <a:r>
              <a:rPr lang="en-GB" sz="1400" b="1" dirty="0"/>
              <a:t>Exam style questions</a:t>
            </a:r>
          </a:p>
          <a:p>
            <a:pPr marL="285750" indent="-285750">
              <a:spcAft>
                <a:spcPts val="200"/>
              </a:spcAft>
              <a:buFont typeface="Arial" panose="020B0604020202020204" pitchFamily="34" charset="0"/>
              <a:buChar char="•"/>
            </a:pPr>
            <a:r>
              <a:rPr lang="en-GB" sz="1200" dirty="0"/>
              <a:t>With reference to a case study of an LIC or NEE, to what extend to the advantages of TNCs outweigh the disadvantages. </a:t>
            </a:r>
            <a:r>
              <a:rPr lang="en-GB" sz="1200" b="1" dirty="0"/>
              <a:t>(9 marks)</a:t>
            </a:r>
          </a:p>
          <a:p>
            <a:pPr marL="285750" indent="-285750">
              <a:spcAft>
                <a:spcPts val="200"/>
              </a:spcAft>
              <a:buFont typeface="Arial" panose="020B0604020202020204" pitchFamily="34" charset="0"/>
              <a:buChar char="•"/>
            </a:pPr>
            <a:r>
              <a:rPr lang="en-GB" sz="1200" dirty="0"/>
              <a:t>With reference to an example, explain how modern industrial development in the UK can be made more sustainable. </a:t>
            </a:r>
            <a:r>
              <a:rPr lang="en-GB" sz="1200" b="1" dirty="0"/>
              <a:t>(6 marks)</a:t>
            </a:r>
            <a:endParaRPr lang="en-GB" sz="1200" dirty="0"/>
          </a:p>
          <a:p>
            <a:pPr marL="285750" indent="-285750">
              <a:spcAft>
                <a:spcPts val="200"/>
              </a:spcAft>
              <a:buFont typeface="Arial" panose="020B0604020202020204" pitchFamily="34" charset="0"/>
              <a:buChar char="•"/>
            </a:pPr>
            <a:endParaRPr lang="en-GB" sz="1200" dirty="0"/>
          </a:p>
          <a:p>
            <a:endParaRPr lang="en-GB" sz="1400" b="1" dirty="0"/>
          </a:p>
        </p:txBody>
      </p:sp>
      <p:pic>
        <p:nvPicPr>
          <p:cNvPr id="4" name="Picture 3">
            <a:extLst>
              <a:ext uri="{FF2B5EF4-FFF2-40B4-BE49-F238E27FC236}">
                <a16:creationId xmlns:a16="http://schemas.microsoft.com/office/drawing/2014/main" id="{6BEF9A74-C13A-481F-AE47-C31F04D14D4E}"/>
              </a:ext>
            </a:extLst>
          </p:cNvPr>
          <p:cNvPicPr>
            <a:picLocks noChangeAspect="1"/>
          </p:cNvPicPr>
          <p:nvPr/>
        </p:nvPicPr>
        <p:blipFill>
          <a:blip r:embed="rId2"/>
          <a:stretch>
            <a:fillRect/>
          </a:stretch>
        </p:blipFill>
        <p:spPr>
          <a:xfrm>
            <a:off x="6727371" y="4834363"/>
            <a:ext cx="320351" cy="320351"/>
          </a:xfrm>
          <a:prstGeom prst="rect">
            <a:avLst/>
          </a:prstGeom>
        </p:spPr>
      </p:pic>
      <p:pic>
        <p:nvPicPr>
          <p:cNvPr id="6" name="Picture 5">
            <a:extLst>
              <a:ext uri="{FF2B5EF4-FFF2-40B4-BE49-F238E27FC236}">
                <a16:creationId xmlns:a16="http://schemas.microsoft.com/office/drawing/2014/main" id="{8810737C-218B-4D36-BDC6-E80989FECF0A}"/>
              </a:ext>
            </a:extLst>
          </p:cNvPr>
          <p:cNvPicPr>
            <a:picLocks noChangeAspect="1"/>
          </p:cNvPicPr>
          <p:nvPr/>
        </p:nvPicPr>
        <p:blipFill>
          <a:blip r:embed="rId3"/>
          <a:stretch>
            <a:fillRect/>
          </a:stretch>
        </p:blipFill>
        <p:spPr>
          <a:xfrm>
            <a:off x="4495554" y="5147812"/>
            <a:ext cx="1063690" cy="1063690"/>
          </a:xfrm>
          <a:prstGeom prst="rect">
            <a:avLst/>
          </a:prstGeom>
        </p:spPr>
      </p:pic>
      <p:pic>
        <p:nvPicPr>
          <p:cNvPr id="10" name="Picture 9">
            <a:extLst>
              <a:ext uri="{FF2B5EF4-FFF2-40B4-BE49-F238E27FC236}">
                <a16:creationId xmlns:a16="http://schemas.microsoft.com/office/drawing/2014/main" id="{AE5F1D08-BC90-4B23-9693-B585D4B68437}"/>
              </a:ext>
            </a:extLst>
          </p:cNvPr>
          <p:cNvPicPr>
            <a:picLocks noChangeAspect="1"/>
          </p:cNvPicPr>
          <p:nvPr/>
        </p:nvPicPr>
        <p:blipFill>
          <a:blip r:embed="rId4"/>
          <a:stretch>
            <a:fillRect/>
          </a:stretch>
        </p:blipFill>
        <p:spPr>
          <a:xfrm>
            <a:off x="5174250" y="975558"/>
            <a:ext cx="496962" cy="496962"/>
          </a:xfrm>
          <a:prstGeom prst="rect">
            <a:avLst/>
          </a:prstGeom>
        </p:spPr>
      </p:pic>
    </p:spTree>
    <p:extLst>
      <p:ext uri="{BB962C8B-B14F-4D97-AF65-F5344CB8AC3E}">
        <p14:creationId xmlns:p14="http://schemas.microsoft.com/office/powerpoint/2010/main" val="3455984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ree Nigeria Location Map in Africa | Nigeria Location in Africa | Location  of Nigeria in Africa Map open source | Mapsopensource.com">
            <a:extLst>
              <a:ext uri="{FF2B5EF4-FFF2-40B4-BE49-F238E27FC236}">
                <a16:creationId xmlns:a16="http://schemas.microsoft.com/office/drawing/2014/main" id="{D8B09786-3A7B-4254-8883-2A7F8502BF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8305" y="678766"/>
            <a:ext cx="2310948" cy="219540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299544" y="233729"/>
            <a:ext cx="9311284" cy="363287"/>
          </a:xfrm>
          <a:prstGeom prst="rect">
            <a:avLst/>
          </a:prstGeom>
          <a:solidFill>
            <a:schemeClr val="bg1">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GB" sz="2000" b="1" dirty="0"/>
              <a:t>Nigeria: A case study of an NEE</a:t>
            </a:r>
          </a:p>
        </p:txBody>
      </p:sp>
      <p:sp>
        <p:nvSpPr>
          <p:cNvPr id="10" name="Rectangle 9"/>
          <p:cNvSpPr/>
          <p:nvPr/>
        </p:nvSpPr>
        <p:spPr>
          <a:xfrm>
            <a:off x="299543" y="678766"/>
            <a:ext cx="2826212" cy="158785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12. Location and importance</a:t>
            </a:r>
          </a:p>
          <a:p>
            <a:r>
              <a:rPr lang="en-GB" sz="1100" b="1" dirty="0"/>
              <a:t>Location: </a:t>
            </a:r>
            <a:r>
              <a:rPr lang="en-GB" sz="1100" dirty="0"/>
              <a:t>West Africa.</a:t>
            </a:r>
          </a:p>
          <a:p>
            <a:r>
              <a:rPr lang="en-GB" sz="1100" b="1" dirty="0"/>
              <a:t>Global importance: </a:t>
            </a:r>
            <a:r>
              <a:rPr lang="en-GB" sz="1100" dirty="0"/>
              <a:t>World’s 30</a:t>
            </a:r>
            <a:r>
              <a:rPr lang="en-GB" sz="1100" baseline="30000" dirty="0"/>
              <a:t>th</a:t>
            </a:r>
            <a:r>
              <a:rPr lang="en-GB" sz="1100" dirty="0"/>
              <a:t> largest economy (2016). Supplies 2.7% of world’s oil, 5</a:t>
            </a:r>
            <a:r>
              <a:rPr lang="en-GB" sz="1100" baseline="30000" dirty="0"/>
              <a:t>th</a:t>
            </a:r>
            <a:r>
              <a:rPr lang="en-GB" sz="1100" dirty="0"/>
              <a:t> largest contributor to UN peacekeeping</a:t>
            </a:r>
          </a:p>
          <a:p>
            <a:r>
              <a:rPr lang="en-GB" sz="1100" b="1" dirty="0"/>
              <a:t>Regional importance: </a:t>
            </a:r>
            <a:r>
              <a:rPr lang="en-GB" sz="1100" dirty="0"/>
              <a:t>Highest GNI and population in Africa. Nigerian music popular across Africa. Lots of natural resources, e.g. oil and rubber.</a:t>
            </a:r>
          </a:p>
          <a:p>
            <a:endParaRPr lang="en-GB" sz="1200" b="1" dirty="0"/>
          </a:p>
          <a:p>
            <a:r>
              <a:rPr lang="en-GB" sz="1100" dirty="0"/>
              <a:t> </a:t>
            </a:r>
          </a:p>
        </p:txBody>
      </p:sp>
      <p:sp>
        <p:nvSpPr>
          <p:cNvPr id="22" name="Rectangle 21"/>
          <p:cNvSpPr/>
          <p:nvPr/>
        </p:nvSpPr>
        <p:spPr>
          <a:xfrm>
            <a:off x="299543" y="2348366"/>
            <a:ext cx="2826212" cy="2303228"/>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13. Nigeria’s context</a:t>
            </a:r>
            <a:endParaRPr lang="en-GB" sz="1100" dirty="0"/>
          </a:p>
          <a:p>
            <a:r>
              <a:rPr lang="en-GB" sz="1100" b="1" dirty="0"/>
              <a:t>Political: </a:t>
            </a:r>
            <a:r>
              <a:rPr lang="en-GB" sz="1100" dirty="0"/>
              <a:t>Was a British colony, independent in 1960. Power struggles and civil war from 1967-70. Fair elections in 2011 and 1015.</a:t>
            </a:r>
          </a:p>
          <a:p>
            <a:r>
              <a:rPr lang="en-GB" sz="1100" b="1" dirty="0"/>
              <a:t>Social: </a:t>
            </a:r>
            <a:r>
              <a:rPr lang="en-GB" sz="1100" dirty="0"/>
              <a:t>Many faiths, including trad’ African religions. Igbo in the south rebelled in 1967. Inequality causes new cultural tensions.</a:t>
            </a:r>
          </a:p>
          <a:p>
            <a:r>
              <a:rPr lang="en-GB" sz="1100" b="1" dirty="0"/>
              <a:t>Cultural: </a:t>
            </a:r>
            <a:r>
              <a:rPr lang="en-GB" sz="1100" dirty="0"/>
              <a:t>‘Nollywood’ is a major film industry. Successful Nigerian football team, winning African Cup of Nations many times.</a:t>
            </a:r>
          </a:p>
          <a:p>
            <a:r>
              <a:rPr lang="en-GB" sz="1100" b="1" dirty="0"/>
              <a:t>Environmental: </a:t>
            </a:r>
            <a:r>
              <a:rPr lang="en-GB" sz="1100" dirty="0"/>
              <a:t>South is tropical, north is desert. Southern grassland used for farms, forest used for cocoa, palm oil and rubber.</a:t>
            </a:r>
          </a:p>
          <a:p>
            <a:endParaRPr lang="en-GB" sz="1100" dirty="0"/>
          </a:p>
        </p:txBody>
      </p:sp>
      <p:sp>
        <p:nvSpPr>
          <p:cNvPr id="27" name="Rectangle 26"/>
          <p:cNvSpPr/>
          <p:nvPr/>
        </p:nvSpPr>
        <p:spPr>
          <a:xfrm>
            <a:off x="3196738" y="4559379"/>
            <a:ext cx="2634896" cy="209295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16. Nigeria and the wider world</a:t>
            </a:r>
          </a:p>
          <a:p>
            <a:r>
              <a:rPr lang="en-GB" sz="1100" b="1" dirty="0"/>
              <a:t>Political: </a:t>
            </a:r>
          </a:p>
          <a:p>
            <a:r>
              <a:rPr lang="en-GB" sz="1100" dirty="0"/>
              <a:t>Since independence, Nigeria joined the Commonwealth. It is also part of the UN, OPEC and The African Union. </a:t>
            </a:r>
          </a:p>
          <a:p>
            <a:r>
              <a:rPr lang="en-GB" sz="1100" b="1" dirty="0"/>
              <a:t>Trading:</a:t>
            </a:r>
          </a:p>
          <a:p>
            <a:r>
              <a:rPr lang="en-GB" sz="1100" dirty="0"/>
              <a:t>-</a:t>
            </a:r>
            <a:r>
              <a:rPr lang="en-GB" sz="1100" b="1" dirty="0"/>
              <a:t> Exports </a:t>
            </a:r>
            <a:r>
              <a:rPr lang="en-GB" sz="1100" dirty="0"/>
              <a:t>include petroleum, natural gas, rubber and cocoa. </a:t>
            </a:r>
          </a:p>
          <a:p>
            <a:r>
              <a:rPr lang="en-GB" sz="1100" dirty="0"/>
              <a:t>- </a:t>
            </a:r>
            <a:r>
              <a:rPr lang="en-GB" sz="1100" b="1" dirty="0"/>
              <a:t>Imports </a:t>
            </a:r>
            <a:r>
              <a:rPr lang="en-GB" sz="1100" dirty="0"/>
              <a:t>are refined petroleum, cars, phones, rice and wheat.</a:t>
            </a:r>
          </a:p>
          <a:p>
            <a:r>
              <a:rPr lang="en-GB" sz="1100" dirty="0"/>
              <a:t>- Australia and Indonesia are the main customers of Nigerian cotton.</a:t>
            </a:r>
          </a:p>
        </p:txBody>
      </p:sp>
      <p:sp>
        <p:nvSpPr>
          <p:cNvPr id="33" name="Rectangle 32">
            <a:extLst>
              <a:ext uri="{FF2B5EF4-FFF2-40B4-BE49-F238E27FC236}">
                <a16:creationId xmlns:a16="http://schemas.microsoft.com/office/drawing/2014/main" id="{BB5501BA-0FEE-4145-B8A8-8D908FC05B8A}"/>
              </a:ext>
            </a:extLst>
          </p:cNvPr>
          <p:cNvSpPr/>
          <p:nvPr/>
        </p:nvSpPr>
        <p:spPr>
          <a:xfrm>
            <a:off x="299543" y="4718879"/>
            <a:ext cx="2826212" cy="193345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14. Changing industrial structure</a:t>
            </a:r>
            <a:endParaRPr lang="en-GB" sz="1100" b="1" dirty="0"/>
          </a:p>
          <a:p>
            <a:r>
              <a:rPr lang="en-GB" sz="1100" b="1" dirty="0"/>
              <a:t>Primary: </a:t>
            </a:r>
            <a:r>
              <a:rPr lang="en-GB" sz="1100" dirty="0"/>
              <a:t>Declining due to increasing use of machinery.</a:t>
            </a:r>
          </a:p>
          <a:p>
            <a:r>
              <a:rPr lang="en-GB" sz="1100" b="1" dirty="0"/>
              <a:t>Secondary: </a:t>
            </a:r>
            <a:r>
              <a:rPr lang="en-GB" sz="1100" dirty="0"/>
              <a:t>Increasing due to industrialisation.</a:t>
            </a:r>
          </a:p>
          <a:p>
            <a:r>
              <a:rPr lang="en-GB" sz="1100" b="1" dirty="0"/>
              <a:t>Tertiary: </a:t>
            </a:r>
            <a:r>
              <a:rPr lang="en-GB" sz="1100" dirty="0"/>
              <a:t>Increasing, e.g. retail and finance.</a:t>
            </a:r>
            <a:endParaRPr lang="en-GB" sz="1100" b="1" dirty="0"/>
          </a:p>
          <a:p>
            <a:r>
              <a:rPr lang="en-GB" sz="1100" b="1" dirty="0"/>
              <a:t>Quaternary: </a:t>
            </a:r>
            <a:r>
              <a:rPr lang="en-GB" sz="1100" dirty="0"/>
              <a:t>Increasing, one of the fastest growing sectors.</a:t>
            </a:r>
            <a:endParaRPr lang="en-GB" sz="1100" b="1" dirty="0"/>
          </a:p>
          <a:p>
            <a:r>
              <a:rPr lang="en-GB" sz="1100" b="1" dirty="0"/>
              <a:t>Impacts: </a:t>
            </a:r>
            <a:r>
              <a:rPr lang="en-GB" sz="1100" dirty="0"/>
              <a:t>Better income means Nigerians buy more Nigerian goods, boosting industry further. More taxes add to multiplier effect.</a:t>
            </a:r>
            <a:endParaRPr lang="en-GB" sz="1100" b="1" dirty="0"/>
          </a:p>
        </p:txBody>
      </p:sp>
      <p:sp>
        <p:nvSpPr>
          <p:cNvPr id="38" name="Rectangle 37">
            <a:extLst>
              <a:ext uri="{FF2B5EF4-FFF2-40B4-BE49-F238E27FC236}">
                <a16:creationId xmlns:a16="http://schemas.microsoft.com/office/drawing/2014/main" id="{503570C2-A3E5-45FF-8D70-6C0B3E50C960}"/>
              </a:ext>
            </a:extLst>
          </p:cNvPr>
          <p:cNvSpPr/>
          <p:nvPr/>
        </p:nvSpPr>
        <p:spPr>
          <a:xfrm>
            <a:off x="3196737" y="2910407"/>
            <a:ext cx="2634897" cy="1587850"/>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15. TNCs in Nigeria</a:t>
            </a:r>
            <a:endParaRPr lang="en-GB" sz="1100" b="1" dirty="0"/>
          </a:p>
          <a:p>
            <a:r>
              <a:rPr lang="en-GB" sz="1100" dirty="0"/>
              <a:t>About </a:t>
            </a:r>
            <a:r>
              <a:rPr lang="en-GB" sz="1100" b="1" dirty="0"/>
              <a:t>40 </a:t>
            </a:r>
            <a:r>
              <a:rPr lang="en-GB" sz="1100" dirty="0"/>
              <a:t>TNCs operate in Nigeria, e.g. Shell. Shell has been there since 1936.</a:t>
            </a:r>
          </a:p>
          <a:p>
            <a:r>
              <a:rPr lang="en-GB" sz="1100" b="1" dirty="0"/>
              <a:t>Positives: </a:t>
            </a:r>
            <a:r>
              <a:rPr lang="en-GB" sz="1100" dirty="0"/>
              <a:t>Shell pays lots of taxes and employs 65,000. 91% of contracts given to Nigerian companies. </a:t>
            </a:r>
          </a:p>
          <a:p>
            <a:r>
              <a:rPr lang="en-GB" sz="1100" b="1" dirty="0"/>
              <a:t>Negatives: </a:t>
            </a:r>
            <a:r>
              <a:rPr lang="en-GB" sz="1100" dirty="0"/>
              <a:t>Oil spills cause pollute water and soil. Farming and fishing have suffered. Conflict over oil has been very costly.</a:t>
            </a:r>
          </a:p>
          <a:p>
            <a:endParaRPr lang="en-GB" sz="1100" dirty="0"/>
          </a:p>
        </p:txBody>
      </p:sp>
      <p:sp>
        <p:nvSpPr>
          <p:cNvPr id="11" name="Rectangle 10">
            <a:extLst>
              <a:ext uri="{FF2B5EF4-FFF2-40B4-BE49-F238E27FC236}">
                <a16:creationId xmlns:a16="http://schemas.microsoft.com/office/drawing/2014/main" id="{70C4E8D3-886D-4135-A73A-8A0C68051333}"/>
              </a:ext>
            </a:extLst>
          </p:cNvPr>
          <p:cNvSpPr/>
          <p:nvPr/>
        </p:nvSpPr>
        <p:spPr>
          <a:xfrm>
            <a:off x="5896947" y="645804"/>
            <a:ext cx="3709510" cy="2116057"/>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17. International aid in Nigeria</a:t>
            </a:r>
          </a:p>
          <a:p>
            <a:r>
              <a:rPr lang="en-GB" sz="1100" dirty="0"/>
              <a:t>Despite rapid economic growth, many people in Nigeria are still poor with limited access to services like clean water and sanitation.</a:t>
            </a:r>
          </a:p>
          <a:p>
            <a:r>
              <a:rPr lang="en-GB" sz="1100" dirty="0"/>
              <a:t>Nigeria receives about 4% of Aid given to Africa, about US$5 billion.</a:t>
            </a:r>
          </a:p>
          <a:p>
            <a:r>
              <a:rPr lang="en-GB" sz="1100" b="1" dirty="0"/>
              <a:t>Impacts:</a:t>
            </a:r>
            <a:endParaRPr lang="en-GB" sz="1100" dirty="0"/>
          </a:p>
          <a:p>
            <a:r>
              <a:rPr lang="en-GB" sz="1100" b="1" dirty="0"/>
              <a:t>- </a:t>
            </a:r>
            <a:r>
              <a:rPr lang="en-GB" sz="1100" dirty="0"/>
              <a:t>Nets for Life provides anti-mosquito nets to reduce disease.</a:t>
            </a:r>
          </a:p>
          <a:p>
            <a:r>
              <a:rPr lang="en-GB" sz="1100" b="1" dirty="0"/>
              <a:t>- </a:t>
            </a:r>
            <a:r>
              <a:rPr lang="en-GB" sz="1100" dirty="0"/>
              <a:t>Support for development and businesses reduces reliance on oil.</a:t>
            </a:r>
          </a:p>
          <a:p>
            <a:r>
              <a:rPr lang="en-GB" sz="1100" dirty="0"/>
              <a:t>- Corruption has reduced effectiveness of some aid.</a:t>
            </a:r>
          </a:p>
          <a:p>
            <a:r>
              <a:rPr lang="en-GB" sz="1100" dirty="0"/>
              <a:t>- ActionAid has improved access to education for girls.</a:t>
            </a:r>
          </a:p>
          <a:p>
            <a:endParaRPr lang="en-GB" sz="1100" dirty="0"/>
          </a:p>
        </p:txBody>
      </p:sp>
      <p:sp>
        <p:nvSpPr>
          <p:cNvPr id="12" name="Rectangle 11">
            <a:extLst>
              <a:ext uri="{FF2B5EF4-FFF2-40B4-BE49-F238E27FC236}">
                <a16:creationId xmlns:a16="http://schemas.microsoft.com/office/drawing/2014/main" id="{5FD55068-AECD-44F3-92DE-84CC9A16CB74}"/>
              </a:ext>
            </a:extLst>
          </p:cNvPr>
          <p:cNvSpPr/>
          <p:nvPr/>
        </p:nvSpPr>
        <p:spPr>
          <a:xfrm>
            <a:off x="5896946" y="2810649"/>
            <a:ext cx="3709509" cy="2465707"/>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18. Environmental impacts of development</a:t>
            </a:r>
          </a:p>
          <a:p>
            <a:r>
              <a:rPr lang="en-GB" sz="1100" b="1" dirty="0"/>
              <a:t>Industrial </a:t>
            </a:r>
            <a:r>
              <a:rPr lang="en-GB" sz="1100" dirty="0"/>
              <a:t>growth caused dumping of pollutants in drains and rivers. 70-80% of Nigeria’s forests destroyed (logging, agriculture, etc.)</a:t>
            </a:r>
          </a:p>
          <a:p>
            <a:r>
              <a:rPr lang="en-GB" sz="1100" b="1" dirty="0"/>
              <a:t>Urban growth </a:t>
            </a:r>
            <a:r>
              <a:rPr lang="en-GB" sz="1100" dirty="0"/>
              <a:t>has led to more traffic and emissions. Green belts are being built on and much vegetation is replaced by concrete.</a:t>
            </a:r>
          </a:p>
          <a:p>
            <a:r>
              <a:rPr lang="en-GB" sz="1100" b="1" dirty="0"/>
              <a:t>Commercial farming</a:t>
            </a:r>
            <a:r>
              <a:rPr lang="en-GB" sz="1100" dirty="0"/>
              <a:t> has caused land </a:t>
            </a:r>
            <a:r>
              <a:rPr lang="en-GB" sz="1100" b="1" dirty="0"/>
              <a:t>degradation, </a:t>
            </a:r>
            <a:r>
              <a:rPr lang="en-GB" sz="1100" dirty="0"/>
              <a:t>water pollution, soil erosion and deforestation, causing loss of species.</a:t>
            </a:r>
          </a:p>
          <a:p>
            <a:r>
              <a:rPr lang="en-GB" sz="1100" b="1" dirty="0"/>
              <a:t>Mining: </a:t>
            </a:r>
            <a:r>
              <a:rPr lang="en-GB" sz="1100" dirty="0"/>
              <a:t>Tin mining has caused soil erosion and release of toxic chemicals into water supplies. Oil spills in Niger Delta have been disastrous for ecosystems and local people, e.g. Bodo oil spills.</a:t>
            </a:r>
            <a:endParaRPr lang="en-GB" sz="1100" b="1" dirty="0"/>
          </a:p>
        </p:txBody>
      </p:sp>
      <p:sp>
        <p:nvSpPr>
          <p:cNvPr id="13" name="Rectangle 12">
            <a:extLst>
              <a:ext uri="{FF2B5EF4-FFF2-40B4-BE49-F238E27FC236}">
                <a16:creationId xmlns:a16="http://schemas.microsoft.com/office/drawing/2014/main" id="{076F0081-A831-4493-A0FF-544620335F9B}"/>
              </a:ext>
            </a:extLst>
          </p:cNvPr>
          <p:cNvSpPr/>
          <p:nvPr/>
        </p:nvSpPr>
        <p:spPr>
          <a:xfrm>
            <a:off x="5896946" y="5325144"/>
            <a:ext cx="3709509" cy="132718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19. Quality of life</a:t>
            </a:r>
          </a:p>
          <a:p>
            <a:r>
              <a:rPr lang="en-GB" sz="1100" dirty="0"/>
              <a:t>Nigeria’s </a:t>
            </a:r>
            <a:r>
              <a:rPr lang="en-GB" sz="1100" b="1" dirty="0"/>
              <a:t>HDI </a:t>
            </a:r>
            <a:r>
              <a:rPr lang="en-GB" sz="1100" dirty="0"/>
              <a:t>has steadily increased since 2005. Most development indicators are improving.</a:t>
            </a:r>
          </a:p>
          <a:p>
            <a:r>
              <a:rPr lang="en-GB" sz="1100" dirty="0"/>
              <a:t>Many are still poor, with limited services. The gap between rich and poor has widened, 60% live in poverty.</a:t>
            </a:r>
          </a:p>
          <a:p>
            <a:r>
              <a:rPr lang="en-GB" sz="1100" dirty="0"/>
              <a:t>Nigeria’s dependence on oil may be a problem in the future.</a:t>
            </a:r>
          </a:p>
          <a:p>
            <a:r>
              <a:rPr lang="en-GB" sz="1100" dirty="0"/>
              <a:t>Tensions between cultural groups continue to be an issue.</a:t>
            </a:r>
          </a:p>
        </p:txBody>
      </p:sp>
      <p:pic>
        <p:nvPicPr>
          <p:cNvPr id="3" name="Picture 2">
            <a:extLst>
              <a:ext uri="{FF2B5EF4-FFF2-40B4-BE49-F238E27FC236}">
                <a16:creationId xmlns:a16="http://schemas.microsoft.com/office/drawing/2014/main" id="{D44FACC1-9628-4535-A703-528B8A2C6252}"/>
              </a:ext>
            </a:extLst>
          </p:cNvPr>
          <p:cNvPicPr>
            <a:picLocks noChangeAspect="1"/>
          </p:cNvPicPr>
          <p:nvPr/>
        </p:nvPicPr>
        <p:blipFill>
          <a:blip r:embed="rId3"/>
          <a:stretch>
            <a:fillRect/>
          </a:stretch>
        </p:blipFill>
        <p:spPr>
          <a:xfrm>
            <a:off x="9174138" y="2225630"/>
            <a:ext cx="432317" cy="432317"/>
          </a:xfrm>
          <a:prstGeom prst="rect">
            <a:avLst/>
          </a:prstGeom>
        </p:spPr>
      </p:pic>
      <p:pic>
        <p:nvPicPr>
          <p:cNvPr id="5" name="Picture 4">
            <a:extLst>
              <a:ext uri="{FF2B5EF4-FFF2-40B4-BE49-F238E27FC236}">
                <a16:creationId xmlns:a16="http://schemas.microsoft.com/office/drawing/2014/main" id="{E37E0E37-6F0A-4C8D-82CC-C7AB5261CF30}"/>
              </a:ext>
            </a:extLst>
          </p:cNvPr>
          <p:cNvPicPr>
            <a:picLocks noChangeAspect="1"/>
          </p:cNvPicPr>
          <p:nvPr/>
        </p:nvPicPr>
        <p:blipFill>
          <a:blip r:embed="rId4"/>
          <a:stretch>
            <a:fillRect/>
          </a:stretch>
        </p:blipFill>
        <p:spPr>
          <a:xfrm>
            <a:off x="2497622" y="5085335"/>
            <a:ext cx="600269" cy="600269"/>
          </a:xfrm>
          <a:prstGeom prst="rect">
            <a:avLst/>
          </a:prstGeom>
        </p:spPr>
      </p:pic>
      <p:pic>
        <p:nvPicPr>
          <p:cNvPr id="7" name="Picture 6">
            <a:extLst>
              <a:ext uri="{FF2B5EF4-FFF2-40B4-BE49-F238E27FC236}">
                <a16:creationId xmlns:a16="http://schemas.microsoft.com/office/drawing/2014/main" id="{1AB151F4-F0DB-4B96-8862-9F30F412DE54}"/>
              </a:ext>
            </a:extLst>
          </p:cNvPr>
          <p:cNvPicPr>
            <a:picLocks noChangeAspect="1"/>
          </p:cNvPicPr>
          <p:nvPr/>
        </p:nvPicPr>
        <p:blipFill>
          <a:blip r:embed="rId5"/>
          <a:stretch>
            <a:fillRect/>
          </a:stretch>
        </p:blipFill>
        <p:spPr>
          <a:xfrm>
            <a:off x="5323834" y="5276356"/>
            <a:ext cx="384326" cy="384326"/>
          </a:xfrm>
          <a:prstGeom prst="rect">
            <a:avLst/>
          </a:prstGeom>
        </p:spPr>
      </p:pic>
      <p:pic>
        <p:nvPicPr>
          <p:cNvPr id="14" name="Picture 13">
            <a:extLst>
              <a:ext uri="{FF2B5EF4-FFF2-40B4-BE49-F238E27FC236}">
                <a16:creationId xmlns:a16="http://schemas.microsoft.com/office/drawing/2014/main" id="{DD881C1E-7294-4D08-8733-602DA46A348F}"/>
              </a:ext>
            </a:extLst>
          </p:cNvPr>
          <p:cNvPicPr>
            <a:picLocks noChangeAspect="1"/>
          </p:cNvPicPr>
          <p:nvPr/>
        </p:nvPicPr>
        <p:blipFill>
          <a:blip r:embed="rId6"/>
          <a:stretch>
            <a:fillRect/>
          </a:stretch>
        </p:blipFill>
        <p:spPr>
          <a:xfrm>
            <a:off x="9149257" y="5418223"/>
            <a:ext cx="432317" cy="432317"/>
          </a:xfrm>
          <a:prstGeom prst="rect">
            <a:avLst/>
          </a:prstGeom>
        </p:spPr>
      </p:pic>
    </p:spTree>
    <p:extLst>
      <p:ext uri="{BB962C8B-B14F-4D97-AF65-F5344CB8AC3E}">
        <p14:creationId xmlns:p14="http://schemas.microsoft.com/office/powerpoint/2010/main" val="1440768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99544" y="233729"/>
            <a:ext cx="9311284" cy="363287"/>
          </a:xfrm>
          <a:prstGeom prst="rect">
            <a:avLst/>
          </a:prstGeom>
          <a:solidFill>
            <a:schemeClr val="bg1">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GB" sz="2000" b="1" dirty="0"/>
              <a:t>The UK’s economy</a:t>
            </a:r>
          </a:p>
        </p:txBody>
      </p:sp>
      <p:sp>
        <p:nvSpPr>
          <p:cNvPr id="10" name="Rectangle 9"/>
          <p:cNvSpPr/>
          <p:nvPr/>
        </p:nvSpPr>
        <p:spPr>
          <a:xfrm>
            <a:off x="299543" y="659144"/>
            <a:ext cx="2826212" cy="177518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20. The changing UK economy</a:t>
            </a:r>
          </a:p>
          <a:p>
            <a:r>
              <a:rPr lang="en-GB" sz="1100" dirty="0"/>
              <a:t>Pre-1800, most worked in farming or mining. Industrial revolution boosted manufacturing. Now most work in services and retail.</a:t>
            </a:r>
          </a:p>
          <a:p>
            <a:r>
              <a:rPr lang="en-GB" sz="1100" dirty="0"/>
              <a:t>- </a:t>
            </a:r>
            <a:r>
              <a:rPr lang="en-GB" sz="1100" b="1" dirty="0"/>
              <a:t>Deindustrialisation </a:t>
            </a:r>
            <a:r>
              <a:rPr lang="en-GB" sz="1100" dirty="0"/>
              <a:t>caused decline in secondary industries e.g. shipbuilding.</a:t>
            </a:r>
          </a:p>
          <a:p>
            <a:r>
              <a:rPr lang="en-GB" sz="1100" dirty="0"/>
              <a:t>- </a:t>
            </a:r>
            <a:r>
              <a:rPr lang="en-GB" sz="1100" b="1" dirty="0"/>
              <a:t>Globalisation </a:t>
            </a:r>
            <a:r>
              <a:rPr lang="en-GB" sz="1100" dirty="0"/>
              <a:t>causes secondary decline as products were imported; boosted quaternary.</a:t>
            </a:r>
          </a:p>
          <a:p>
            <a:r>
              <a:rPr lang="en-GB" sz="1100" dirty="0"/>
              <a:t>- </a:t>
            </a:r>
            <a:r>
              <a:rPr lang="en-GB" sz="1100" b="1" dirty="0"/>
              <a:t>Government polices </a:t>
            </a:r>
            <a:r>
              <a:rPr lang="en-GB" sz="1100" dirty="0"/>
              <a:t>have changed over time. Now aim is to redevelop manufacturing.</a:t>
            </a:r>
          </a:p>
          <a:p>
            <a:endParaRPr lang="en-GB" sz="1100" b="1" dirty="0"/>
          </a:p>
          <a:p>
            <a:endParaRPr lang="en-GB" sz="1200" b="1" dirty="0"/>
          </a:p>
          <a:p>
            <a:r>
              <a:rPr lang="en-GB" sz="1100" dirty="0"/>
              <a:t> </a:t>
            </a:r>
          </a:p>
        </p:txBody>
      </p:sp>
      <p:sp>
        <p:nvSpPr>
          <p:cNvPr id="22" name="Rectangle 21"/>
          <p:cNvSpPr/>
          <p:nvPr/>
        </p:nvSpPr>
        <p:spPr>
          <a:xfrm>
            <a:off x="299543" y="2535699"/>
            <a:ext cx="2835542" cy="1962558"/>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21. Post-industrial economy</a:t>
            </a:r>
            <a:endParaRPr lang="en-GB" sz="1100" dirty="0"/>
          </a:p>
          <a:p>
            <a:r>
              <a:rPr lang="en-GB" sz="1100" b="1" dirty="0"/>
              <a:t>IT </a:t>
            </a:r>
            <a:r>
              <a:rPr lang="en-GB" sz="1100" dirty="0"/>
              <a:t>has transformed the economy:</a:t>
            </a:r>
          </a:p>
          <a:p>
            <a:r>
              <a:rPr lang="en-GB" sz="1100" dirty="0"/>
              <a:t>- Lots of data now stored and accessed rapidly</a:t>
            </a:r>
          </a:p>
          <a:p>
            <a:r>
              <a:rPr lang="en-GB" sz="1100" dirty="0"/>
              <a:t>- Internet enables people to work from home.</a:t>
            </a:r>
          </a:p>
          <a:p>
            <a:r>
              <a:rPr lang="en-GB" sz="1100" dirty="0"/>
              <a:t>- 1.3 million now work in the IT sector.</a:t>
            </a:r>
          </a:p>
          <a:p>
            <a:r>
              <a:rPr lang="en-GB" sz="1100" b="1" dirty="0"/>
              <a:t>Service </a:t>
            </a:r>
            <a:r>
              <a:rPr lang="en-GB" sz="1100" dirty="0"/>
              <a:t>and</a:t>
            </a:r>
            <a:r>
              <a:rPr lang="en-GB" sz="1100" b="1" dirty="0"/>
              <a:t> finance </a:t>
            </a:r>
            <a:r>
              <a:rPr lang="en-GB" sz="1100" dirty="0"/>
              <a:t>now contributes &gt;79% of UK’s economic output. London is a major financial centre. Finance employs &gt;2 million.</a:t>
            </a:r>
          </a:p>
          <a:p>
            <a:r>
              <a:rPr lang="en-GB" sz="1100" b="1" dirty="0"/>
              <a:t>Research </a:t>
            </a:r>
            <a:r>
              <a:rPr lang="en-GB" sz="1100" dirty="0"/>
              <a:t>employs over 60,000, adding over £3 billion to the economy. This sector will continue to grow in the future. </a:t>
            </a:r>
            <a:endParaRPr lang="en-GB" sz="1100" b="1" dirty="0"/>
          </a:p>
        </p:txBody>
      </p:sp>
      <p:sp>
        <p:nvSpPr>
          <p:cNvPr id="27" name="Rectangle 26"/>
          <p:cNvSpPr/>
          <p:nvPr/>
        </p:nvSpPr>
        <p:spPr>
          <a:xfrm>
            <a:off x="3193903" y="2173606"/>
            <a:ext cx="3094930" cy="144681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24. Changing rural landscapes</a:t>
            </a:r>
          </a:p>
          <a:p>
            <a:r>
              <a:rPr lang="en-GB" sz="1100" b="1" dirty="0"/>
              <a:t>Population growth: S </a:t>
            </a:r>
            <a:r>
              <a:rPr lang="en-GB" sz="1050" b="1" dirty="0"/>
              <a:t>Cambridgeshire</a:t>
            </a:r>
            <a:r>
              <a:rPr lang="en-GB" sz="1100" b="1" dirty="0"/>
              <a:t> </a:t>
            </a:r>
          </a:p>
          <a:p>
            <a:r>
              <a:rPr lang="en-GB" sz="1100" dirty="0"/>
              <a:t>Population increased due to migration to the area.</a:t>
            </a:r>
          </a:p>
          <a:p>
            <a:r>
              <a:rPr lang="en-GB" sz="1100" b="1" dirty="0"/>
              <a:t>Impacts: </a:t>
            </a:r>
            <a:r>
              <a:rPr lang="en-GB" sz="1100" dirty="0"/>
              <a:t>Increased traffic, rising house prices.</a:t>
            </a:r>
            <a:endParaRPr lang="en-GB" sz="1100" b="1" dirty="0"/>
          </a:p>
          <a:p>
            <a:r>
              <a:rPr lang="en-GB" sz="1100" b="1" dirty="0"/>
              <a:t>Population decline: Outer Hebrides</a:t>
            </a:r>
          </a:p>
          <a:p>
            <a:r>
              <a:rPr lang="en-GB" sz="1100" dirty="0"/>
              <a:t>Population declined over 50% since 1901, many left due to lack of opportunities. </a:t>
            </a:r>
            <a:r>
              <a:rPr lang="en-GB" sz="1100" b="1" dirty="0"/>
              <a:t>Impacts: </a:t>
            </a:r>
            <a:r>
              <a:rPr lang="en-GB" sz="1100" dirty="0"/>
              <a:t>School closures, services close, elderly become isolated.</a:t>
            </a:r>
            <a:endParaRPr lang="en-GB" sz="1100" b="1" dirty="0"/>
          </a:p>
        </p:txBody>
      </p:sp>
      <p:sp>
        <p:nvSpPr>
          <p:cNvPr id="33" name="Rectangle 32">
            <a:extLst>
              <a:ext uri="{FF2B5EF4-FFF2-40B4-BE49-F238E27FC236}">
                <a16:creationId xmlns:a16="http://schemas.microsoft.com/office/drawing/2014/main" id="{BB5501BA-0FEE-4145-B8A8-8D908FC05B8A}"/>
              </a:ext>
            </a:extLst>
          </p:cNvPr>
          <p:cNvSpPr/>
          <p:nvPr/>
        </p:nvSpPr>
        <p:spPr>
          <a:xfrm>
            <a:off x="299543" y="4559379"/>
            <a:ext cx="2826212" cy="1942261"/>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22. Science and business parks</a:t>
            </a:r>
            <a:endParaRPr lang="en-GB" sz="1100" b="1" dirty="0"/>
          </a:p>
          <a:p>
            <a:r>
              <a:rPr lang="en-GB" sz="1100" b="1" dirty="0"/>
              <a:t>Science parks </a:t>
            </a:r>
            <a:r>
              <a:rPr lang="en-GB" sz="1100" dirty="0"/>
              <a:t>are a group of knowledge-based industries on a single site. There are over 100 in the UK, most are linked to universities e.g. University of Southampton.</a:t>
            </a:r>
          </a:p>
          <a:p>
            <a:r>
              <a:rPr lang="en-GB" sz="1100" b="1" dirty="0"/>
              <a:t>Business parks </a:t>
            </a:r>
            <a:r>
              <a:rPr lang="en-GB" sz="1100" dirty="0"/>
              <a:t>are areas of land occupied by a variety of businesses. They tend to be on the edge of towns and have good transport connections, e.g. Cobalt Business Park, Newcastle-upon-Tyne. </a:t>
            </a:r>
            <a:endParaRPr lang="en-GB" sz="1100" b="1" dirty="0"/>
          </a:p>
        </p:txBody>
      </p:sp>
      <p:sp>
        <p:nvSpPr>
          <p:cNvPr id="38" name="Rectangle 37">
            <a:extLst>
              <a:ext uri="{FF2B5EF4-FFF2-40B4-BE49-F238E27FC236}">
                <a16:creationId xmlns:a16="http://schemas.microsoft.com/office/drawing/2014/main" id="{503570C2-A3E5-45FF-8D70-6C0B3E50C960}"/>
              </a:ext>
            </a:extLst>
          </p:cNvPr>
          <p:cNvSpPr/>
          <p:nvPr/>
        </p:nvSpPr>
        <p:spPr>
          <a:xfrm>
            <a:off x="3193903" y="661903"/>
            <a:ext cx="3094930" cy="144681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23. Industry and the environment</a:t>
            </a:r>
            <a:endParaRPr lang="en-GB" sz="1100" b="1" dirty="0"/>
          </a:p>
          <a:p>
            <a:r>
              <a:rPr lang="en-GB" sz="1100" dirty="0"/>
              <a:t>Industry causes air, water and soil pollution. Waste goes to landfill. Strict targets and new technology, e.g. </a:t>
            </a:r>
            <a:r>
              <a:rPr lang="en-GB" sz="1100" b="1" dirty="0"/>
              <a:t>desulphurisation</a:t>
            </a:r>
            <a:r>
              <a:rPr lang="en-GB" sz="1100" dirty="0"/>
              <a:t>, reduces impacts.</a:t>
            </a:r>
          </a:p>
          <a:p>
            <a:r>
              <a:rPr lang="en-GB" sz="1100" b="1" dirty="0"/>
              <a:t>Torr Quarry</a:t>
            </a:r>
            <a:r>
              <a:rPr lang="en-GB" sz="1100" dirty="0"/>
              <a:t> in Somerset is an example of more sustainable industry. Here, waste rock chippings are used for roads. Trees and lakes are used to blend in with the landscape and create habitats.</a:t>
            </a:r>
          </a:p>
          <a:p>
            <a:endParaRPr lang="en-GB" sz="1100" dirty="0"/>
          </a:p>
        </p:txBody>
      </p:sp>
      <p:sp>
        <p:nvSpPr>
          <p:cNvPr id="11" name="Rectangle 10">
            <a:extLst>
              <a:ext uri="{FF2B5EF4-FFF2-40B4-BE49-F238E27FC236}">
                <a16:creationId xmlns:a16="http://schemas.microsoft.com/office/drawing/2014/main" id="{70C4E8D3-886D-4135-A73A-8A0C68051333}"/>
              </a:ext>
            </a:extLst>
          </p:cNvPr>
          <p:cNvSpPr/>
          <p:nvPr/>
        </p:nvSpPr>
        <p:spPr>
          <a:xfrm>
            <a:off x="6400799" y="663591"/>
            <a:ext cx="3205657" cy="2765409"/>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25-26. Changing transport infrastructure</a:t>
            </a:r>
          </a:p>
          <a:p>
            <a:r>
              <a:rPr lang="en-GB" sz="1100" b="1" dirty="0"/>
              <a:t>Roads: </a:t>
            </a:r>
            <a:r>
              <a:rPr lang="en-GB" sz="1100" dirty="0"/>
              <a:t>In 2014, a £15 billion road investment strategy was announced. Motorways have been expanded and ‘smart’ motorways have been created. These help to manage traffic.</a:t>
            </a:r>
            <a:endParaRPr lang="en-GB" sz="1100" b="1" dirty="0"/>
          </a:p>
          <a:p>
            <a:r>
              <a:rPr lang="en-GB" sz="1100" b="1" dirty="0"/>
              <a:t>Railways: </a:t>
            </a:r>
            <a:r>
              <a:rPr lang="en-GB" sz="1100" dirty="0"/>
              <a:t>Many new developments, including </a:t>
            </a:r>
            <a:r>
              <a:rPr lang="en-GB" sz="1100" b="1" dirty="0"/>
              <a:t>HS2</a:t>
            </a:r>
            <a:r>
              <a:rPr lang="en-GB" sz="1100" dirty="0"/>
              <a:t>. This will link London, Birmingham and Manchester. Travel from Birmingham to London will be &lt;1 hour. </a:t>
            </a:r>
          </a:p>
          <a:p>
            <a:r>
              <a:rPr lang="en-GB" sz="1100" b="1" dirty="0"/>
              <a:t>Ports: </a:t>
            </a:r>
            <a:r>
              <a:rPr lang="en-GB" sz="1100" dirty="0"/>
              <a:t>These have about 22 million international passengers each year. </a:t>
            </a:r>
            <a:r>
              <a:rPr lang="en-GB" sz="1100" b="1" dirty="0"/>
              <a:t>Liverpool2</a:t>
            </a:r>
            <a:r>
              <a:rPr lang="en-GB" sz="1100" dirty="0"/>
              <a:t> is new port, phase 1 completed in 2016. Costing £400 million, &gt;5,000 jobs have been created.</a:t>
            </a:r>
          </a:p>
          <a:p>
            <a:r>
              <a:rPr lang="en-GB" sz="1100" b="1" dirty="0"/>
              <a:t>Airports: </a:t>
            </a:r>
            <a:r>
              <a:rPr lang="en-GB" sz="1100" dirty="0"/>
              <a:t>Important for international links, aviation provides around 500,000 jobs. </a:t>
            </a:r>
            <a:r>
              <a:rPr lang="en-GB" sz="1100" b="1" dirty="0"/>
              <a:t>Heathrow airport </a:t>
            </a:r>
            <a:r>
              <a:rPr lang="en-GB" sz="1100" dirty="0"/>
              <a:t>had expansion plans, this has been contested due to environmental concerns.</a:t>
            </a:r>
          </a:p>
        </p:txBody>
      </p:sp>
      <p:sp>
        <p:nvSpPr>
          <p:cNvPr id="12" name="Rectangle 11">
            <a:extLst>
              <a:ext uri="{FF2B5EF4-FFF2-40B4-BE49-F238E27FC236}">
                <a16:creationId xmlns:a16="http://schemas.microsoft.com/office/drawing/2014/main" id="{5FD55068-AECD-44F3-92DE-84CC9A16CB74}"/>
              </a:ext>
            </a:extLst>
          </p:cNvPr>
          <p:cNvSpPr/>
          <p:nvPr/>
        </p:nvSpPr>
        <p:spPr>
          <a:xfrm>
            <a:off x="3198843" y="3685309"/>
            <a:ext cx="3094930" cy="2816331"/>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27. The North-South Divide</a:t>
            </a:r>
          </a:p>
          <a:p>
            <a:r>
              <a:rPr lang="en-GB" sz="1100" dirty="0"/>
              <a:t>The ‘</a:t>
            </a:r>
            <a:r>
              <a:rPr lang="en-GB" sz="1100" b="1" dirty="0"/>
              <a:t>south</a:t>
            </a:r>
            <a:r>
              <a:rPr lang="en-GB" sz="1100" dirty="0"/>
              <a:t>’ has a higher standard of living, longer life expectancy and higher income, but also higher house prices and congestion.</a:t>
            </a:r>
          </a:p>
          <a:p>
            <a:r>
              <a:rPr lang="en-GB" sz="1100" b="1" dirty="0"/>
              <a:t>Why?</a:t>
            </a:r>
            <a:r>
              <a:rPr lang="en-GB" sz="1100" dirty="0"/>
              <a:t> Since 1970s, many industries e.g. ship building declined, increasing unemployment in the north. London and the SE developed rapidly with fast-growing services and finance.</a:t>
            </a:r>
          </a:p>
          <a:p>
            <a:r>
              <a:rPr lang="en-GB" sz="1100" b="1" dirty="0"/>
              <a:t>Strategies: </a:t>
            </a:r>
          </a:p>
          <a:p>
            <a:r>
              <a:rPr lang="en-GB" sz="1100" dirty="0"/>
              <a:t>‘</a:t>
            </a:r>
            <a:r>
              <a:rPr lang="en-GB" sz="1100" b="1" dirty="0"/>
              <a:t>Northern</a:t>
            </a:r>
            <a:r>
              <a:rPr lang="en-GB" sz="1100" dirty="0"/>
              <a:t> </a:t>
            </a:r>
            <a:r>
              <a:rPr lang="en-GB" sz="1100" b="1" dirty="0"/>
              <a:t>Powerhouse</a:t>
            </a:r>
            <a:r>
              <a:rPr lang="en-GB" sz="1100" dirty="0"/>
              <a:t>’ strategy to develop northern cities. HS2 to improve connections.</a:t>
            </a:r>
          </a:p>
          <a:p>
            <a:r>
              <a:rPr lang="en-GB" sz="1100" b="1" dirty="0"/>
              <a:t>Local</a:t>
            </a:r>
            <a:r>
              <a:rPr lang="en-GB" sz="1100" dirty="0"/>
              <a:t> </a:t>
            </a:r>
            <a:r>
              <a:rPr lang="en-GB" sz="1100" b="1" dirty="0"/>
              <a:t>Enterprise</a:t>
            </a:r>
            <a:r>
              <a:rPr lang="en-GB" sz="1100" dirty="0"/>
              <a:t> </a:t>
            </a:r>
            <a:r>
              <a:rPr lang="en-GB" sz="1100" b="1" dirty="0"/>
              <a:t>Partnerships</a:t>
            </a:r>
            <a:r>
              <a:rPr lang="en-GB" sz="1100" dirty="0"/>
              <a:t> (LEPs) bring councils, businesses and universities together to encourage business.</a:t>
            </a:r>
          </a:p>
          <a:p>
            <a:r>
              <a:rPr lang="en-GB" sz="1100" b="1" dirty="0"/>
              <a:t>Enterprise Zones </a:t>
            </a:r>
            <a:r>
              <a:rPr lang="en-GB" sz="1100" dirty="0"/>
              <a:t>(EZs) give financial incentives to attract businesses.</a:t>
            </a:r>
            <a:endParaRPr lang="en-GB" b="1" dirty="0"/>
          </a:p>
        </p:txBody>
      </p:sp>
      <p:sp>
        <p:nvSpPr>
          <p:cNvPr id="13" name="Rectangle 12">
            <a:extLst>
              <a:ext uri="{FF2B5EF4-FFF2-40B4-BE49-F238E27FC236}">
                <a16:creationId xmlns:a16="http://schemas.microsoft.com/office/drawing/2014/main" id="{076F0081-A831-4493-A0FF-544620335F9B}"/>
              </a:ext>
            </a:extLst>
          </p:cNvPr>
          <p:cNvSpPr/>
          <p:nvPr/>
        </p:nvSpPr>
        <p:spPr>
          <a:xfrm>
            <a:off x="6400799" y="3516978"/>
            <a:ext cx="3205657" cy="2984661"/>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en-GB" sz="1200" b="1" dirty="0"/>
              <a:t>28-29 UK and the wider world</a:t>
            </a:r>
          </a:p>
          <a:p>
            <a:r>
              <a:rPr lang="en-GB" sz="1100" b="1" dirty="0"/>
              <a:t>Trade: </a:t>
            </a:r>
            <a:r>
              <a:rPr lang="en-GB" sz="1100" dirty="0"/>
              <a:t>The UK has important trading links with the EU, USE and China. Future relationships with the EU are uncertain.</a:t>
            </a:r>
          </a:p>
          <a:p>
            <a:r>
              <a:rPr lang="en-GB" sz="1100" b="1" dirty="0"/>
              <a:t>Culture: </a:t>
            </a:r>
            <a:r>
              <a:rPr lang="en-GB" sz="1100" dirty="0"/>
              <a:t>Television exports, e.g. Downton Abbey, added £1.4 billion to the economy in 2018-19.</a:t>
            </a:r>
          </a:p>
          <a:p>
            <a:r>
              <a:rPr lang="en-GB" sz="1100" b="1" dirty="0"/>
              <a:t>Transport: </a:t>
            </a:r>
            <a:r>
              <a:rPr lang="en-GB" sz="1100" dirty="0"/>
              <a:t>Many international links, e.g. Heathrow Airport, the 7</a:t>
            </a:r>
            <a:r>
              <a:rPr lang="en-GB" sz="1100" baseline="30000" dirty="0"/>
              <a:t>th</a:t>
            </a:r>
            <a:r>
              <a:rPr lang="en-GB" sz="1100" dirty="0"/>
              <a:t> busiest passenger airport in the world.</a:t>
            </a:r>
          </a:p>
          <a:p>
            <a:r>
              <a:rPr lang="en-GB" sz="1100" b="1" dirty="0"/>
              <a:t>Electronic communication: </a:t>
            </a:r>
            <a:r>
              <a:rPr lang="en-GB" sz="1100" dirty="0"/>
              <a:t>Many communication cables pass through the UK’s oceans.</a:t>
            </a:r>
          </a:p>
          <a:p>
            <a:r>
              <a:rPr lang="en-GB" sz="1100" b="1" dirty="0"/>
              <a:t>EU: </a:t>
            </a:r>
            <a:r>
              <a:rPr lang="en-GB" sz="1100" dirty="0"/>
              <a:t>The UK is no longer part of the EU, there is a lot more to be done in resolving our future relationship with the EU.</a:t>
            </a:r>
          </a:p>
          <a:p>
            <a:r>
              <a:rPr lang="en-GB" sz="1100" b="1" dirty="0"/>
              <a:t>Commonwealth: </a:t>
            </a:r>
            <a:r>
              <a:rPr lang="en-GB" sz="1100" dirty="0"/>
              <a:t>A group of countries working together to improve human rights, and social and economic development.</a:t>
            </a:r>
            <a:r>
              <a:rPr lang="en-GB" sz="1100" b="1" dirty="0"/>
              <a:t> </a:t>
            </a:r>
            <a:endParaRPr lang="en-GB" sz="1100" dirty="0"/>
          </a:p>
        </p:txBody>
      </p:sp>
      <p:pic>
        <p:nvPicPr>
          <p:cNvPr id="3" name="Picture 2">
            <a:extLst>
              <a:ext uri="{FF2B5EF4-FFF2-40B4-BE49-F238E27FC236}">
                <a16:creationId xmlns:a16="http://schemas.microsoft.com/office/drawing/2014/main" id="{C3DCAF13-9D79-4D74-AFE5-0FD00FD126C6}"/>
              </a:ext>
            </a:extLst>
          </p:cNvPr>
          <p:cNvPicPr>
            <a:picLocks noChangeAspect="1"/>
          </p:cNvPicPr>
          <p:nvPr/>
        </p:nvPicPr>
        <p:blipFill>
          <a:blip r:embed="rId2"/>
          <a:stretch>
            <a:fillRect/>
          </a:stretch>
        </p:blipFill>
        <p:spPr>
          <a:xfrm>
            <a:off x="5865845" y="2163103"/>
            <a:ext cx="422988" cy="422988"/>
          </a:xfrm>
          <a:prstGeom prst="rect">
            <a:avLst/>
          </a:prstGeom>
        </p:spPr>
      </p:pic>
      <p:pic>
        <p:nvPicPr>
          <p:cNvPr id="5" name="Picture 4">
            <a:extLst>
              <a:ext uri="{FF2B5EF4-FFF2-40B4-BE49-F238E27FC236}">
                <a16:creationId xmlns:a16="http://schemas.microsoft.com/office/drawing/2014/main" id="{EE941C3F-6F1B-4F7A-9D69-FC8BCC8A4423}"/>
              </a:ext>
            </a:extLst>
          </p:cNvPr>
          <p:cNvPicPr>
            <a:picLocks noChangeAspect="1"/>
          </p:cNvPicPr>
          <p:nvPr/>
        </p:nvPicPr>
        <p:blipFill>
          <a:blip r:embed="rId3"/>
          <a:stretch>
            <a:fillRect/>
          </a:stretch>
        </p:blipFill>
        <p:spPr>
          <a:xfrm>
            <a:off x="2732083" y="2586091"/>
            <a:ext cx="349854" cy="349854"/>
          </a:xfrm>
          <a:prstGeom prst="rect">
            <a:avLst/>
          </a:prstGeom>
        </p:spPr>
      </p:pic>
      <p:pic>
        <p:nvPicPr>
          <p:cNvPr id="7" name="Picture 6">
            <a:extLst>
              <a:ext uri="{FF2B5EF4-FFF2-40B4-BE49-F238E27FC236}">
                <a16:creationId xmlns:a16="http://schemas.microsoft.com/office/drawing/2014/main" id="{16914679-52C7-439E-92EE-BB6A189CF7B1}"/>
              </a:ext>
            </a:extLst>
          </p:cNvPr>
          <p:cNvPicPr>
            <a:picLocks noChangeAspect="1"/>
          </p:cNvPicPr>
          <p:nvPr/>
        </p:nvPicPr>
        <p:blipFill>
          <a:blip r:embed="rId4"/>
          <a:stretch>
            <a:fillRect/>
          </a:stretch>
        </p:blipFill>
        <p:spPr>
          <a:xfrm>
            <a:off x="2662859" y="6013337"/>
            <a:ext cx="488302" cy="488302"/>
          </a:xfrm>
          <a:prstGeom prst="rect">
            <a:avLst/>
          </a:prstGeom>
        </p:spPr>
      </p:pic>
      <p:pic>
        <p:nvPicPr>
          <p:cNvPr id="14" name="Picture 13">
            <a:extLst>
              <a:ext uri="{FF2B5EF4-FFF2-40B4-BE49-F238E27FC236}">
                <a16:creationId xmlns:a16="http://schemas.microsoft.com/office/drawing/2014/main" id="{9CC5AB13-AA59-41BC-B2BF-2CEC6D21F043}"/>
              </a:ext>
            </a:extLst>
          </p:cNvPr>
          <p:cNvPicPr>
            <a:picLocks noChangeAspect="1"/>
          </p:cNvPicPr>
          <p:nvPr/>
        </p:nvPicPr>
        <p:blipFill>
          <a:blip r:embed="rId5"/>
          <a:stretch>
            <a:fillRect/>
          </a:stretch>
        </p:blipFill>
        <p:spPr>
          <a:xfrm>
            <a:off x="5865845" y="4926564"/>
            <a:ext cx="355078" cy="355078"/>
          </a:xfrm>
          <a:prstGeom prst="rect">
            <a:avLst/>
          </a:prstGeom>
        </p:spPr>
      </p:pic>
    </p:spTree>
    <p:extLst>
      <p:ext uri="{BB962C8B-B14F-4D97-AF65-F5344CB8AC3E}">
        <p14:creationId xmlns:p14="http://schemas.microsoft.com/office/powerpoint/2010/main" val="3950848364"/>
      </p:ext>
    </p:extLst>
  </p:cSld>
  <p:clrMapOvr>
    <a:masterClrMapping/>
  </p:clrMapOvr>
</p:sld>
</file>

<file path=ppt/theme/theme1.xml><?xml version="1.0" encoding="utf-8"?>
<a:theme xmlns:a="http://schemas.openxmlformats.org/drawingml/2006/main" name="Main theme">
  <a:themeElements>
    <a:clrScheme name="Custom 17">
      <a:dk1>
        <a:srgbClr val="000000"/>
      </a:dk1>
      <a:lt1>
        <a:srgbClr val="FFFFFF"/>
      </a:lt1>
      <a:dk2>
        <a:srgbClr val="004F6C"/>
      </a:dk2>
      <a:lt2>
        <a:srgbClr val="BFBFBF"/>
      </a:lt2>
      <a:accent1>
        <a:srgbClr val="B1FDD9"/>
      </a:accent1>
      <a:accent2>
        <a:srgbClr val="B9FDFA"/>
      </a:accent2>
      <a:accent3>
        <a:srgbClr val="E1ACFE"/>
      </a:accent3>
      <a:accent4>
        <a:srgbClr val="FDCFF4"/>
      </a:accent4>
      <a:accent5>
        <a:srgbClr val="D7CEE5"/>
      </a:accent5>
      <a:accent6>
        <a:srgbClr val="05957D"/>
      </a:accent6>
      <a:hlink>
        <a:srgbClr val="8E58B6"/>
      </a:hlink>
      <a:folHlink>
        <a:srgbClr val="FECAE2"/>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in theme" id="{D743FDB7-8E8A-47FA-BEDF-979730B290DD}" vid="{C5296539-6BD5-4E61-B9AD-DD97A8E28668}"/>
    </a:ext>
  </a:extLst>
</a:theme>
</file>

<file path=docProps/app.xml><?xml version="1.0" encoding="utf-8"?>
<Properties xmlns="http://schemas.openxmlformats.org/officeDocument/2006/extended-properties" xmlns:vt="http://schemas.openxmlformats.org/officeDocument/2006/docPropsVTypes">
  <Template>Main theme</Template>
  <TotalTime>2890</TotalTime>
  <Words>2702</Words>
  <Application>Microsoft Office PowerPoint</Application>
  <PresentationFormat>A4 Paper (210x297 mm)</PresentationFormat>
  <Paragraphs>235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Gill Sans MT</vt:lpstr>
      <vt:lpstr>Main theme</vt:lpstr>
      <vt:lpstr>PowerPoint Presentation</vt:lpstr>
      <vt:lpstr>PowerPoint Presentation</vt:lpstr>
      <vt:lpstr>PowerPoint Presentation</vt:lpstr>
      <vt:lpstr>PowerPoint Presentation</vt:lpstr>
    </vt:vector>
  </TitlesOfParts>
  <Company>Hillcrest School and Sixth Form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RGlendening</dc:creator>
  <cp:lastModifiedBy>LGregory</cp:lastModifiedBy>
  <cp:revision>174</cp:revision>
  <cp:lastPrinted>2021-09-03T14:47:05Z</cp:lastPrinted>
  <dcterms:created xsi:type="dcterms:W3CDTF">2020-09-02T11:23:27Z</dcterms:created>
  <dcterms:modified xsi:type="dcterms:W3CDTF">2022-03-08T11:50:27Z</dcterms:modified>
</cp:coreProperties>
</file>