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Kirby" initials="EK" lastIdx="1" clrIdx="0">
    <p:extLst>
      <p:ext uri="{19B8F6BF-5375-455C-9EA6-DF929625EA0E}">
        <p15:presenceInfo xmlns:p15="http://schemas.microsoft.com/office/powerpoint/2012/main" userId="S::EKing@hillcrest.bham.sch.uk::d7a23ee7-0b8d-4672-93af-b5f3c61a5c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5771-D806-4354-B1C9-929FB8D1FC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242BB6E-A77E-4EEF-A85F-3E2BF7087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ABA750-A4EC-4E0A-96CA-E88B01CED080}"/>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8496BE76-A8D6-4B37-8178-1D220C3083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0E6C6-AA05-4FD3-82B7-06D778175477}"/>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2202866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0F12-FBF5-4A9D-B690-6BA3161C50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B23C6C-CF5D-425B-BB21-6628FB5691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8A4D13-75D6-4594-A1BE-80187C62E6AA}"/>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4E953013-FAC9-40B3-BBCD-CCA101386F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1D431B-D312-4406-9BA3-D9A548075D30}"/>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34442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74A90-ACC2-413A-B03C-43CE6E9F6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4DE360-F1E7-4D21-A001-E50F1E83C5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36BBFE-BE7C-477D-B630-2EEF5DBDB3C1}"/>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6523065F-EFCD-465E-B795-E3EF2F9E6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DC2160-34B1-4970-8E73-0E8F7E37B84E}"/>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340318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F78A4-A796-4FA7-8064-7BFDE347DE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77F968-8D98-41D9-BF9B-D2DBD33D25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5EE4BA-F2FC-4FA1-A838-1664E72625ED}"/>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3800A817-51DE-4D34-9A02-F02CED522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0880F-9C0B-4770-B1CE-89FB23636FA4}"/>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414389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47A28-A371-4B6F-A10D-5B4EAF28AB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51959F-D16E-4366-A128-0484004C1E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95DDFC-3736-49B2-87BE-86E4DBA85AD0}"/>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8A6E62AB-A1B9-42B6-A89B-DEA9E6F21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8C955-6871-4E3A-9D46-0D15A8941127}"/>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396212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8692-4551-465E-A3EE-7A18A32241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FB520C-19E9-4810-AC62-7C2DB6B526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3938D6-3AB2-4F65-B4D8-26113B7B02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E0147B-5C7C-4DA9-A10C-5F5C6EC2DD9B}"/>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6" name="Footer Placeholder 5">
            <a:extLst>
              <a:ext uri="{FF2B5EF4-FFF2-40B4-BE49-F238E27FC236}">
                <a16:creationId xmlns:a16="http://schemas.microsoft.com/office/drawing/2014/main" id="{FB2D0D00-EE7F-40BF-BD6A-AE2A2FDB3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D3DD5A-4A2B-46E2-B3D0-BC6FE8918F6F}"/>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39667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8CAA-4914-4C5E-A4FE-7621FA0C00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7A5534-5B80-48EA-8CF0-B86F4AA54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49778E-B547-4F40-8364-88E957E8DB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6737E4-8683-4C49-B46B-E2410614E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C133D-7EB5-4CF0-8233-9FF97EBA82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F720E8-916B-4A29-9001-CECE5081405D}"/>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8" name="Footer Placeholder 7">
            <a:extLst>
              <a:ext uri="{FF2B5EF4-FFF2-40B4-BE49-F238E27FC236}">
                <a16:creationId xmlns:a16="http://schemas.microsoft.com/office/drawing/2014/main" id="{1ACC7E22-EA22-4461-8E4A-18C0E84697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0598B1-A183-440A-A1DC-66443F373601}"/>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298091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C03F-4F44-4607-96B8-737D1332EC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9AA2F1-5211-48FA-9203-D067EB53AC96}"/>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4" name="Footer Placeholder 3">
            <a:extLst>
              <a:ext uri="{FF2B5EF4-FFF2-40B4-BE49-F238E27FC236}">
                <a16:creationId xmlns:a16="http://schemas.microsoft.com/office/drawing/2014/main" id="{62FD9D20-08E7-46D8-B8EE-7D92CC2BE51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9CC8E2-62F6-4CC4-A88A-F015D6FE5BC2}"/>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141970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195DC-D164-42FD-86A9-AD01F64D130E}"/>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3" name="Footer Placeholder 2">
            <a:extLst>
              <a:ext uri="{FF2B5EF4-FFF2-40B4-BE49-F238E27FC236}">
                <a16:creationId xmlns:a16="http://schemas.microsoft.com/office/drawing/2014/main" id="{077DC8EA-6EE9-4B57-9DA1-F2B10CF70E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152FF5-3EDC-40D3-BDBB-C71E2B1601D1}"/>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1775795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3E45-5D23-4569-BAAE-8DDCC0CA9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E136C52-F766-4C93-A46F-CD1C3AEC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0813FA-2C18-4E44-95DB-A41EAEDA8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29AC0B-881A-4802-B150-229D2BAE33AB}"/>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6" name="Footer Placeholder 5">
            <a:extLst>
              <a:ext uri="{FF2B5EF4-FFF2-40B4-BE49-F238E27FC236}">
                <a16:creationId xmlns:a16="http://schemas.microsoft.com/office/drawing/2014/main" id="{B3E62283-86A6-48BF-B35C-9BE524590D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065584-102B-4BC0-991F-2990456B453E}"/>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93020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703D-3332-4B0B-AE5C-D16238B23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4D45019-298E-42B5-AF6B-456623D2A3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2FF443-29E5-46A2-B39A-33A3D5EF5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456AD-50A9-431D-871A-58B97567391C}"/>
              </a:ext>
            </a:extLst>
          </p:cNvPr>
          <p:cNvSpPr>
            <a:spLocks noGrp="1"/>
          </p:cNvSpPr>
          <p:nvPr>
            <p:ph type="dt" sz="half" idx="10"/>
          </p:nvPr>
        </p:nvSpPr>
        <p:spPr/>
        <p:txBody>
          <a:bodyPr/>
          <a:lstStyle/>
          <a:p>
            <a:fld id="{0A87FA40-8175-47EB-892F-DDBA392CFAAA}" type="datetimeFigureOut">
              <a:rPr lang="en-GB" smtClean="0"/>
              <a:t>07/04/2022</a:t>
            </a:fld>
            <a:endParaRPr lang="en-GB"/>
          </a:p>
        </p:txBody>
      </p:sp>
      <p:sp>
        <p:nvSpPr>
          <p:cNvPr id="6" name="Footer Placeholder 5">
            <a:extLst>
              <a:ext uri="{FF2B5EF4-FFF2-40B4-BE49-F238E27FC236}">
                <a16:creationId xmlns:a16="http://schemas.microsoft.com/office/drawing/2014/main" id="{0B79BE75-6E48-438C-AA82-B63D4635D8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04BA7A-D5B1-4E7B-8D21-5FEDB9508722}"/>
              </a:ext>
            </a:extLst>
          </p:cNvPr>
          <p:cNvSpPr>
            <a:spLocks noGrp="1"/>
          </p:cNvSpPr>
          <p:nvPr>
            <p:ph type="sldNum" sz="quarter" idx="12"/>
          </p:nvPr>
        </p:nvSpPr>
        <p:spPr/>
        <p:txBody>
          <a:bodyPr/>
          <a:lstStyle/>
          <a:p>
            <a:fld id="{6C275307-7D3B-44E5-8E66-64EEDB19161E}" type="slidenum">
              <a:rPr lang="en-GB" smtClean="0"/>
              <a:t>‹#›</a:t>
            </a:fld>
            <a:endParaRPr lang="en-GB"/>
          </a:p>
        </p:txBody>
      </p:sp>
    </p:spTree>
    <p:extLst>
      <p:ext uri="{BB962C8B-B14F-4D97-AF65-F5344CB8AC3E}">
        <p14:creationId xmlns:p14="http://schemas.microsoft.com/office/powerpoint/2010/main" val="190277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91AF20-3D85-4769-8EED-9EFFD3188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08F501-93BB-4F08-B008-FE1A3B2F1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5F6FC2-48ED-40A4-BD1C-B60CA1A987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7FA40-8175-47EB-892F-DDBA392CFAAA}" type="datetimeFigureOut">
              <a:rPr lang="en-GB" smtClean="0"/>
              <a:t>07/04/2022</a:t>
            </a:fld>
            <a:endParaRPr lang="en-GB"/>
          </a:p>
        </p:txBody>
      </p:sp>
      <p:sp>
        <p:nvSpPr>
          <p:cNvPr id="5" name="Footer Placeholder 4">
            <a:extLst>
              <a:ext uri="{FF2B5EF4-FFF2-40B4-BE49-F238E27FC236}">
                <a16:creationId xmlns:a16="http://schemas.microsoft.com/office/drawing/2014/main" id="{8A2036B2-92AC-487B-9988-D5DF5B6FFC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03C272-ECC8-45AB-96C6-FF83CABF6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75307-7D3B-44E5-8E66-64EEDB19161E}" type="slidenum">
              <a:rPr lang="en-GB" smtClean="0"/>
              <a:t>‹#›</a:t>
            </a:fld>
            <a:endParaRPr lang="en-GB"/>
          </a:p>
        </p:txBody>
      </p:sp>
    </p:spTree>
    <p:extLst>
      <p:ext uri="{BB962C8B-B14F-4D97-AF65-F5344CB8AC3E}">
        <p14:creationId xmlns:p14="http://schemas.microsoft.com/office/powerpoint/2010/main" val="423453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png"/><Relationship Id="rId12"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 Id="rId1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E0EAB5-DE12-4FCB-8F73-61FA420D7D5F}"/>
              </a:ext>
            </a:extLst>
          </p:cNvPr>
          <p:cNvSpPr/>
          <p:nvPr/>
        </p:nvSpPr>
        <p:spPr>
          <a:xfrm>
            <a:off x="2081729" y="0"/>
            <a:ext cx="826085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DNA by DENNIS KELLY</a:t>
            </a:r>
          </a:p>
        </p:txBody>
      </p:sp>
      <p:pic>
        <p:nvPicPr>
          <p:cNvPr id="5" name="Picture 4" descr="DNA · Nottingham New Theatre History Project">
            <a:extLst>
              <a:ext uri="{FF2B5EF4-FFF2-40B4-BE49-F238E27FC236}">
                <a16:creationId xmlns:a16="http://schemas.microsoft.com/office/drawing/2014/main" id="{7B1778FD-3232-4CDC-909F-83B6C852CC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88180" y="1095814"/>
            <a:ext cx="3774499" cy="2333185"/>
          </a:xfrm>
          <a:prstGeom prst="rect">
            <a:avLst/>
          </a:prstGeom>
          <a:ln w="228600" cap="sq" cmpd="thickThin">
            <a:solidFill>
              <a:srgbClr val="000000"/>
            </a:solidFill>
            <a:prstDash val="solid"/>
            <a:miter lim="800000"/>
          </a:ln>
          <a:effectLst>
            <a:innerShdw blurRad="76200">
              <a:srgbClr val="000000"/>
            </a:innerShdw>
          </a:effectLst>
        </p:spPr>
      </p:pic>
      <p:sp>
        <p:nvSpPr>
          <p:cNvPr id="6" name="Rectangle: Rounded Corners 5">
            <a:extLst>
              <a:ext uri="{FF2B5EF4-FFF2-40B4-BE49-F238E27FC236}">
                <a16:creationId xmlns:a16="http://schemas.microsoft.com/office/drawing/2014/main" id="{E35E2EE6-89EF-435D-A572-20E05BD334A4}"/>
              </a:ext>
            </a:extLst>
          </p:cNvPr>
          <p:cNvSpPr/>
          <p:nvPr/>
        </p:nvSpPr>
        <p:spPr>
          <a:xfrm>
            <a:off x="9947336" y="856282"/>
            <a:ext cx="2152927" cy="72907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200" dirty="0"/>
              <a:t>Born </a:t>
            </a:r>
            <a:r>
              <a:rPr lang="en-GB" sz="1200"/>
              <a:t>in 1970, </a:t>
            </a:r>
            <a:r>
              <a:rPr lang="en-GB" sz="1200" dirty="0"/>
              <a:t>wrote his first play when he was 30 years old.</a:t>
            </a:r>
          </a:p>
        </p:txBody>
      </p:sp>
      <p:cxnSp>
        <p:nvCxnSpPr>
          <p:cNvPr id="8" name="Straight Arrow Connector 7">
            <a:extLst>
              <a:ext uri="{FF2B5EF4-FFF2-40B4-BE49-F238E27FC236}">
                <a16:creationId xmlns:a16="http://schemas.microsoft.com/office/drawing/2014/main" id="{73AAD73A-FF8C-4672-895A-CB978598E75A}"/>
              </a:ext>
            </a:extLst>
          </p:cNvPr>
          <p:cNvCxnSpPr>
            <a:cxnSpLocks/>
          </p:cNvCxnSpPr>
          <p:nvPr/>
        </p:nvCxnSpPr>
        <p:spPr>
          <a:xfrm>
            <a:off x="8584707" y="790113"/>
            <a:ext cx="1216241" cy="4005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0" name="Table 10">
            <a:extLst>
              <a:ext uri="{FF2B5EF4-FFF2-40B4-BE49-F238E27FC236}">
                <a16:creationId xmlns:a16="http://schemas.microsoft.com/office/drawing/2014/main" id="{38B869CA-B357-445E-9BEB-228CDE2A3A45}"/>
              </a:ext>
            </a:extLst>
          </p:cNvPr>
          <p:cNvGraphicFramePr>
            <a:graphicFrameLocks noGrp="1"/>
          </p:cNvGraphicFramePr>
          <p:nvPr>
            <p:extLst>
              <p:ext uri="{D42A27DB-BD31-4B8C-83A1-F6EECF244321}">
                <p14:modId xmlns:p14="http://schemas.microsoft.com/office/powerpoint/2010/main" val="537243066"/>
              </p:ext>
            </p:extLst>
          </p:nvPr>
        </p:nvGraphicFramePr>
        <p:xfrm>
          <a:off x="241933" y="4604467"/>
          <a:ext cx="6070089" cy="425554"/>
        </p:xfrm>
        <a:graphic>
          <a:graphicData uri="http://schemas.openxmlformats.org/drawingml/2006/table">
            <a:tbl>
              <a:tblPr firstRow="1" bandRow="1">
                <a:tableStyleId>{073A0DAA-6AF3-43AB-8588-CEC1D06C72B9}</a:tableStyleId>
              </a:tblPr>
              <a:tblGrid>
                <a:gridCol w="2023363">
                  <a:extLst>
                    <a:ext uri="{9D8B030D-6E8A-4147-A177-3AD203B41FA5}">
                      <a16:colId xmlns:a16="http://schemas.microsoft.com/office/drawing/2014/main" val="1016637211"/>
                    </a:ext>
                  </a:extLst>
                </a:gridCol>
                <a:gridCol w="2023363">
                  <a:extLst>
                    <a:ext uri="{9D8B030D-6E8A-4147-A177-3AD203B41FA5}">
                      <a16:colId xmlns:a16="http://schemas.microsoft.com/office/drawing/2014/main" val="3182652250"/>
                    </a:ext>
                  </a:extLst>
                </a:gridCol>
                <a:gridCol w="2023363">
                  <a:extLst>
                    <a:ext uri="{9D8B030D-6E8A-4147-A177-3AD203B41FA5}">
                      <a16:colId xmlns:a16="http://schemas.microsoft.com/office/drawing/2014/main" val="3334986145"/>
                    </a:ext>
                  </a:extLst>
                </a:gridCol>
              </a:tblGrid>
              <a:tr h="425554">
                <a:tc>
                  <a:txBody>
                    <a:bodyPr/>
                    <a:lstStyle/>
                    <a:p>
                      <a:r>
                        <a:rPr lang="en-GB" dirty="0"/>
                        <a:t>Gangs</a:t>
                      </a:r>
                    </a:p>
                  </a:txBody>
                  <a:tcPr/>
                </a:tc>
                <a:tc>
                  <a:txBody>
                    <a:bodyPr/>
                    <a:lstStyle/>
                    <a:p>
                      <a:r>
                        <a:rPr lang="en-GB" dirty="0"/>
                        <a:t>Bullying </a:t>
                      </a:r>
                    </a:p>
                  </a:txBody>
                  <a:tcPr/>
                </a:tc>
                <a:tc>
                  <a:txBody>
                    <a:bodyPr/>
                    <a:lstStyle/>
                    <a:p>
                      <a:r>
                        <a:rPr lang="en-GB" dirty="0"/>
                        <a:t>Morals</a:t>
                      </a:r>
                    </a:p>
                  </a:txBody>
                  <a:tcPr/>
                </a:tc>
                <a:extLst>
                  <a:ext uri="{0D108BD9-81ED-4DB2-BD59-A6C34878D82A}">
                    <a16:rowId xmlns:a16="http://schemas.microsoft.com/office/drawing/2014/main" val="851117750"/>
                  </a:ext>
                </a:extLst>
              </a:tr>
            </a:tbl>
          </a:graphicData>
        </a:graphic>
      </p:graphicFrame>
      <p:sp>
        <p:nvSpPr>
          <p:cNvPr id="12" name="TextBox 11">
            <a:extLst>
              <a:ext uri="{FF2B5EF4-FFF2-40B4-BE49-F238E27FC236}">
                <a16:creationId xmlns:a16="http://schemas.microsoft.com/office/drawing/2014/main" id="{42DE6431-30BD-425A-ABB4-150C355906D0}"/>
              </a:ext>
            </a:extLst>
          </p:cNvPr>
          <p:cNvSpPr txBox="1"/>
          <p:nvPr/>
        </p:nvSpPr>
        <p:spPr>
          <a:xfrm>
            <a:off x="34647" y="5030021"/>
            <a:ext cx="6484663" cy="1754326"/>
          </a:xfrm>
          <a:prstGeom prst="rect">
            <a:avLst/>
          </a:prstGeom>
          <a:noFill/>
        </p:spPr>
        <p:txBody>
          <a:bodyPr wrap="square">
            <a:spAutoFit/>
          </a:bodyPr>
          <a:lstStyle/>
          <a:p>
            <a:pPr algn="ctr"/>
            <a:r>
              <a:rPr lang="en-GB" sz="1200" dirty="0"/>
              <a:t>The play contains a number of different themes. One of the obvious ones is </a:t>
            </a:r>
            <a:r>
              <a:rPr lang="en-GB" sz="1200" b="1" u="sng" dirty="0"/>
              <a:t>bullying</a:t>
            </a:r>
            <a:r>
              <a:rPr lang="en-GB" sz="1200" b="1" dirty="0"/>
              <a:t> </a:t>
            </a:r>
            <a:r>
              <a:rPr lang="en-GB" sz="1200" dirty="0"/>
              <a:t>and the most obvious character who is bullied is Adam. He is desperate to be a member of the group and this means he is an easy target for the bullies. His bullying at the start of the play is so bad we believe this is the cause of his death. Even when he returns at the end of the play he is still bullied. </a:t>
            </a:r>
          </a:p>
          <a:p>
            <a:pPr algn="ctr"/>
            <a:r>
              <a:rPr lang="en-GB" sz="1200" dirty="0"/>
              <a:t>Another theme is </a:t>
            </a:r>
            <a:r>
              <a:rPr lang="en-GB" sz="1200" b="1" u="sng" dirty="0"/>
              <a:t>gangs</a:t>
            </a:r>
            <a:r>
              <a:rPr lang="en-GB" sz="1200" dirty="0"/>
              <a:t>. The group of characters in the play can be described as a ‘gang’. We witness a few of the characters who, in their own way, want to be accepted as a member of the gang. They are willing to do things that they don’t really want to in order to ‘belong’. Morals is another theme as they are many moments within the play where you want the characters to do the right thing but mostly end up making the wrong choice. </a:t>
            </a:r>
          </a:p>
        </p:txBody>
      </p:sp>
      <p:pic>
        <p:nvPicPr>
          <p:cNvPr id="13" name="Picture 12">
            <a:extLst>
              <a:ext uri="{FF2B5EF4-FFF2-40B4-BE49-F238E27FC236}">
                <a16:creationId xmlns:a16="http://schemas.microsoft.com/office/drawing/2014/main" id="{0B3DCFF3-D0F1-43A9-A156-9BF55DB85EFB}"/>
              </a:ext>
            </a:extLst>
          </p:cNvPr>
          <p:cNvPicPr>
            <a:picLocks noChangeAspect="1"/>
          </p:cNvPicPr>
          <p:nvPr/>
        </p:nvPicPr>
        <p:blipFill rotWithShape="1">
          <a:blip r:embed="rId3"/>
          <a:srcRect t="9837" r="2" b="12976"/>
          <a:stretch/>
        </p:blipFill>
        <p:spPr>
          <a:xfrm>
            <a:off x="129677" y="923330"/>
            <a:ext cx="3841086" cy="1601022"/>
          </a:xfrm>
          <a:prstGeom prst="rect">
            <a:avLst/>
          </a:prstGeom>
        </p:spPr>
      </p:pic>
      <p:sp>
        <p:nvSpPr>
          <p:cNvPr id="14" name="Rectangle 13">
            <a:extLst>
              <a:ext uri="{FF2B5EF4-FFF2-40B4-BE49-F238E27FC236}">
                <a16:creationId xmlns:a16="http://schemas.microsoft.com/office/drawing/2014/main" id="{D076B89A-A429-4D84-BC6E-46EBA24C5CEE}"/>
              </a:ext>
            </a:extLst>
          </p:cNvPr>
          <p:cNvSpPr/>
          <p:nvPr/>
        </p:nvSpPr>
        <p:spPr>
          <a:xfrm>
            <a:off x="29393" y="4237337"/>
            <a:ext cx="1385316" cy="338554"/>
          </a:xfrm>
          <a:prstGeom prst="rect">
            <a:avLst/>
          </a:prstGeom>
          <a:solidFill>
            <a:srgbClr val="FF0000"/>
          </a:solidFill>
        </p:spPr>
        <p:txBody>
          <a:bodyPr wrap="none" lIns="91440" tIns="45720" rIns="91440" bIns="45720">
            <a:spAutoFit/>
          </a:bodyPr>
          <a:lstStyle/>
          <a:p>
            <a:pPr algn="ctr"/>
            <a:r>
              <a:rPr lang="en-US" sz="1600" b="1" cap="none" spc="0" dirty="0">
                <a:ln w="0"/>
                <a:solidFill>
                  <a:schemeClr val="tx1"/>
                </a:solidFill>
                <a:effectLst>
                  <a:outerShdw blurRad="38100" dist="19050" dir="2700000" algn="tl" rotWithShape="0">
                    <a:schemeClr val="dk1">
                      <a:alpha val="40000"/>
                    </a:schemeClr>
                  </a:outerShdw>
                </a:effectLst>
                <a:latin typeface="Amasis MT Pro" panose="02040504050005020304" pitchFamily="18" charset="0"/>
              </a:rPr>
              <a:t>Key</a:t>
            </a:r>
            <a:r>
              <a:rPr lang="en-US" sz="1600" b="0" cap="none" spc="0" dirty="0">
                <a:ln w="0"/>
                <a:solidFill>
                  <a:schemeClr val="tx1"/>
                </a:solidFill>
                <a:effectLst>
                  <a:outerShdw blurRad="38100" dist="19050" dir="2700000" algn="tl" rotWithShape="0">
                    <a:schemeClr val="dk1">
                      <a:alpha val="40000"/>
                    </a:schemeClr>
                  </a:outerShdw>
                </a:effectLst>
              </a:rPr>
              <a:t> </a:t>
            </a:r>
            <a:r>
              <a:rPr lang="en-US" sz="1600" b="1" cap="none" spc="0" dirty="0">
                <a:ln w="0"/>
                <a:solidFill>
                  <a:schemeClr val="tx1"/>
                </a:solidFill>
                <a:effectLst>
                  <a:outerShdw blurRad="38100" dist="19050" dir="2700000" algn="tl" rotWithShape="0">
                    <a:schemeClr val="dk1">
                      <a:alpha val="40000"/>
                    </a:schemeClr>
                  </a:outerShdw>
                </a:effectLst>
                <a:latin typeface="Amasis MT Pro" panose="02040504050005020304" pitchFamily="18" charset="0"/>
              </a:rPr>
              <a:t>Themes</a:t>
            </a:r>
          </a:p>
        </p:txBody>
      </p:sp>
      <p:pic>
        <p:nvPicPr>
          <p:cNvPr id="16" name="Picture 15">
            <a:extLst>
              <a:ext uri="{FF2B5EF4-FFF2-40B4-BE49-F238E27FC236}">
                <a16:creationId xmlns:a16="http://schemas.microsoft.com/office/drawing/2014/main" id="{6058AD72-CA28-4F6C-AA3B-9D3B6A18DDA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151229" y="3207601"/>
            <a:ext cx="1778576" cy="991543"/>
          </a:xfrm>
          <a:prstGeom prst="rect">
            <a:avLst/>
          </a:prstGeom>
        </p:spPr>
      </p:pic>
      <p:pic>
        <p:nvPicPr>
          <p:cNvPr id="17" name="Picture 16">
            <a:extLst>
              <a:ext uri="{FF2B5EF4-FFF2-40B4-BE49-F238E27FC236}">
                <a16:creationId xmlns:a16="http://schemas.microsoft.com/office/drawing/2014/main" id="{7DAA0939-7B99-42C7-AF65-66A150C691D3}"/>
              </a:ext>
            </a:extLst>
          </p:cNvPr>
          <p:cNvPicPr/>
          <p:nvPr/>
        </p:nvPicPr>
        <p:blipFill>
          <a:blip r:embed="rId5"/>
          <a:stretch>
            <a:fillRect/>
          </a:stretch>
        </p:blipFill>
        <p:spPr>
          <a:xfrm>
            <a:off x="10151229" y="4406614"/>
            <a:ext cx="1587225" cy="1185577"/>
          </a:xfrm>
          <a:prstGeom prst="rect">
            <a:avLst/>
          </a:prstGeom>
        </p:spPr>
      </p:pic>
      <p:pic>
        <p:nvPicPr>
          <p:cNvPr id="18" name="Picture 17">
            <a:extLst>
              <a:ext uri="{FF2B5EF4-FFF2-40B4-BE49-F238E27FC236}">
                <a16:creationId xmlns:a16="http://schemas.microsoft.com/office/drawing/2014/main" id="{B444C164-224E-4B63-B5B8-140CF6B52D1C}"/>
              </a:ext>
            </a:extLst>
          </p:cNvPr>
          <p:cNvPicPr/>
          <p:nvPr/>
        </p:nvPicPr>
        <p:blipFill>
          <a:blip r:embed="rId6"/>
          <a:stretch>
            <a:fillRect/>
          </a:stretch>
        </p:blipFill>
        <p:spPr>
          <a:xfrm>
            <a:off x="7991657" y="5442559"/>
            <a:ext cx="1381408" cy="1123223"/>
          </a:xfrm>
          <a:prstGeom prst="rect">
            <a:avLst/>
          </a:prstGeom>
        </p:spPr>
      </p:pic>
      <p:pic>
        <p:nvPicPr>
          <p:cNvPr id="19" name="Picture 18">
            <a:extLst>
              <a:ext uri="{FF2B5EF4-FFF2-40B4-BE49-F238E27FC236}">
                <a16:creationId xmlns:a16="http://schemas.microsoft.com/office/drawing/2014/main" id="{3EB5A401-E8C8-4E84-955D-A94B575AD216}"/>
              </a:ext>
            </a:extLst>
          </p:cNvPr>
          <p:cNvPicPr/>
          <p:nvPr/>
        </p:nvPicPr>
        <p:blipFill>
          <a:blip r:embed="rId7">
            <a:extLst>
              <a:ext uri="{28A0092B-C50C-407E-A947-70E740481C1C}">
                <a14:useLocalDpi xmlns:a14="http://schemas.microsoft.com/office/drawing/2010/main" val="0"/>
              </a:ext>
            </a:extLst>
          </a:blip>
          <a:stretch>
            <a:fillRect/>
          </a:stretch>
        </p:blipFill>
        <p:spPr>
          <a:xfrm>
            <a:off x="10129422" y="5754337"/>
            <a:ext cx="1554372" cy="983698"/>
          </a:xfrm>
          <a:prstGeom prst="rect">
            <a:avLst/>
          </a:prstGeom>
        </p:spPr>
      </p:pic>
      <p:pic>
        <p:nvPicPr>
          <p:cNvPr id="20" name="Picture 19">
            <a:extLst>
              <a:ext uri="{FF2B5EF4-FFF2-40B4-BE49-F238E27FC236}">
                <a16:creationId xmlns:a16="http://schemas.microsoft.com/office/drawing/2014/main" id="{06F3FE0F-FDE4-4C6B-A8DA-F6A2D1C2E07D}"/>
              </a:ext>
            </a:extLst>
          </p:cNvPr>
          <p:cNvPicPr/>
          <p:nvPr/>
        </p:nvPicPr>
        <p:blipFill>
          <a:blip r:embed="rId8"/>
          <a:stretch>
            <a:fillRect/>
          </a:stretch>
        </p:blipFill>
        <p:spPr>
          <a:xfrm>
            <a:off x="8062679" y="4060266"/>
            <a:ext cx="1381407" cy="1254356"/>
          </a:xfrm>
          <a:prstGeom prst="rect">
            <a:avLst/>
          </a:prstGeom>
        </p:spPr>
      </p:pic>
      <p:sp>
        <p:nvSpPr>
          <p:cNvPr id="22" name="TextBox 21">
            <a:extLst>
              <a:ext uri="{FF2B5EF4-FFF2-40B4-BE49-F238E27FC236}">
                <a16:creationId xmlns:a16="http://schemas.microsoft.com/office/drawing/2014/main" id="{2B6B5714-3A56-47EC-B6AE-D1C9187B01DE}"/>
              </a:ext>
            </a:extLst>
          </p:cNvPr>
          <p:cNvSpPr txBox="1"/>
          <p:nvPr/>
        </p:nvSpPr>
        <p:spPr>
          <a:xfrm>
            <a:off x="8682362" y="3442300"/>
            <a:ext cx="1468868" cy="369332"/>
          </a:xfrm>
          <a:prstGeom prst="rect">
            <a:avLst/>
          </a:prstGeom>
          <a:solidFill>
            <a:srgbClr val="FF0000"/>
          </a:solidFill>
        </p:spPr>
        <p:txBody>
          <a:bodyPr wrap="square" rtlCol="0">
            <a:spAutoFit/>
          </a:bodyPr>
          <a:lstStyle/>
          <a:p>
            <a:r>
              <a:rPr lang="en-GB" dirty="0">
                <a:latin typeface="Amasis MT Pro Black" panose="02040A04050005020304" pitchFamily="18" charset="0"/>
              </a:rPr>
              <a:t>Characters</a:t>
            </a:r>
          </a:p>
        </p:txBody>
      </p:sp>
      <p:cxnSp>
        <p:nvCxnSpPr>
          <p:cNvPr id="21" name="Straight Arrow Connector 20">
            <a:extLst>
              <a:ext uri="{FF2B5EF4-FFF2-40B4-BE49-F238E27FC236}">
                <a16:creationId xmlns:a16="http://schemas.microsoft.com/office/drawing/2014/main" id="{570DC3D3-F9EC-4B8F-A29B-48EB8DE60402}"/>
              </a:ext>
            </a:extLst>
          </p:cNvPr>
          <p:cNvCxnSpPr>
            <a:cxnSpLocks/>
          </p:cNvCxnSpPr>
          <p:nvPr/>
        </p:nvCxnSpPr>
        <p:spPr>
          <a:xfrm>
            <a:off x="9543108" y="3892255"/>
            <a:ext cx="404228" cy="2791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66FA745-A5DE-4BD9-BC05-044D64160CFE}"/>
              </a:ext>
            </a:extLst>
          </p:cNvPr>
          <p:cNvCxnSpPr>
            <a:cxnSpLocks/>
          </p:cNvCxnSpPr>
          <p:nvPr/>
        </p:nvCxnSpPr>
        <p:spPr>
          <a:xfrm>
            <a:off x="9353273" y="3899742"/>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89279967-5697-4FD9-9126-5F093FDD7BEB}"/>
              </a:ext>
            </a:extLst>
          </p:cNvPr>
          <p:cNvSpPr/>
          <p:nvPr/>
        </p:nvSpPr>
        <p:spPr>
          <a:xfrm>
            <a:off x="231479" y="3027157"/>
            <a:ext cx="1133066"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Freeze frame</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a:extLst>
              <a:ext uri="{FF2B5EF4-FFF2-40B4-BE49-F238E27FC236}">
                <a16:creationId xmlns:a16="http://schemas.microsoft.com/office/drawing/2014/main" id="{BA2041B8-403C-4243-B3DA-95EA8458F055}"/>
              </a:ext>
            </a:extLst>
          </p:cNvPr>
          <p:cNvSpPr/>
          <p:nvPr/>
        </p:nvSpPr>
        <p:spPr>
          <a:xfrm>
            <a:off x="1619419" y="2964244"/>
            <a:ext cx="893280" cy="307777"/>
          </a:xfrm>
          <a:prstGeom prst="rect">
            <a:avLst/>
          </a:prstGeom>
          <a:noFill/>
        </p:spPr>
        <p:txBody>
          <a:bodyPr wrap="square" lIns="91440" tIns="45720" rIns="91440" bIns="45720">
            <a:spAutoFit/>
          </a:bodyPr>
          <a:lstStyle/>
          <a:p>
            <a:pPr algn="ctr"/>
            <a:r>
              <a:rPr lang="en-US" sz="1400" dirty="0">
                <a:ln w="0"/>
                <a:effectLst>
                  <a:outerShdw blurRad="38100" dist="19050" dir="2700000" algn="tl" rotWithShape="0">
                    <a:schemeClr val="dk1">
                      <a:alpha val="40000"/>
                    </a:schemeClr>
                  </a:outerShdw>
                </a:effectLst>
              </a:rPr>
              <a:t>Levels</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a:extLst>
              <a:ext uri="{FF2B5EF4-FFF2-40B4-BE49-F238E27FC236}">
                <a16:creationId xmlns:a16="http://schemas.microsoft.com/office/drawing/2014/main" id="{FB94236E-97C9-4B96-B76F-BA4930BAF451}"/>
              </a:ext>
            </a:extLst>
          </p:cNvPr>
          <p:cNvSpPr/>
          <p:nvPr/>
        </p:nvSpPr>
        <p:spPr>
          <a:xfrm rot="20998097">
            <a:off x="272725" y="3609853"/>
            <a:ext cx="853952" cy="307777"/>
          </a:xfrm>
          <a:prstGeom prst="rect">
            <a:avLst/>
          </a:prstGeom>
          <a:noFill/>
        </p:spPr>
        <p:txBody>
          <a:bodyPr wrap="none" lIns="91440" tIns="45720" rIns="91440" bIns="45720">
            <a:spAutoFit/>
          </a:bodyPr>
          <a:lstStyle/>
          <a:p>
            <a:pPr algn="ctr"/>
            <a:r>
              <a:rPr lang="en-US" sz="1400" dirty="0">
                <a:ln w="0"/>
                <a:effectLst>
                  <a:outerShdw blurRad="38100" dist="19050" dir="2700000" algn="tl" rotWithShape="0">
                    <a:schemeClr val="dk1">
                      <a:alpha val="40000"/>
                    </a:schemeClr>
                  </a:outerShdw>
                </a:effectLst>
              </a:rPr>
              <a:t>Direction</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F9233CB9-D8E1-4241-B251-87DC45420CE0}"/>
              </a:ext>
            </a:extLst>
          </p:cNvPr>
          <p:cNvSpPr/>
          <p:nvPr/>
        </p:nvSpPr>
        <p:spPr>
          <a:xfrm>
            <a:off x="2634078" y="3135426"/>
            <a:ext cx="875561"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Proximity</a:t>
            </a:r>
          </a:p>
        </p:txBody>
      </p:sp>
      <p:sp>
        <p:nvSpPr>
          <p:cNvPr id="28" name="TextBox 27">
            <a:extLst>
              <a:ext uri="{FF2B5EF4-FFF2-40B4-BE49-F238E27FC236}">
                <a16:creationId xmlns:a16="http://schemas.microsoft.com/office/drawing/2014/main" id="{E8597649-4EB6-4DCA-9271-2EC26C6A0770}"/>
              </a:ext>
            </a:extLst>
          </p:cNvPr>
          <p:cNvSpPr txBox="1"/>
          <p:nvPr/>
        </p:nvSpPr>
        <p:spPr>
          <a:xfrm>
            <a:off x="113970" y="469200"/>
            <a:ext cx="1280508" cy="338554"/>
          </a:xfrm>
          <a:prstGeom prst="rect">
            <a:avLst/>
          </a:prstGeom>
          <a:solidFill>
            <a:srgbClr val="FF0000"/>
          </a:solidFill>
        </p:spPr>
        <p:txBody>
          <a:bodyPr wrap="square" rtlCol="0">
            <a:spAutoFit/>
          </a:bodyPr>
          <a:lstStyle/>
          <a:p>
            <a:r>
              <a:rPr lang="en-GB" sz="1600" dirty="0">
                <a:latin typeface="Amasis MT Pro Black" panose="02040A04050005020304" pitchFamily="18" charset="0"/>
              </a:rPr>
              <a:t>Plot</a:t>
            </a:r>
          </a:p>
        </p:txBody>
      </p:sp>
      <p:sp>
        <p:nvSpPr>
          <p:cNvPr id="29" name="TextBox 28">
            <a:extLst>
              <a:ext uri="{FF2B5EF4-FFF2-40B4-BE49-F238E27FC236}">
                <a16:creationId xmlns:a16="http://schemas.microsoft.com/office/drawing/2014/main" id="{2FFEF2F7-BB6E-49B6-B103-A8504ED5FF96}"/>
              </a:ext>
            </a:extLst>
          </p:cNvPr>
          <p:cNvSpPr txBox="1"/>
          <p:nvPr/>
        </p:nvSpPr>
        <p:spPr>
          <a:xfrm>
            <a:off x="188011" y="2540442"/>
            <a:ext cx="2215512" cy="338554"/>
          </a:xfrm>
          <a:prstGeom prst="rect">
            <a:avLst/>
          </a:prstGeom>
          <a:solidFill>
            <a:srgbClr val="FF0000"/>
          </a:solidFill>
        </p:spPr>
        <p:txBody>
          <a:bodyPr wrap="square" rtlCol="0">
            <a:spAutoFit/>
          </a:bodyPr>
          <a:lstStyle/>
          <a:p>
            <a:r>
              <a:rPr lang="en-GB" sz="1600" dirty="0">
                <a:latin typeface="Amasis MT Pro Black" panose="02040A04050005020304" pitchFamily="18" charset="0"/>
              </a:rPr>
              <a:t>Considerations</a:t>
            </a:r>
          </a:p>
        </p:txBody>
      </p:sp>
      <p:sp>
        <p:nvSpPr>
          <p:cNvPr id="30" name="Rectangle 29">
            <a:extLst>
              <a:ext uri="{FF2B5EF4-FFF2-40B4-BE49-F238E27FC236}">
                <a16:creationId xmlns:a16="http://schemas.microsoft.com/office/drawing/2014/main" id="{B54A3B57-5241-486F-8882-A09ED4457280}"/>
              </a:ext>
            </a:extLst>
          </p:cNvPr>
          <p:cNvSpPr/>
          <p:nvPr/>
        </p:nvSpPr>
        <p:spPr>
          <a:xfrm>
            <a:off x="1377087" y="3512514"/>
            <a:ext cx="1346266"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Physical contact</a:t>
            </a:r>
          </a:p>
        </p:txBody>
      </p:sp>
      <p:sp>
        <p:nvSpPr>
          <p:cNvPr id="31" name="Rectangle 30">
            <a:extLst>
              <a:ext uri="{FF2B5EF4-FFF2-40B4-BE49-F238E27FC236}">
                <a16:creationId xmlns:a16="http://schemas.microsoft.com/office/drawing/2014/main" id="{92FE3C1E-EFF1-4BFB-8D68-CE05F4E9AD2F}"/>
              </a:ext>
            </a:extLst>
          </p:cNvPr>
          <p:cNvSpPr/>
          <p:nvPr/>
        </p:nvSpPr>
        <p:spPr>
          <a:xfrm>
            <a:off x="2944637" y="3681877"/>
            <a:ext cx="801823"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Emotion</a:t>
            </a:r>
          </a:p>
        </p:txBody>
      </p:sp>
      <p:sp>
        <p:nvSpPr>
          <p:cNvPr id="32" name="Rectangle 31">
            <a:extLst>
              <a:ext uri="{FF2B5EF4-FFF2-40B4-BE49-F238E27FC236}">
                <a16:creationId xmlns:a16="http://schemas.microsoft.com/office/drawing/2014/main" id="{E2C4975F-9F64-4784-9E0F-B528B978C2B7}"/>
              </a:ext>
            </a:extLst>
          </p:cNvPr>
          <p:cNvSpPr/>
          <p:nvPr/>
        </p:nvSpPr>
        <p:spPr>
          <a:xfrm>
            <a:off x="1640134" y="4012588"/>
            <a:ext cx="1348831"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Stage directions</a:t>
            </a:r>
          </a:p>
        </p:txBody>
      </p:sp>
      <p:sp>
        <p:nvSpPr>
          <p:cNvPr id="33" name="Rectangle 32">
            <a:extLst>
              <a:ext uri="{FF2B5EF4-FFF2-40B4-BE49-F238E27FC236}">
                <a16:creationId xmlns:a16="http://schemas.microsoft.com/office/drawing/2014/main" id="{31FE1358-8E8B-4DB9-8F8B-242D56620978}"/>
              </a:ext>
            </a:extLst>
          </p:cNvPr>
          <p:cNvSpPr/>
          <p:nvPr/>
        </p:nvSpPr>
        <p:spPr>
          <a:xfrm>
            <a:off x="2777822" y="2759586"/>
            <a:ext cx="620683"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Music</a:t>
            </a:r>
          </a:p>
        </p:txBody>
      </p:sp>
      <p:sp>
        <p:nvSpPr>
          <p:cNvPr id="34" name="TextBox 33">
            <a:extLst>
              <a:ext uri="{FF2B5EF4-FFF2-40B4-BE49-F238E27FC236}">
                <a16:creationId xmlns:a16="http://schemas.microsoft.com/office/drawing/2014/main" id="{20178E0D-8D83-41C5-93F7-3C7EAAA15EF9}"/>
              </a:ext>
            </a:extLst>
          </p:cNvPr>
          <p:cNvSpPr txBox="1"/>
          <p:nvPr/>
        </p:nvSpPr>
        <p:spPr>
          <a:xfrm>
            <a:off x="6490861" y="3854553"/>
            <a:ext cx="1468868" cy="584775"/>
          </a:xfrm>
          <a:prstGeom prst="rect">
            <a:avLst/>
          </a:prstGeom>
          <a:solidFill>
            <a:srgbClr val="FF0000"/>
          </a:solidFill>
        </p:spPr>
        <p:txBody>
          <a:bodyPr wrap="square" rtlCol="0">
            <a:spAutoFit/>
          </a:bodyPr>
          <a:lstStyle/>
          <a:p>
            <a:r>
              <a:rPr lang="en-GB" sz="1400" dirty="0">
                <a:latin typeface="Amasis MT Pro Black" panose="02040A04050005020304" pitchFamily="18" charset="0"/>
              </a:rPr>
              <a:t>Structure &amp; Locations</a:t>
            </a:r>
            <a:r>
              <a:rPr lang="en-GB" dirty="0">
                <a:latin typeface="Amasis MT Pro Black" panose="02040A04050005020304" pitchFamily="18" charset="0"/>
              </a:rPr>
              <a:t>:</a:t>
            </a:r>
          </a:p>
        </p:txBody>
      </p:sp>
      <p:sp>
        <p:nvSpPr>
          <p:cNvPr id="35" name="Rectangle 34">
            <a:extLst>
              <a:ext uri="{FF2B5EF4-FFF2-40B4-BE49-F238E27FC236}">
                <a16:creationId xmlns:a16="http://schemas.microsoft.com/office/drawing/2014/main" id="{13278F78-6DA0-43D4-A31D-4A343423D352}"/>
              </a:ext>
            </a:extLst>
          </p:cNvPr>
          <p:cNvSpPr/>
          <p:nvPr/>
        </p:nvSpPr>
        <p:spPr>
          <a:xfrm>
            <a:off x="6785701" y="4654673"/>
            <a:ext cx="803298"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1. Street</a:t>
            </a:r>
          </a:p>
        </p:txBody>
      </p:sp>
      <p:sp>
        <p:nvSpPr>
          <p:cNvPr id="36" name="Rectangle 35">
            <a:extLst>
              <a:ext uri="{FF2B5EF4-FFF2-40B4-BE49-F238E27FC236}">
                <a16:creationId xmlns:a16="http://schemas.microsoft.com/office/drawing/2014/main" id="{2AF993D7-0677-457E-AD43-A17145DEA422}"/>
              </a:ext>
            </a:extLst>
          </p:cNvPr>
          <p:cNvSpPr/>
          <p:nvPr/>
        </p:nvSpPr>
        <p:spPr>
          <a:xfrm>
            <a:off x="6943659" y="5355765"/>
            <a:ext cx="710451"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2. Field</a:t>
            </a:r>
          </a:p>
        </p:txBody>
      </p:sp>
      <p:sp>
        <p:nvSpPr>
          <p:cNvPr id="37" name="Rectangle 36">
            <a:extLst>
              <a:ext uri="{FF2B5EF4-FFF2-40B4-BE49-F238E27FC236}">
                <a16:creationId xmlns:a16="http://schemas.microsoft.com/office/drawing/2014/main" id="{79AD5ABB-A026-4106-83BC-4B30202CF401}"/>
              </a:ext>
            </a:extLst>
          </p:cNvPr>
          <p:cNvSpPr/>
          <p:nvPr/>
        </p:nvSpPr>
        <p:spPr>
          <a:xfrm>
            <a:off x="6801302" y="6092297"/>
            <a:ext cx="867995" cy="307777"/>
          </a:xfrm>
          <a:prstGeom prst="rect">
            <a:avLst/>
          </a:prstGeom>
          <a:noFill/>
        </p:spPr>
        <p:txBody>
          <a:bodyPr wrap="none" lIns="91440" tIns="45720" rIns="91440" bIns="45720">
            <a:spAutoFit/>
          </a:bodyPr>
          <a:lstStyle/>
          <a:p>
            <a:pPr algn="ctr"/>
            <a:r>
              <a:rPr lang="en-US" sz="1400" b="0" cap="none" spc="0" dirty="0">
                <a:ln w="0"/>
                <a:solidFill>
                  <a:schemeClr val="tx1"/>
                </a:solidFill>
                <a:effectLst>
                  <a:outerShdw blurRad="38100" dist="19050" dir="2700000" algn="tl" rotWithShape="0">
                    <a:schemeClr val="dk1">
                      <a:alpha val="40000"/>
                    </a:schemeClr>
                  </a:outerShdw>
                </a:effectLst>
              </a:rPr>
              <a:t>3. Woods</a:t>
            </a:r>
          </a:p>
        </p:txBody>
      </p:sp>
      <p:pic>
        <p:nvPicPr>
          <p:cNvPr id="38" name="Picture 2" descr="Lamp Post Vector - Street Lights Clipart Black And White, transparent png">
            <a:extLst>
              <a:ext uri="{FF2B5EF4-FFF2-40B4-BE49-F238E27FC236}">
                <a16:creationId xmlns:a16="http://schemas.microsoft.com/office/drawing/2014/main" id="{5A73315E-C1B7-4615-A660-1E4E25EFAD7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56177" y="4538359"/>
            <a:ext cx="798215" cy="4682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con Free Download Png And Vector The - Field Icon Clipart (#887094) -  PinClipart">
            <a:extLst>
              <a:ext uri="{FF2B5EF4-FFF2-40B4-BE49-F238E27FC236}">
                <a16:creationId xmlns:a16="http://schemas.microsoft.com/office/drawing/2014/main" id="{CF6765AE-491C-4866-8933-B2133B489E82}"/>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522" b="90000" l="5682" r="92614">
                        <a14:foregroundMark x1="14545" y1="28478" x2="17500" y2="17609"/>
                        <a14:foregroundMark x1="17500" y1="17609" x2="28977" y2="13913"/>
                        <a14:foregroundMark x1="28977" y1="13913" x2="29545" y2="13478"/>
                        <a14:foregroundMark x1="29886" y1="12826" x2="39432" y2="18478"/>
                        <a14:foregroundMark x1="39432" y1="18478" x2="42727" y2="25978"/>
                        <a14:foregroundMark x1="42727" y1="25978" x2="42614" y2="26522"/>
                        <a14:foregroundMark x1="29318" y1="6630" x2="29318" y2="8261"/>
                        <a14:foregroundMark x1="13295" y1="11848" x2="13295" y2="11848"/>
                        <a14:foregroundMark x1="12841" y1="11848" x2="12841" y2="11848"/>
                        <a14:foregroundMark x1="5795" y1="27935" x2="5795" y2="27935"/>
                        <a14:foregroundMark x1="14886" y1="47283" x2="25227" y2="43478"/>
                        <a14:foregroundMark x1="73182" y1="53696" x2="65000" y2="70217"/>
                        <a14:foregroundMark x1="88523" y1="67174" x2="90114" y2="80435"/>
                        <a14:foregroundMark x1="7500" y1="85326" x2="14091" y2="88370"/>
                        <a14:foregroundMark x1="92614" y1="63370" x2="92614" y2="54130"/>
                      </a14:backgroundRemoval>
                    </a14:imgEffect>
                  </a14:imgLayer>
                </a14:imgProps>
              </a:ext>
              <a:ext uri="{28A0092B-C50C-407E-A947-70E740481C1C}">
                <a14:useLocalDpi xmlns:a14="http://schemas.microsoft.com/office/drawing/2010/main" val="0"/>
              </a:ext>
            </a:extLst>
          </a:blip>
          <a:srcRect/>
          <a:stretch>
            <a:fillRect/>
          </a:stretch>
        </p:blipFill>
        <p:spPr bwMode="auto">
          <a:xfrm>
            <a:off x="6569190" y="5341137"/>
            <a:ext cx="345869" cy="36160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Winter Forest Silhouette Clip Art Car Tuning | Pine tree drawing, Pine tree  silhouette, Silhouette art">
            <a:extLst>
              <a:ext uri="{FF2B5EF4-FFF2-40B4-BE49-F238E27FC236}">
                <a16:creationId xmlns:a16="http://schemas.microsoft.com/office/drawing/2014/main" id="{59C08954-2D30-420A-85D8-F5E8DFA30A9C}"/>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5000" b="90000" l="10000" r="93333">
                        <a14:foregroundMark x1="47667" y1="5333" x2="50000" y2="16333"/>
                        <a14:foregroundMark x1="93333" y1="78000" x2="92333" y2="69333"/>
                      </a14:backgroundRemoval>
                    </a14:imgEffect>
                  </a14:imgLayer>
                </a14:imgProps>
              </a:ext>
              <a:ext uri="{28A0092B-C50C-407E-A947-70E740481C1C}">
                <a14:useLocalDpi xmlns:a14="http://schemas.microsoft.com/office/drawing/2010/main" val="0"/>
              </a:ext>
            </a:extLst>
          </a:blip>
          <a:srcRect/>
          <a:stretch>
            <a:fillRect/>
          </a:stretch>
        </p:blipFill>
        <p:spPr bwMode="auto">
          <a:xfrm>
            <a:off x="6478666" y="6284935"/>
            <a:ext cx="526919" cy="526919"/>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70718E2E-9CC1-4676-AECA-FBE02491D578}"/>
              </a:ext>
            </a:extLst>
          </p:cNvPr>
          <p:cNvCxnSpPr>
            <a:cxnSpLocks/>
          </p:cNvCxnSpPr>
          <p:nvPr/>
        </p:nvCxnSpPr>
        <p:spPr>
          <a:xfrm>
            <a:off x="7190804" y="5030021"/>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BE479F32-7861-44AE-A5E4-135055E04E92}"/>
              </a:ext>
            </a:extLst>
          </p:cNvPr>
          <p:cNvCxnSpPr>
            <a:cxnSpLocks/>
          </p:cNvCxnSpPr>
          <p:nvPr/>
        </p:nvCxnSpPr>
        <p:spPr>
          <a:xfrm>
            <a:off x="7235299" y="5763461"/>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A3663175-873F-4A75-9DF0-7393EB03ED2F}"/>
              </a:ext>
            </a:extLst>
          </p:cNvPr>
          <p:cNvPicPr/>
          <p:nvPr/>
        </p:nvPicPr>
        <p:blipFill>
          <a:blip r:embed="rId5"/>
          <a:stretch>
            <a:fillRect/>
          </a:stretch>
        </p:blipFill>
        <p:spPr>
          <a:xfrm>
            <a:off x="8527965" y="1404508"/>
            <a:ext cx="959728" cy="706942"/>
          </a:xfrm>
          <a:prstGeom prst="rect">
            <a:avLst/>
          </a:prstGeom>
        </p:spPr>
      </p:pic>
      <p:sp>
        <p:nvSpPr>
          <p:cNvPr id="15" name="Speech Bubble: Oval 14">
            <a:extLst>
              <a:ext uri="{FF2B5EF4-FFF2-40B4-BE49-F238E27FC236}">
                <a16:creationId xmlns:a16="http://schemas.microsoft.com/office/drawing/2014/main" id="{D1F98CC1-ABC2-435E-A993-8C6811E3CCF7}"/>
              </a:ext>
            </a:extLst>
          </p:cNvPr>
          <p:cNvSpPr/>
          <p:nvPr/>
        </p:nvSpPr>
        <p:spPr>
          <a:xfrm>
            <a:off x="9638863" y="1801338"/>
            <a:ext cx="2321658" cy="1259991"/>
          </a:xfrm>
          <a:prstGeom prst="wedgeEllipseCallout">
            <a:avLst>
              <a:gd name="adj1" fmla="val -64279"/>
              <a:gd name="adj2" fmla="val -30273"/>
            </a:avLst>
          </a:prstGeom>
          <a:solidFill>
            <a:srgbClr val="FF0000"/>
          </a:solid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200" i="1" dirty="0">
                <a:latin typeface="Aharoni" panose="02010803020104030203" pitchFamily="2" charset="-79"/>
                <a:cs typeface="Aharoni" panose="02010803020104030203" pitchFamily="2" charset="-79"/>
              </a:rPr>
              <a:t>We are screwed</a:t>
            </a:r>
            <a:r>
              <a:rPr lang="en-GB" sz="3000" i="1" dirty="0">
                <a:latin typeface="Aharoni" panose="02010803020104030203" pitchFamily="2" charset="-79"/>
                <a:cs typeface="Aharoni" panose="02010803020104030203" pitchFamily="2" charset="-79"/>
              </a:rPr>
              <a:t>!!!</a:t>
            </a:r>
          </a:p>
        </p:txBody>
      </p:sp>
      <p:cxnSp>
        <p:nvCxnSpPr>
          <p:cNvPr id="45" name="Straight Arrow Connector 44">
            <a:extLst>
              <a:ext uri="{FF2B5EF4-FFF2-40B4-BE49-F238E27FC236}">
                <a16:creationId xmlns:a16="http://schemas.microsoft.com/office/drawing/2014/main" id="{0C355D3F-BA8E-4686-9709-A90CF360CCC2}"/>
              </a:ext>
            </a:extLst>
          </p:cNvPr>
          <p:cNvCxnSpPr>
            <a:cxnSpLocks/>
          </p:cNvCxnSpPr>
          <p:nvPr/>
        </p:nvCxnSpPr>
        <p:spPr>
          <a:xfrm>
            <a:off x="188011" y="4575891"/>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542F3555-3BF0-47CE-AF5A-AD513503AF74}"/>
              </a:ext>
            </a:extLst>
          </p:cNvPr>
          <p:cNvCxnSpPr>
            <a:cxnSpLocks/>
          </p:cNvCxnSpPr>
          <p:nvPr/>
        </p:nvCxnSpPr>
        <p:spPr>
          <a:xfrm>
            <a:off x="1613447" y="2964244"/>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A442A150-448E-47CE-8865-693BF66AC178}"/>
              </a:ext>
            </a:extLst>
          </p:cNvPr>
          <p:cNvCxnSpPr>
            <a:cxnSpLocks/>
          </p:cNvCxnSpPr>
          <p:nvPr/>
        </p:nvCxnSpPr>
        <p:spPr>
          <a:xfrm>
            <a:off x="188011" y="2954006"/>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6C324126-8AB9-49CD-A690-0A5D6EC76AB9}"/>
              </a:ext>
            </a:extLst>
          </p:cNvPr>
          <p:cNvCxnSpPr>
            <a:cxnSpLocks/>
            <a:endCxn id="24" idx="3"/>
          </p:cNvCxnSpPr>
          <p:nvPr/>
        </p:nvCxnSpPr>
        <p:spPr>
          <a:xfrm>
            <a:off x="2310613" y="2878996"/>
            <a:ext cx="202086" cy="2391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A395DBDB-2BA2-44C7-844F-B372D922F68A}"/>
              </a:ext>
            </a:extLst>
          </p:cNvPr>
          <p:cNvCxnSpPr>
            <a:cxnSpLocks/>
          </p:cNvCxnSpPr>
          <p:nvPr/>
        </p:nvCxnSpPr>
        <p:spPr>
          <a:xfrm>
            <a:off x="804732" y="640412"/>
            <a:ext cx="0" cy="2994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545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4CF2F9-693A-4BC5-AB44-91744DD2687E}"/>
              </a:ext>
            </a:extLst>
          </p:cNvPr>
          <p:cNvSpPr txBox="1"/>
          <p:nvPr/>
        </p:nvSpPr>
        <p:spPr>
          <a:xfrm>
            <a:off x="4785063" y="3659633"/>
            <a:ext cx="7190912" cy="324415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Annotate thoughts on </a:t>
            </a:r>
            <a:r>
              <a:rPr lang="en-GB" sz="1200" b="1" u="sng" dirty="0">
                <a:effectLst/>
                <a:latin typeface="Century Gothic" panose="020B0502020202020204" pitchFamily="34" charset="0"/>
                <a:ea typeface="Calibri" panose="020F0502020204030204" pitchFamily="34" charset="0"/>
                <a:cs typeface="Times New Roman" panose="02020603050405020304" pitchFamily="18" charset="0"/>
              </a:rPr>
              <a:t>why or how</a:t>
            </a: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 your character says the line. </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What are they trying to get from the other characters? What is there objective? How are they feeling? This information will help you learn the lines and the character’s emotions.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Write your lines out, one at a time</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Read line 1 – cover it – write it – check it. Read lines 1 and 2 – cover it – write it – check it. Read lines 1,2 and 3 – repeat. If you get something wrong, go back over and repeat from the beginning.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Run your lines with another person. </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Give them the script and ask them to test you. This could be a friend or a sibling or anyone else at home. </a:t>
            </a:r>
            <a:r>
              <a:rPr lang="en-GB" sz="1200" i="1" dirty="0">
                <a:effectLst/>
                <a:latin typeface="Century Gothic" panose="020B0502020202020204" pitchFamily="34" charset="0"/>
                <a:ea typeface="Calibri" panose="020F0502020204030204" pitchFamily="34" charset="0"/>
                <a:cs typeface="Times New Roman" panose="02020603050405020304" pitchFamily="18" charset="0"/>
              </a:rPr>
              <a:t>Ask them to not correct every tiny mistake</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but to note areas that need re-learning once you get through it. Again, repeat this as much as you can.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Memorise one line at a time</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 Similar to writing your lines out but this is in your head. Try practicing this on the bus to school. You cannot learn everything at once! Break it down to small manageable ‘bits’.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D2E56C22-0F90-483B-9B04-BA420B764B73}"/>
              </a:ext>
            </a:extLst>
          </p:cNvPr>
          <p:cNvGraphicFramePr>
            <a:graphicFrameLocks noGrp="1"/>
          </p:cNvGraphicFramePr>
          <p:nvPr>
            <p:extLst>
              <p:ext uri="{D42A27DB-BD31-4B8C-83A1-F6EECF244321}">
                <p14:modId xmlns:p14="http://schemas.microsoft.com/office/powerpoint/2010/main" val="1769072407"/>
              </p:ext>
            </p:extLst>
          </p:nvPr>
        </p:nvGraphicFramePr>
        <p:xfrm>
          <a:off x="198440" y="477518"/>
          <a:ext cx="4633460" cy="6364230"/>
        </p:xfrm>
        <a:graphic>
          <a:graphicData uri="http://schemas.openxmlformats.org/drawingml/2006/table">
            <a:tbl>
              <a:tblPr firstRow="1" firstCol="1" bandRow="1">
                <a:tableStyleId>{073A0DAA-6AF3-43AB-8588-CEC1D06C72B9}</a:tableStyleId>
              </a:tblPr>
              <a:tblGrid>
                <a:gridCol w="1158021">
                  <a:extLst>
                    <a:ext uri="{9D8B030D-6E8A-4147-A177-3AD203B41FA5}">
                      <a16:colId xmlns:a16="http://schemas.microsoft.com/office/drawing/2014/main" val="1917211151"/>
                    </a:ext>
                  </a:extLst>
                </a:gridCol>
                <a:gridCol w="1158021">
                  <a:extLst>
                    <a:ext uri="{9D8B030D-6E8A-4147-A177-3AD203B41FA5}">
                      <a16:colId xmlns:a16="http://schemas.microsoft.com/office/drawing/2014/main" val="4262535887"/>
                    </a:ext>
                  </a:extLst>
                </a:gridCol>
                <a:gridCol w="1158709">
                  <a:extLst>
                    <a:ext uri="{9D8B030D-6E8A-4147-A177-3AD203B41FA5}">
                      <a16:colId xmlns:a16="http://schemas.microsoft.com/office/drawing/2014/main" val="3232863841"/>
                    </a:ext>
                  </a:extLst>
                </a:gridCol>
                <a:gridCol w="1158709">
                  <a:extLst>
                    <a:ext uri="{9D8B030D-6E8A-4147-A177-3AD203B41FA5}">
                      <a16:colId xmlns:a16="http://schemas.microsoft.com/office/drawing/2014/main" val="2423772891"/>
                    </a:ext>
                  </a:extLst>
                </a:gridCol>
              </a:tblGrid>
              <a:tr h="419614">
                <a:tc>
                  <a:txBody>
                    <a:bodyPr/>
                    <a:lstStyle/>
                    <a:p>
                      <a:pPr algn="r">
                        <a:lnSpc>
                          <a:spcPct val="107000"/>
                        </a:lnSpc>
                        <a:spcAft>
                          <a:spcPts val="800"/>
                        </a:spcAft>
                        <a:tabLst>
                          <a:tab pos="8134985" algn="l"/>
                        </a:tabLst>
                      </a:pPr>
                      <a:r>
                        <a:rPr lang="en-US" sz="1200" dirty="0">
                          <a:effectLst/>
                        </a:rPr>
                        <a:t>Vocal Skill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rgbClr val="FF0000"/>
                    </a:solidFill>
                  </a:tcPr>
                </a:tc>
                <a:tc>
                  <a:txBody>
                    <a:bodyPr/>
                    <a:lstStyle/>
                    <a:p>
                      <a:pPr algn="r">
                        <a:lnSpc>
                          <a:spcPct val="107000"/>
                        </a:lnSpc>
                        <a:spcAft>
                          <a:spcPts val="800"/>
                        </a:spcAft>
                        <a:tabLst>
                          <a:tab pos="8134985" algn="l"/>
                        </a:tabLst>
                      </a:pPr>
                      <a:r>
                        <a:rPr lang="en-US" sz="1200" dirty="0">
                          <a:effectLst/>
                        </a:rPr>
                        <a:t>Definition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rgbClr val="FF0000"/>
                    </a:solidFill>
                  </a:tcPr>
                </a:tc>
                <a:tc>
                  <a:txBody>
                    <a:bodyPr/>
                    <a:lstStyle/>
                    <a:p>
                      <a:pPr algn="r">
                        <a:lnSpc>
                          <a:spcPct val="107000"/>
                        </a:lnSpc>
                        <a:spcAft>
                          <a:spcPts val="800"/>
                        </a:spcAft>
                        <a:tabLst>
                          <a:tab pos="8134985" algn="l"/>
                        </a:tabLst>
                      </a:pPr>
                      <a:r>
                        <a:rPr lang="en-US" sz="1200" dirty="0">
                          <a:solidFill>
                            <a:schemeClr val="bg1"/>
                          </a:solidFill>
                          <a:effectLst/>
                        </a:rPr>
                        <a:t>Physical Skill</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rgbClr val="FF0000"/>
                    </a:solidFill>
                  </a:tcPr>
                </a:tc>
                <a:tc>
                  <a:txBody>
                    <a:bodyPr/>
                    <a:lstStyle/>
                    <a:p>
                      <a:pPr algn="r">
                        <a:lnSpc>
                          <a:spcPct val="107000"/>
                        </a:lnSpc>
                        <a:spcAft>
                          <a:spcPts val="800"/>
                        </a:spcAft>
                        <a:tabLst>
                          <a:tab pos="8134985" algn="l"/>
                        </a:tabLst>
                      </a:pPr>
                      <a:r>
                        <a:rPr lang="en-US" sz="1200" dirty="0">
                          <a:effectLst/>
                        </a:rPr>
                        <a:t>Definition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rgbClr val="FF0000"/>
                    </a:solidFill>
                  </a:tcPr>
                </a:tc>
                <a:extLst>
                  <a:ext uri="{0D108BD9-81ED-4DB2-BD59-A6C34878D82A}">
                    <a16:rowId xmlns:a16="http://schemas.microsoft.com/office/drawing/2014/main" val="1502732045"/>
                  </a:ext>
                </a:extLst>
              </a:tr>
              <a:tr h="458946">
                <a:tc>
                  <a:txBody>
                    <a:bodyPr/>
                    <a:lstStyle/>
                    <a:p>
                      <a:pPr algn="r">
                        <a:lnSpc>
                          <a:spcPct val="107000"/>
                        </a:lnSpc>
                        <a:spcAft>
                          <a:spcPts val="800"/>
                        </a:spcAft>
                        <a:tabLst>
                          <a:tab pos="8134985" algn="l"/>
                        </a:tabLst>
                      </a:pPr>
                      <a:r>
                        <a:rPr lang="en-US" sz="1200">
                          <a:effectLst/>
                        </a:rPr>
                        <a:t>Tone of voice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This suggests your mood, emotion and your intention towards the listener</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solidFill>
                            <a:schemeClr val="bg1"/>
                          </a:solidFill>
                          <a:effectLst/>
                        </a:rPr>
                        <a:t>Gesture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tx1"/>
                    </a:solidFill>
                  </a:tcPr>
                </a:tc>
                <a:tc>
                  <a:txBody>
                    <a:bodyPr/>
                    <a:lstStyle/>
                    <a:p>
                      <a:pPr algn="ctr">
                        <a:lnSpc>
                          <a:spcPct val="107000"/>
                        </a:lnSpc>
                        <a:spcAft>
                          <a:spcPts val="800"/>
                        </a:spcAft>
                      </a:pPr>
                      <a:r>
                        <a:rPr lang="en-US" sz="1200">
                          <a:effectLst/>
                        </a:rPr>
                        <a:t>A movement of part of the body, especially a hand or the head, to express an idea or meaning</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3432281567"/>
                  </a:ext>
                </a:extLst>
              </a:tr>
              <a:tr h="457881">
                <a:tc>
                  <a:txBody>
                    <a:bodyPr/>
                    <a:lstStyle/>
                    <a:p>
                      <a:pPr algn="r">
                        <a:lnSpc>
                          <a:spcPct val="107000"/>
                        </a:lnSpc>
                        <a:spcAft>
                          <a:spcPts val="800"/>
                        </a:spcAft>
                        <a:tabLst>
                          <a:tab pos="8134985" algn="l"/>
                        </a:tabLst>
                      </a:pPr>
                      <a:r>
                        <a:rPr lang="en-US" sz="1200">
                          <a:effectLst/>
                        </a:rPr>
                        <a:t>Pitch</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Speaking in a high, low or natural voice</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solidFill>
                            <a:schemeClr val="bg1"/>
                          </a:solidFill>
                          <a:effectLst/>
                        </a:rPr>
                        <a:t>Gait</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tx1"/>
                    </a:solidFill>
                  </a:tcPr>
                </a:tc>
                <a:tc>
                  <a:txBody>
                    <a:bodyPr/>
                    <a:lstStyle/>
                    <a:p>
                      <a:pPr algn="ctr">
                        <a:lnSpc>
                          <a:spcPct val="107000"/>
                        </a:lnSpc>
                        <a:spcAft>
                          <a:spcPts val="800"/>
                        </a:spcAft>
                      </a:pPr>
                      <a:r>
                        <a:rPr lang="en-US" sz="1200">
                          <a:effectLst/>
                        </a:rPr>
                        <a:t>The way in which a character travels on stage</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3553367311"/>
                  </a:ext>
                </a:extLst>
              </a:tr>
              <a:tr h="419614">
                <a:tc>
                  <a:txBody>
                    <a:bodyPr/>
                    <a:lstStyle/>
                    <a:p>
                      <a:pPr algn="r">
                        <a:lnSpc>
                          <a:spcPct val="107000"/>
                        </a:lnSpc>
                        <a:spcAft>
                          <a:spcPts val="800"/>
                        </a:spcAft>
                        <a:tabLst>
                          <a:tab pos="8134985" algn="l"/>
                        </a:tabLst>
                      </a:pPr>
                      <a:r>
                        <a:rPr lang="en-US" sz="1200">
                          <a:effectLst/>
                        </a:rPr>
                        <a:t>Pace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The speed in which you speak</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solidFill>
                            <a:schemeClr val="bg1"/>
                          </a:solidFill>
                          <a:effectLst/>
                        </a:rPr>
                        <a:t>Facial Expressions</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tx1"/>
                    </a:solidFill>
                  </a:tcPr>
                </a:tc>
                <a:tc>
                  <a:txBody>
                    <a:bodyPr/>
                    <a:lstStyle/>
                    <a:p>
                      <a:pPr algn="ctr">
                        <a:lnSpc>
                          <a:spcPct val="107000"/>
                        </a:lnSpc>
                        <a:spcAft>
                          <a:spcPts val="800"/>
                        </a:spcAft>
                      </a:pPr>
                      <a:r>
                        <a:rPr lang="en-US" sz="1200">
                          <a:effectLst/>
                        </a:rPr>
                        <a:t>The emotion displayed through facial features</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1219782196"/>
                  </a:ext>
                </a:extLst>
              </a:tr>
              <a:tr h="419614">
                <a:tc>
                  <a:txBody>
                    <a:bodyPr/>
                    <a:lstStyle/>
                    <a:p>
                      <a:pPr algn="r">
                        <a:lnSpc>
                          <a:spcPct val="107000"/>
                        </a:lnSpc>
                        <a:spcAft>
                          <a:spcPts val="800"/>
                        </a:spcAft>
                        <a:tabLst>
                          <a:tab pos="8134985" algn="l"/>
                        </a:tabLst>
                      </a:pPr>
                      <a:r>
                        <a:rPr lang="en-US" sz="1200">
                          <a:effectLst/>
                        </a:rPr>
                        <a:t>Diction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How clearly and precisely words are spoken</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solidFill>
                            <a:schemeClr val="bg1"/>
                          </a:solidFill>
                          <a:effectLst/>
                        </a:rPr>
                        <a:t>Mannerism</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tx1"/>
                    </a:solidFill>
                  </a:tcPr>
                </a:tc>
                <a:tc>
                  <a:txBody>
                    <a:bodyPr/>
                    <a:lstStyle/>
                    <a:p>
                      <a:pPr algn="ctr">
                        <a:lnSpc>
                          <a:spcPct val="107000"/>
                        </a:lnSpc>
                        <a:spcAft>
                          <a:spcPts val="800"/>
                        </a:spcAft>
                      </a:pPr>
                      <a:r>
                        <a:rPr lang="en-US" sz="1200">
                          <a:effectLst/>
                        </a:rPr>
                        <a:t>A habitual gesture or way of speaking or behaving</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2447753506"/>
                  </a:ext>
                </a:extLst>
              </a:tr>
              <a:tr h="458946">
                <a:tc>
                  <a:txBody>
                    <a:bodyPr/>
                    <a:lstStyle/>
                    <a:p>
                      <a:pPr algn="r">
                        <a:lnSpc>
                          <a:spcPct val="107000"/>
                        </a:lnSpc>
                        <a:spcAft>
                          <a:spcPts val="800"/>
                        </a:spcAft>
                        <a:tabLst>
                          <a:tab pos="8134985" algn="l"/>
                        </a:tabLst>
                      </a:pPr>
                      <a:r>
                        <a:rPr lang="en-US" sz="1200">
                          <a:effectLst/>
                        </a:rPr>
                        <a:t>Accent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A way of pronouncing words that shows where you are from and your social class. </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solidFill>
                            <a:schemeClr val="bg1"/>
                          </a:solidFill>
                          <a:effectLst/>
                        </a:rPr>
                        <a:t>Posture</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tx1"/>
                    </a:solidFill>
                  </a:tcPr>
                </a:tc>
                <a:tc>
                  <a:txBody>
                    <a:bodyPr/>
                    <a:lstStyle/>
                    <a:p>
                      <a:pPr algn="ctr">
                        <a:lnSpc>
                          <a:spcPct val="107000"/>
                        </a:lnSpc>
                        <a:spcAft>
                          <a:spcPts val="800"/>
                        </a:spcAft>
                      </a:pPr>
                      <a:r>
                        <a:rPr lang="en-US" sz="1200" dirty="0">
                          <a:effectLst/>
                        </a:rPr>
                        <a:t>The way in which you hold your upper body</a:t>
                      </a:r>
                      <a:endParaRPr lang="en-GB" sz="1200" dirty="0">
                        <a:effectLst/>
                      </a:endParaRPr>
                    </a:p>
                    <a:p>
                      <a:pPr algn="r">
                        <a:lnSpc>
                          <a:spcPct val="107000"/>
                        </a:lnSpc>
                        <a:spcAft>
                          <a:spcPts val="800"/>
                        </a:spcAft>
                        <a:tabLst>
                          <a:tab pos="8134985" algn="l"/>
                        </a:tabLst>
                      </a:pPr>
                      <a:r>
                        <a:rPr lang="en-US"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extLst>
                  <a:ext uri="{0D108BD9-81ED-4DB2-BD59-A6C34878D82A}">
                    <a16:rowId xmlns:a16="http://schemas.microsoft.com/office/drawing/2014/main" val="685277754"/>
                  </a:ext>
                </a:extLst>
              </a:tr>
            </a:tbl>
          </a:graphicData>
        </a:graphic>
      </p:graphicFrame>
      <p:graphicFrame>
        <p:nvGraphicFramePr>
          <p:cNvPr id="6" name="Table 5">
            <a:extLst>
              <a:ext uri="{FF2B5EF4-FFF2-40B4-BE49-F238E27FC236}">
                <a16:creationId xmlns:a16="http://schemas.microsoft.com/office/drawing/2014/main" id="{924B811B-39B0-450E-B125-55699BF7C96F}"/>
              </a:ext>
            </a:extLst>
          </p:cNvPr>
          <p:cNvGraphicFramePr>
            <a:graphicFrameLocks noGrp="1"/>
          </p:cNvGraphicFramePr>
          <p:nvPr>
            <p:extLst>
              <p:ext uri="{D42A27DB-BD31-4B8C-83A1-F6EECF244321}">
                <p14:modId xmlns:p14="http://schemas.microsoft.com/office/powerpoint/2010/main" val="735681473"/>
              </p:ext>
            </p:extLst>
          </p:nvPr>
        </p:nvGraphicFramePr>
        <p:xfrm>
          <a:off x="5122415" y="93212"/>
          <a:ext cx="6676008" cy="3198368"/>
        </p:xfrm>
        <a:graphic>
          <a:graphicData uri="http://schemas.openxmlformats.org/drawingml/2006/table">
            <a:tbl>
              <a:tblPr firstRow="1" firstCol="1" bandRow="1">
                <a:tableStyleId>{073A0DAA-6AF3-43AB-8588-CEC1D06C72B9}</a:tableStyleId>
              </a:tblPr>
              <a:tblGrid>
                <a:gridCol w="1668506">
                  <a:extLst>
                    <a:ext uri="{9D8B030D-6E8A-4147-A177-3AD203B41FA5}">
                      <a16:colId xmlns:a16="http://schemas.microsoft.com/office/drawing/2014/main" val="2778723637"/>
                    </a:ext>
                  </a:extLst>
                </a:gridCol>
                <a:gridCol w="1668506">
                  <a:extLst>
                    <a:ext uri="{9D8B030D-6E8A-4147-A177-3AD203B41FA5}">
                      <a16:colId xmlns:a16="http://schemas.microsoft.com/office/drawing/2014/main" val="4258303774"/>
                    </a:ext>
                  </a:extLst>
                </a:gridCol>
                <a:gridCol w="1669498">
                  <a:extLst>
                    <a:ext uri="{9D8B030D-6E8A-4147-A177-3AD203B41FA5}">
                      <a16:colId xmlns:a16="http://schemas.microsoft.com/office/drawing/2014/main" val="3079479904"/>
                    </a:ext>
                  </a:extLst>
                </a:gridCol>
                <a:gridCol w="1669498">
                  <a:extLst>
                    <a:ext uri="{9D8B030D-6E8A-4147-A177-3AD203B41FA5}">
                      <a16:colId xmlns:a16="http://schemas.microsoft.com/office/drawing/2014/main" val="594221161"/>
                    </a:ext>
                  </a:extLst>
                </a:gridCol>
              </a:tblGrid>
              <a:tr h="779375">
                <a:tc>
                  <a:txBody>
                    <a:bodyPr/>
                    <a:lstStyle/>
                    <a:p>
                      <a:pPr algn="r">
                        <a:lnSpc>
                          <a:spcPct val="107000"/>
                        </a:lnSpc>
                        <a:spcAft>
                          <a:spcPts val="800"/>
                        </a:spcAft>
                        <a:tabLst>
                          <a:tab pos="8134985" algn="l"/>
                        </a:tabLst>
                      </a:pPr>
                      <a:r>
                        <a:rPr lang="en-US" sz="1200">
                          <a:effectLst/>
                        </a:rPr>
                        <a:t>Volume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How loud or quiet you speak</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r">
                        <a:lnSpc>
                          <a:spcPct val="107000"/>
                        </a:lnSpc>
                        <a:spcAft>
                          <a:spcPts val="800"/>
                        </a:spcAft>
                        <a:tabLst>
                          <a:tab pos="8134985" algn="l"/>
                        </a:tabLst>
                      </a:pPr>
                      <a:r>
                        <a:rPr lang="en-US" sz="1200" dirty="0">
                          <a:effectLst/>
                        </a:rPr>
                        <a:t>Body language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dirty="0">
                          <a:solidFill>
                            <a:schemeClr val="tx1"/>
                          </a:solidFill>
                          <a:effectLst/>
                        </a:rPr>
                        <a:t>The conscious and unconscious movements and postures by which attitudes and feelings are communicated.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solidFill>
                      <a:schemeClr val="bg2"/>
                    </a:solidFill>
                  </a:tcPr>
                </a:tc>
                <a:extLst>
                  <a:ext uri="{0D108BD9-81ED-4DB2-BD59-A6C34878D82A}">
                    <a16:rowId xmlns:a16="http://schemas.microsoft.com/office/drawing/2014/main" val="223150365"/>
                  </a:ext>
                </a:extLst>
              </a:tr>
              <a:tr h="546491">
                <a:tc>
                  <a:txBody>
                    <a:bodyPr/>
                    <a:lstStyle/>
                    <a:p>
                      <a:pPr algn="r">
                        <a:lnSpc>
                          <a:spcPct val="107000"/>
                        </a:lnSpc>
                        <a:spcAft>
                          <a:spcPts val="800"/>
                        </a:spcAft>
                        <a:tabLst>
                          <a:tab pos="8134985" algn="l"/>
                        </a:tabLst>
                      </a:pPr>
                      <a:r>
                        <a:rPr lang="en-US" sz="1200">
                          <a:effectLst/>
                        </a:rPr>
                        <a:t>Elongate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To make a word longer to create dramatic effect </a:t>
                      </a:r>
                      <a:endParaRPr lang="en-GB" sz="1200">
                        <a:effectLst/>
                      </a:endParaRPr>
                    </a:p>
                    <a:p>
                      <a:pPr algn="r">
                        <a:lnSpc>
                          <a:spcPct val="107000"/>
                        </a:lnSpc>
                        <a:spcAft>
                          <a:spcPts val="800"/>
                        </a:spcAft>
                        <a:tabLst>
                          <a:tab pos="8134985" algn="l"/>
                        </a:tabLst>
                      </a:pPr>
                      <a:r>
                        <a:rPr lang="en-US"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1314993756"/>
                  </a:ext>
                </a:extLst>
              </a:tr>
              <a:tr h="464849">
                <a:tc>
                  <a:txBody>
                    <a:bodyPr/>
                    <a:lstStyle/>
                    <a:p>
                      <a:pPr algn="r">
                        <a:lnSpc>
                          <a:spcPct val="107000"/>
                        </a:lnSpc>
                        <a:spcAft>
                          <a:spcPts val="800"/>
                        </a:spcAft>
                        <a:tabLst>
                          <a:tab pos="8134985" algn="l"/>
                        </a:tabLst>
                      </a:pPr>
                      <a:r>
                        <a:rPr lang="en-US" sz="1200">
                          <a:effectLst/>
                        </a:rPr>
                        <a:t>Emphasis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dirty="0">
                          <a:effectLst/>
                        </a:rPr>
                        <a:t>the pressure on individual words that makes them stand out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773995236"/>
                  </a:ext>
                </a:extLst>
              </a:tr>
              <a:tr h="779375">
                <a:tc>
                  <a:txBody>
                    <a:bodyPr/>
                    <a:lstStyle/>
                    <a:p>
                      <a:pPr algn="r">
                        <a:lnSpc>
                          <a:spcPct val="107000"/>
                        </a:lnSpc>
                        <a:spcAft>
                          <a:spcPts val="800"/>
                        </a:spcAft>
                        <a:tabLst>
                          <a:tab pos="8134985" algn="l"/>
                        </a:tabLst>
                      </a:pPr>
                      <a:r>
                        <a:rPr lang="en-US" sz="1200">
                          <a:effectLst/>
                        </a:rPr>
                        <a:t>Pause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a:txBody>
                    <a:bodyPr/>
                    <a:lstStyle/>
                    <a:p>
                      <a:pPr algn="ctr">
                        <a:lnSpc>
                          <a:spcPct val="107000"/>
                        </a:lnSpc>
                        <a:spcAft>
                          <a:spcPts val="800"/>
                        </a:spcAft>
                      </a:pPr>
                      <a:r>
                        <a:rPr lang="en-US" sz="1200">
                          <a:effectLst/>
                        </a:rPr>
                        <a:t>the Dramatic Pause is a beat or two of silence with no dialogue and little or no music/background sound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35938" marR="35938" marT="0" marB="0"/>
                </a:tc>
                <a:tc gridSpan="2">
                  <a:txBody>
                    <a:bodyPr/>
                    <a:lstStyle/>
                    <a:p>
                      <a:pPr algn="r">
                        <a:lnSpc>
                          <a:spcPct val="107000"/>
                        </a:lnSpc>
                        <a:spcAft>
                          <a:spcPts val="80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extLst>
                  <a:ext uri="{0D108BD9-81ED-4DB2-BD59-A6C34878D82A}">
                    <a16:rowId xmlns:a16="http://schemas.microsoft.com/office/drawing/2014/main" val="3331428182"/>
                  </a:ext>
                </a:extLst>
              </a:tr>
            </a:tbl>
          </a:graphicData>
        </a:graphic>
      </p:graphicFrame>
      <p:pic>
        <p:nvPicPr>
          <p:cNvPr id="1026" name="Picture 2" descr="42,274 Top Tips Stock Photos, Pictures &amp;amp; Royalty-Free Images - iStock">
            <a:extLst>
              <a:ext uri="{FF2B5EF4-FFF2-40B4-BE49-F238E27FC236}">
                <a16:creationId xmlns:a16="http://schemas.microsoft.com/office/drawing/2014/main" id="{6792F4B0-075F-44E1-9658-104B3E3DB5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75654" y1="30476" x2="44771" y2="57143"/>
                        <a14:foregroundMark x1="37255" y1="61143" x2="63072" y2="53143"/>
                        <a14:foregroundMark x1="60131" y1="59238" x2="33824" y2="59810"/>
                        <a14:foregroundMark x1="62418" y1="62476" x2="31536" y2="54476"/>
                        <a14:foregroundMark x1="31536" y1="54476" x2="38399" y2="51238"/>
                        <a14:foregroundMark x1="64706" y1="30476" x2="73366" y2="39238"/>
                        <a14:foregroundMark x1="77288" y1="27810" x2="73856" y2="27810"/>
                        <a14:foregroundMark x1="73856" y1="27810" x2="71078" y2="25143"/>
                      </a14:backgroundRemoval>
                    </a14:imgEffect>
                  </a14:imgLayer>
                </a14:imgProps>
              </a:ext>
              <a:ext uri="{28A0092B-C50C-407E-A947-70E740481C1C}">
                <a14:useLocalDpi xmlns:a14="http://schemas.microsoft.com/office/drawing/2010/main" val="0"/>
              </a:ext>
            </a:extLst>
          </a:blip>
          <a:srcRect/>
          <a:stretch>
            <a:fillRect/>
          </a:stretch>
        </p:blipFill>
        <p:spPr bwMode="auto">
          <a:xfrm>
            <a:off x="4681897" y="2369433"/>
            <a:ext cx="1576663" cy="1352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2681C16-FB71-4BF8-B74C-CCBBFBA9D7B5}"/>
              </a:ext>
            </a:extLst>
          </p:cNvPr>
          <p:cNvSpPr txBox="1"/>
          <p:nvPr/>
        </p:nvSpPr>
        <p:spPr>
          <a:xfrm>
            <a:off x="5949427" y="3351856"/>
            <a:ext cx="1412909" cy="307777"/>
          </a:xfrm>
          <a:prstGeom prst="rect">
            <a:avLst/>
          </a:prstGeom>
          <a:solidFill>
            <a:srgbClr val="FF0000"/>
          </a:solidFill>
        </p:spPr>
        <p:txBody>
          <a:bodyPr wrap="square" rtlCol="0">
            <a:spAutoFit/>
          </a:bodyPr>
          <a:lstStyle/>
          <a:p>
            <a:r>
              <a:rPr lang="en-GB" sz="1400" u="sng" dirty="0"/>
              <a:t>Learning Lines</a:t>
            </a:r>
          </a:p>
        </p:txBody>
      </p:sp>
      <p:pic>
        <p:nvPicPr>
          <p:cNvPr id="12" name="Picture 4" descr="Drama Game: Stage Directions">
            <a:extLst>
              <a:ext uri="{FF2B5EF4-FFF2-40B4-BE49-F238E27FC236}">
                <a16:creationId xmlns:a16="http://schemas.microsoft.com/office/drawing/2014/main" id="{582895F2-CE94-43DC-B593-ECDE178DD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685" y="1145220"/>
            <a:ext cx="3266738" cy="17133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C28E16-A777-48B6-B103-1250921D2E9C}"/>
              </a:ext>
            </a:extLst>
          </p:cNvPr>
          <p:cNvSpPr txBox="1"/>
          <p:nvPr/>
        </p:nvSpPr>
        <p:spPr>
          <a:xfrm>
            <a:off x="9476635" y="2889790"/>
            <a:ext cx="2299317" cy="369332"/>
          </a:xfrm>
          <a:prstGeom prst="rect">
            <a:avLst/>
          </a:prstGeom>
          <a:noFill/>
        </p:spPr>
        <p:txBody>
          <a:bodyPr wrap="square" rtlCol="0">
            <a:spAutoFit/>
          </a:bodyPr>
          <a:lstStyle/>
          <a:p>
            <a:r>
              <a:rPr lang="en-GB" dirty="0"/>
              <a:t>Stage Directions</a:t>
            </a:r>
          </a:p>
        </p:txBody>
      </p:sp>
      <p:pic>
        <p:nvPicPr>
          <p:cNvPr id="3" name="Picture 2" descr="Icon&#10;&#10;Description automatically generated">
            <a:extLst>
              <a:ext uri="{FF2B5EF4-FFF2-40B4-BE49-F238E27FC236}">
                <a16:creationId xmlns:a16="http://schemas.microsoft.com/office/drawing/2014/main" id="{43AB43B7-048C-4182-BE13-0E2BE7192F5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59385" y1="24011" x2="59385" y2="20339"/>
                        <a14:foregroundMark x1="53231" y1="64689" x2="53231" y2="64689"/>
                      </a14:backgroundRemoval>
                    </a14:imgEffect>
                  </a14:imgLayer>
                </a14:imgProps>
              </a:ext>
              <a:ext uri="{28A0092B-C50C-407E-A947-70E740481C1C}">
                <a14:useLocalDpi xmlns:a14="http://schemas.microsoft.com/office/drawing/2010/main" val="0"/>
              </a:ext>
            </a:extLst>
          </a:blip>
          <a:stretch>
            <a:fillRect/>
          </a:stretch>
        </p:blipFill>
        <p:spPr>
          <a:xfrm>
            <a:off x="2859267" y="-63476"/>
            <a:ext cx="496675" cy="540994"/>
          </a:xfrm>
          <a:prstGeom prst="rect">
            <a:avLst/>
          </a:prstGeom>
        </p:spPr>
      </p:pic>
      <p:pic>
        <p:nvPicPr>
          <p:cNvPr id="10" name="Picture 9" descr="Icon&#10;&#10;Description automatically generated">
            <a:extLst>
              <a:ext uri="{FF2B5EF4-FFF2-40B4-BE49-F238E27FC236}">
                <a16:creationId xmlns:a16="http://schemas.microsoft.com/office/drawing/2014/main" id="{E2A9CA22-028E-4375-B73E-D00BADC5CBE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0586" y1="58687" x2="80586" y2="58687"/>
                        <a14:foregroundMark x1="71795" y1="58687" x2="71795" y2="58687"/>
                        <a14:foregroundMark x1="65201" y1="58687" x2="65201" y2="58687"/>
                      </a14:backgroundRemoval>
                    </a14:imgEffect>
                  </a14:imgLayer>
                </a14:imgProps>
              </a:ext>
              <a:ext uri="{28A0092B-C50C-407E-A947-70E740481C1C}">
                <a14:useLocalDpi xmlns:a14="http://schemas.microsoft.com/office/drawing/2010/main" val="0"/>
              </a:ext>
            </a:extLst>
          </a:blip>
          <a:stretch>
            <a:fillRect/>
          </a:stretch>
        </p:blipFill>
        <p:spPr>
          <a:xfrm>
            <a:off x="568120" y="16252"/>
            <a:ext cx="471774" cy="447580"/>
          </a:xfrm>
          <a:prstGeom prst="rect">
            <a:avLst/>
          </a:prstGeom>
        </p:spPr>
      </p:pic>
    </p:spTree>
    <p:extLst>
      <p:ext uri="{BB962C8B-B14F-4D97-AF65-F5344CB8AC3E}">
        <p14:creationId xmlns:p14="http://schemas.microsoft.com/office/powerpoint/2010/main" val="25476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661</Words>
  <Application>Microsoft Office PowerPoint</Application>
  <PresentationFormat>Widescreen</PresentationFormat>
  <Paragraphs>82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Aharoni</vt:lpstr>
      <vt:lpstr>Amasis MT Pro</vt:lpstr>
      <vt:lpstr>Amasis MT Pro Black</vt:lpstr>
      <vt:lpstr>Arial</vt:lpstr>
      <vt:lpstr>Calibri</vt:lpstr>
      <vt:lpstr>Calibri Light</vt:lpstr>
      <vt:lpstr>Century Gothic</vt:lpstr>
      <vt:lpstr>Symbol</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Kirby</dc:creator>
  <cp:lastModifiedBy>E Kirby</cp:lastModifiedBy>
  <cp:revision>11</cp:revision>
  <dcterms:created xsi:type="dcterms:W3CDTF">2022-01-19T12:59:00Z</dcterms:created>
  <dcterms:modified xsi:type="dcterms:W3CDTF">2022-04-07T14:10:06Z</dcterms:modified>
</cp:coreProperties>
</file>