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33CC"/>
    <a:srgbClr val="9933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18A538C-7F20-4D79-9E00-909FE01558A6}"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24DFE2-F6B2-4A0D-8122-41AFFEFD54FE}" type="slidenum">
              <a:rPr lang="en-GB" smtClean="0"/>
              <a:t>‹#›</a:t>
            </a:fld>
            <a:endParaRPr lang="en-GB"/>
          </a:p>
        </p:txBody>
      </p:sp>
    </p:spTree>
    <p:extLst>
      <p:ext uri="{BB962C8B-B14F-4D97-AF65-F5344CB8AC3E}">
        <p14:creationId xmlns:p14="http://schemas.microsoft.com/office/powerpoint/2010/main" val="2147729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18A538C-7F20-4D79-9E00-909FE01558A6}"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24DFE2-F6B2-4A0D-8122-41AFFEFD54FE}" type="slidenum">
              <a:rPr lang="en-GB" smtClean="0"/>
              <a:t>‹#›</a:t>
            </a:fld>
            <a:endParaRPr lang="en-GB"/>
          </a:p>
        </p:txBody>
      </p:sp>
    </p:spTree>
    <p:extLst>
      <p:ext uri="{BB962C8B-B14F-4D97-AF65-F5344CB8AC3E}">
        <p14:creationId xmlns:p14="http://schemas.microsoft.com/office/powerpoint/2010/main" val="1311050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18A538C-7F20-4D79-9E00-909FE01558A6}"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24DFE2-F6B2-4A0D-8122-41AFFEFD54FE}" type="slidenum">
              <a:rPr lang="en-GB" smtClean="0"/>
              <a:t>‹#›</a:t>
            </a:fld>
            <a:endParaRPr lang="en-GB"/>
          </a:p>
        </p:txBody>
      </p:sp>
    </p:spTree>
    <p:extLst>
      <p:ext uri="{BB962C8B-B14F-4D97-AF65-F5344CB8AC3E}">
        <p14:creationId xmlns:p14="http://schemas.microsoft.com/office/powerpoint/2010/main" val="4175693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18A538C-7F20-4D79-9E00-909FE01558A6}"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24DFE2-F6B2-4A0D-8122-41AFFEFD54FE}" type="slidenum">
              <a:rPr lang="en-GB" smtClean="0"/>
              <a:t>‹#›</a:t>
            </a:fld>
            <a:endParaRPr lang="en-GB"/>
          </a:p>
        </p:txBody>
      </p:sp>
    </p:spTree>
    <p:extLst>
      <p:ext uri="{BB962C8B-B14F-4D97-AF65-F5344CB8AC3E}">
        <p14:creationId xmlns:p14="http://schemas.microsoft.com/office/powerpoint/2010/main" val="2184904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8A538C-7F20-4D79-9E00-909FE01558A6}" type="datetimeFigureOut">
              <a:rPr lang="en-GB" smtClean="0"/>
              <a:t>24/02/2020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224DFE2-F6B2-4A0D-8122-41AFFEFD54FE}" type="slidenum">
              <a:rPr lang="en-GB" smtClean="0"/>
              <a:t>‹#›</a:t>
            </a:fld>
            <a:endParaRPr lang="en-GB"/>
          </a:p>
        </p:txBody>
      </p:sp>
    </p:spTree>
    <p:extLst>
      <p:ext uri="{BB962C8B-B14F-4D97-AF65-F5344CB8AC3E}">
        <p14:creationId xmlns:p14="http://schemas.microsoft.com/office/powerpoint/2010/main" val="3757986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18A538C-7F20-4D79-9E00-909FE01558A6}"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24DFE2-F6B2-4A0D-8122-41AFFEFD54FE}" type="slidenum">
              <a:rPr lang="en-GB" smtClean="0"/>
              <a:t>‹#›</a:t>
            </a:fld>
            <a:endParaRPr lang="en-GB"/>
          </a:p>
        </p:txBody>
      </p:sp>
    </p:spTree>
    <p:extLst>
      <p:ext uri="{BB962C8B-B14F-4D97-AF65-F5344CB8AC3E}">
        <p14:creationId xmlns:p14="http://schemas.microsoft.com/office/powerpoint/2010/main" val="1861233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18A538C-7F20-4D79-9E00-909FE01558A6}" type="datetimeFigureOut">
              <a:rPr lang="en-GB" smtClean="0"/>
              <a:t>24/02/2020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224DFE2-F6B2-4A0D-8122-41AFFEFD54FE}" type="slidenum">
              <a:rPr lang="en-GB" smtClean="0"/>
              <a:t>‹#›</a:t>
            </a:fld>
            <a:endParaRPr lang="en-GB"/>
          </a:p>
        </p:txBody>
      </p:sp>
    </p:spTree>
    <p:extLst>
      <p:ext uri="{BB962C8B-B14F-4D97-AF65-F5344CB8AC3E}">
        <p14:creationId xmlns:p14="http://schemas.microsoft.com/office/powerpoint/2010/main" val="3074421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18A538C-7F20-4D79-9E00-909FE01558A6}" type="datetimeFigureOut">
              <a:rPr lang="en-GB" smtClean="0"/>
              <a:t>24/02/2020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224DFE2-F6B2-4A0D-8122-41AFFEFD54FE}" type="slidenum">
              <a:rPr lang="en-GB" smtClean="0"/>
              <a:t>‹#›</a:t>
            </a:fld>
            <a:endParaRPr lang="en-GB"/>
          </a:p>
        </p:txBody>
      </p:sp>
    </p:spTree>
    <p:extLst>
      <p:ext uri="{BB962C8B-B14F-4D97-AF65-F5344CB8AC3E}">
        <p14:creationId xmlns:p14="http://schemas.microsoft.com/office/powerpoint/2010/main" val="53813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8A538C-7F20-4D79-9E00-909FE01558A6}" type="datetimeFigureOut">
              <a:rPr lang="en-GB" smtClean="0"/>
              <a:t>24/02/2020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224DFE2-F6B2-4A0D-8122-41AFFEFD54FE}" type="slidenum">
              <a:rPr lang="en-GB" smtClean="0"/>
              <a:t>‹#›</a:t>
            </a:fld>
            <a:endParaRPr lang="en-GB"/>
          </a:p>
        </p:txBody>
      </p:sp>
    </p:spTree>
    <p:extLst>
      <p:ext uri="{BB962C8B-B14F-4D97-AF65-F5344CB8AC3E}">
        <p14:creationId xmlns:p14="http://schemas.microsoft.com/office/powerpoint/2010/main" val="759019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8A538C-7F20-4D79-9E00-909FE01558A6}"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24DFE2-F6B2-4A0D-8122-41AFFEFD54FE}" type="slidenum">
              <a:rPr lang="en-GB" smtClean="0"/>
              <a:t>‹#›</a:t>
            </a:fld>
            <a:endParaRPr lang="en-GB"/>
          </a:p>
        </p:txBody>
      </p:sp>
    </p:spTree>
    <p:extLst>
      <p:ext uri="{BB962C8B-B14F-4D97-AF65-F5344CB8AC3E}">
        <p14:creationId xmlns:p14="http://schemas.microsoft.com/office/powerpoint/2010/main" val="71002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8A538C-7F20-4D79-9E00-909FE01558A6}" type="datetimeFigureOut">
              <a:rPr lang="en-GB" smtClean="0"/>
              <a:t>24/02/2020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224DFE2-F6B2-4A0D-8122-41AFFEFD54FE}" type="slidenum">
              <a:rPr lang="en-GB" smtClean="0"/>
              <a:t>‹#›</a:t>
            </a:fld>
            <a:endParaRPr lang="en-GB"/>
          </a:p>
        </p:txBody>
      </p:sp>
    </p:spTree>
    <p:extLst>
      <p:ext uri="{BB962C8B-B14F-4D97-AF65-F5344CB8AC3E}">
        <p14:creationId xmlns:p14="http://schemas.microsoft.com/office/powerpoint/2010/main" val="2739081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8A538C-7F20-4D79-9E00-909FE01558A6}" type="datetimeFigureOut">
              <a:rPr lang="en-GB" smtClean="0"/>
              <a:t>24/02/2020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24DFE2-F6B2-4A0D-8122-41AFFEFD54FE}" type="slidenum">
              <a:rPr lang="en-GB" smtClean="0"/>
              <a:t>‹#›</a:t>
            </a:fld>
            <a:endParaRPr lang="en-GB"/>
          </a:p>
        </p:txBody>
      </p:sp>
    </p:spTree>
    <p:extLst>
      <p:ext uri="{BB962C8B-B14F-4D97-AF65-F5344CB8AC3E}">
        <p14:creationId xmlns:p14="http://schemas.microsoft.com/office/powerpoint/2010/main" val="1765186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s://hillcrest.bham.sch.uk/" TargetMode="Externa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descr="Illustration to represent 'Hot Seating', of a man sweating, sitting on a chair on fire"/>
          <p:cNvPicPr/>
          <p:nvPr/>
        </p:nvPicPr>
        <p:blipFill>
          <a:blip r:embed="rId2">
            <a:extLst>
              <a:ext uri="{28A0092B-C50C-407E-A947-70E740481C1C}">
                <a14:useLocalDpi xmlns:a14="http://schemas.microsoft.com/office/drawing/2010/main" val="0"/>
              </a:ext>
            </a:extLst>
          </a:blip>
          <a:srcRect/>
          <a:stretch>
            <a:fillRect/>
          </a:stretch>
        </p:blipFill>
        <p:spPr bwMode="auto">
          <a:xfrm>
            <a:off x="6170466" y="3544792"/>
            <a:ext cx="1290205" cy="1747918"/>
          </a:xfrm>
          <a:prstGeom prst="rect">
            <a:avLst/>
          </a:prstGeom>
          <a:noFill/>
          <a:ln>
            <a:noFill/>
          </a:ln>
        </p:spPr>
      </p:pic>
      <p:pic>
        <p:nvPicPr>
          <p:cNvPr id="6" name="Picture 5" descr="A gingerbread figure, to show a technique called &quot;Role on the Wall&quot;"/>
          <p:cNvPicPr/>
          <p:nvPr/>
        </p:nvPicPr>
        <p:blipFill rotWithShape="1">
          <a:blip r:embed="rId3">
            <a:extLst>
              <a:ext uri="{28A0092B-C50C-407E-A947-70E740481C1C}">
                <a14:useLocalDpi xmlns:a14="http://schemas.microsoft.com/office/drawing/2010/main" val="0"/>
              </a:ext>
            </a:extLst>
          </a:blip>
          <a:srcRect r="50117"/>
          <a:stretch/>
        </p:blipFill>
        <p:spPr bwMode="auto">
          <a:xfrm>
            <a:off x="5006686" y="2057385"/>
            <a:ext cx="1312718" cy="1942668"/>
          </a:xfrm>
          <a:prstGeom prst="rect">
            <a:avLst/>
          </a:prstGeom>
          <a:noFill/>
          <a:ln>
            <a:noFill/>
          </a:ln>
        </p:spPr>
      </p:pic>
      <p:sp>
        <p:nvSpPr>
          <p:cNvPr id="10" name="Cloud Callout 9"/>
          <p:cNvSpPr/>
          <p:nvPr/>
        </p:nvSpPr>
        <p:spPr>
          <a:xfrm>
            <a:off x="10591800" y="16085"/>
            <a:ext cx="1600200" cy="872836"/>
          </a:xfrm>
          <a:prstGeom prst="cloudCallout">
            <a:avLst>
              <a:gd name="adj1" fmla="val -42262"/>
              <a:gd name="adj2" fmla="val 88691"/>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5 characters on different physical levels"/>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10991" y="16085"/>
            <a:ext cx="2105891" cy="1343891"/>
          </a:xfrm>
          <a:prstGeom prst="rect">
            <a:avLst/>
          </a:prstGeom>
          <a:noFill/>
          <a:ln>
            <a:noFill/>
          </a:ln>
        </p:spPr>
      </p:pic>
      <p:sp>
        <p:nvSpPr>
          <p:cNvPr id="4" name="Rectangle 3"/>
          <p:cNvSpPr/>
          <p:nvPr/>
        </p:nvSpPr>
        <p:spPr>
          <a:xfrm>
            <a:off x="117764" y="4227627"/>
            <a:ext cx="5233555" cy="2516073"/>
          </a:xfrm>
          <a:prstGeom prst="rect">
            <a:avLst/>
          </a:prstGeom>
          <a:ln w="19050">
            <a:solidFill>
              <a:srgbClr val="7030A0"/>
            </a:solidFill>
          </a:ln>
        </p:spPr>
        <p:txBody>
          <a:bodyPr wrap="square">
            <a:spAutoFit/>
          </a:bodyPr>
          <a:lstStyle/>
          <a:p>
            <a:pPr>
              <a:lnSpc>
                <a:spcPts val="1500"/>
              </a:lnSpc>
              <a:spcAft>
                <a:spcPts val="1200"/>
              </a:spcAft>
            </a:pPr>
            <a:r>
              <a:rPr lang="en-GB" sz="1200" b="1"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Role play</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1200"/>
              </a:spcAf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This is the act of pretending to be somebody else, of taking on a role. The role may be from a script or a character you have created. Thinking, acting and even feeling differently to your ordinary self can help you empathise with that person and better understand an issue or theme.</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1200"/>
              </a:spcAf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This explorative strategy would be effective if you were using the work of Konstantin Stanislavski as your chosen style. He took the approach that the actor should inhabit the role that they’re playing. The actor shouldn’t only know what lines they need to say and the motivation for those lines, but should also know every detail of that character’s life offstage as well as onstage.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07374" y="2551047"/>
            <a:ext cx="5243945" cy="1584088"/>
          </a:xfrm>
          <a:prstGeom prst="rect">
            <a:avLst/>
          </a:prstGeom>
          <a:ln w="19050">
            <a:solidFill>
              <a:schemeClr val="accent6"/>
            </a:solidFill>
          </a:ln>
        </p:spPr>
        <p:txBody>
          <a:bodyPr wrap="square">
            <a:spAutoFit/>
          </a:bodyPr>
          <a:lstStyle/>
          <a:p>
            <a:pPr>
              <a:lnSpc>
                <a:spcPts val="1500"/>
              </a:lnSpc>
              <a:spcAft>
                <a:spcPts val="1200"/>
              </a:spcAft>
            </a:pPr>
            <a:r>
              <a:rPr lang="en-GB" sz="1200" b="1"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Role on the wall</a:t>
            </a:r>
          </a:p>
          <a:p>
            <a:pPr>
              <a:lnSpc>
                <a:spcPts val="1500"/>
              </a:lnSpc>
              <a:spcAft>
                <a:spcPts val="1200"/>
              </a:spcAf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You could use a role on the wall diagram to help you. Divide an outline of a person in two from top to bottom. Write down what the character thinks and feels on one side and what other characters think and feel about your character on the other side. You can also include factual information about the role you are playing around the outside of the figure. This will help you understand your character better.</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6"/>
          <p:cNvSpPr/>
          <p:nvPr/>
        </p:nvSpPr>
        <p:spPr>
          <a:xfrm>
            <a:off x="107374" y="120443"/>
            <a:ext cx="4952999" cy="1077474"/>
          </a:xfrm>
          <a:prstGeom prst="rect">
            <a:avLst/>
          </a:prstGeom>
          <a:ln w="28575">
            <a:solidFill>
              <a:schemeClr val="accent4"/>
            </a:solidFill>
          </a:ln>
        </p:spPr>
        <p:txBody>
          <a:bodyPr wrap="square">
            <a:spAutoFit/>
          </a:bodyPr>
          <a:lstStyle/>
          <a:p>
            <a:pPr>
              <a:lnSpc>
                <a:spcPct val="107000"/>
              </a:lnSpc>
              <a:spcAft>
                <a:spcPts val="800"/>
              </a:spcAft>
            </a:pPr>
            <a:r>
              <a:rPr lang="en-GB" sz="1200" b="1"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Montage</a:t>
            </a:r>
          </a:p>
          <a:p>
            <a:pPr>
              <a:lnSpc>
                <a:spcPct val="107000"/>
              </a:lnSpc>
              <a:spcAft>
                <a:spcPts val="800"/>
              </a:spcAf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Create a sequence of still images exploring events, </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1200"/>
              </a:spcAf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This is a good way to explore the emotional journey through a scene. Putting images together in this way to tell a story is called a montage.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8"/>
          <p:cNvSpPr/>
          <p:nvPr/>
        </p:nvSpPr>
        <p:spPr>
          <a:xfrm>
            <a:off x="7034644" y="113004"/>
            <a:ext cx="5081155" cy="2323713"/>
          </a:xfrm>
          <a:prstGeom prst="rect">
            <a:avLst/>
          </a:prstGeom>
          <a:ln w="28575">
            <a:solidFill>
              <a:schemeClr val="accent5">
                <a:lumMod val="60000"/>
                <a:lumOff val="40000"/>
              </a:schemeClr>
            </a:solidFill>
          </a:ln>
        </p:spPr>
        <p:txBody>
          <a:bodyPr wrap="square">
            <a:spAutoFit/>
          </a:bodyPr>
          <a:lstStyle/>
          <a:p>
            <a:pPr lvl="0">
              <a:lnSpc>
                <a:spcPts val="1500"/>
              </a:lnSpc>
              <a:spcAft>
                <a:spcPts val="1200"/>
              </a:spcAft>
              <a:buSzPts val="1000"/>
              <a:tabLst>
                <a:tab pos="457200" algn="l"/>
              </a:tabLst>
            </a:pPr>
            <a:r>
              <a:rPr lang="en-GB" sz="1200" b="1"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Thought-tracking</a:t>
            </a:r>
          </a:p>
          <a:p>
            <a:pPr lvl="0">
              <a:lnSpc>
                <a:spcPts val="1500"/>
              </a:lnSpc>
              <a:spcAft>
                <a:spcPts val="1200"/>
              </a:spcAft>
              <a:buSzPts val="1000"/>
              <a:tabLst>
                <a:tab pos="457200" algn="l"/>
              </a:tabLs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A thought-track is when a character steps out of a scene to address the audience about how they’re feeling. Sharing thoughts in this way provides deeper insight into the character for an audience.</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ts val="1500"/>
              </a:lnSpc>
              <a:spcAft>
                <a:spcPts val="1200"/>
              </a:spcAft>
              <a:buSzPts val="1000"/>
              <a:tabLst>
                <a:tab pos="457200" algn="l"/>
              </a:tabLs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In rehearsal it’s an effective way of exploring characters and scenes in greater depth. Stopping the action and sharing thoughts enables the actor to fully understand how their character thinks or feels at any given moment. Sometimes the character might feel something different to the words they’re speaking. This is called </a:t>
            </a:r>
            <a:r>
              <a:rPr lang="en-GB" sz="1200" b="1"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subtext</a:t>
            </a: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 and thought-tracking is a useful way of exploring it to realise the many layers within a scene.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 name="Picture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902815">
            <a:off x="5530965" y="5485663"/>
            <a:ext cx="1324031" cy="918547"/>
          </a:xfrm>
          <a:prstGeom prst="rect">
            <a:avLst/>
          </a:prstGeom>
        </p:spPr>
      </p:pic>
      <p:sp>
        <p:nvSpPr>
          <p:cNvPr id="11" name="Rectangle 10"/>
          <p:cNvSpPr/>
          <p:nvPr/>
        </p:nvSpPr>
        <p:spPr>
          <a:xfrm>
            <a:off x="107374" y="1248287"/>
            <a:ext cx="5046517" cy="1246495"/>
          </a:xfrm>
          <a:prstGeom prst="rect">
            <a:avLst/>
          </a:prstGeom>
          <a:ln w="28575">
            <a:solidFill>
              <a:schemeClr val="accent3"/>
            </a:solidFill>
          </a:ln>
        </p:spPr>
        <p:txBody>
          <a:bodyPr wrap="square">
            <a:spAutoFit/>
          </a:bodyPr>
          <a:lstStyle/>
          <a:p>
            <a:pPr>
              <a:lnSpc>
                <a:spcPts val="1800"/>
              </a:lnSpc>
              <a:spcAft>
                <a:spcPts val="1200"/>
              </a:spcAft>
            </a:pPr>
            <a:r>
              <a:rPr lang="en-GB" sz="1200" b="1" kern="18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Still image</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1200"/>
              </a:spcAf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This is a frozen picture which communicates meaning. It’s sometimes called a </a:t>
            </a:r>
            <a:r>
              <a:rPr lang="en-GB" sz="1200" b="1"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freeze frame</a:t>
            </a: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 or tableau. It can provide insight into character relationships with a clear focus upon use of space, levels, body language and facial expression.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2" name="Rectangle 11"/>
          <p:cNvSpPr/>
          <p:nvPr/>
        </p:nvSpPr>
        <p:spPr>
          <a:xfrm>
            <a:off x="7034642" y="3642223"/>
            <a:ext cx="5081155" cy="1026691"/>
          </a:xfrm>
          <a:prstGeom prst="rect">
            <a:avLst/>
          </a:prstGeom>
          <a:ln w="19050">
            <a:solidFill>
              <a:srgbClr val="FF33CC"/>
            </a:solidFill>
          </a:ln>
        </p:spPr>
        <p:txBody>
          <a:bodyPr wrap="square">
            <a:spAutoFit/>
          </a:bodyPr>
          <a:lstStyle/>
          <a:p>
            <a:pPr lvl="0">
              <a:lnSpc>
                <a:spcPts val="1500"/>
              </a:lnSpc>
              <a:spcAft>
                <a:spcPts val="1200"/>
              </a:spcAft>
              <a:buSzPts val="1000"/>
              <a:tabLst>
                <a:tab pos="457200" algn="l"/>
              </a:tabLst>
            </a:pPr>
            <a:r>
              <a:rPr lang="en-GB" sz="1200" b="1"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Hot Seating</a:t>
            </a:r>
          </a:p>
          <a:p>
            <a:pPr lvl="0">
              <a:lnSpc>
                <a:spcPts val="1500"/>
              </a:lnSpc>
              <a:spcAft>
                <a:spcPts val="1200"/>
              </a:spcAft>
              <a:buSzPts val="1000"/>
              <a:tabLst>
                <a:tab pos="457200" algn="l"/>
              </a:tabLs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This is an exercise to deepen understanding of character. An actor sits in the hot-seat and is questioned </a:t>
            </a:r>
            <a:r>
              <a:rPr lang="en-GB" sz="1200" b="1"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in role</a:t>
            </a: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 spontaneously answering questions they may not have considered before</a:t>
            </a:r>
            <a:r>
              <a:rPr lang="en-GB"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13"/>
          <p:cNvSpPr/>
          <p:nvPr/>
        </p:nvSpPr>
        <p:spPr>
          <a:xfrm>
            <a:off x="7034642" y="4749968"/>
            <a:ext cx="5011884" cy="1015663"/>
          </a:xfrm>
          <a:prstGeom prst="rect">
            <a:avLst/>
          </a:prstGeom>
          <a:ln w="19050">
            <a:solidFill>
              <a:srgbClr val="FF0000"/>
            </a:solidFill>
          </a:ln>
        </p:spPr>
        <p:txBody>
          <a:bodyPr wrap="square">
            <a:spAutoFit/>
          </a:bodyPr>
          <a:lstStyle/>
          <a:p>
            <a:r>
              <a:rPr lang="en-GB" sz="1200" dirty="0" smtClean="0">
                <a:solidFill>
                  <a:srgbClr val="231F20"/>
                </a:solidFill>
                <a:effectLst/>
                <a:latin typeface="Helvetica" panose="020B0604020202020204" pitchFamily="34" charset="0"/>
                <a:ea typeface="Times New Roman" panose="02020603050405020304" pitchFamily="18" charset="0"/>
              </a:rPr>
              <a:t>Cross-cutting is a device to move between two or more scenes staged in the space at the same time. It’s important that the audience know which part of the action they should follow so one part of the action remains in still image while another scene is played out, directing the audience’s focus.</a:t>
            </a:r>
            <a:endParaRPr lang="en-GB" sz="1200" dirty="0"/>
          </a:p>
        </p:txBody>
      </p:sp>
      <p:sp>
        <p:nvSpPr>
          <p:cNvPr id="18" name="Rectangle 17"/>
          <p:cNvSpPr/>
          <p:nvPr/>
        </p:nvSpPr>
        <p:spPr>
          <a:xfrm>
            <a:off x="7034642" y="2520887"/>
            <a:ext cx="5081155" cy="1015663"/>
          </a:xfrm>
          <a:prstGeom prst="rect">
            <a:avLst/>
          </a:prstGeom>
          <a:ln w="28575">
            <a:solidFill>
              <a:srgbClr val="9933FF"/>
            </a:solidFill>
          </a:ln>
        </p:spPr>
        <p:txBody>
          <a:bodyPr wrap="square">
            <a:spAutoFit/>
          </a:bodyPr>
          <a:lstStyle/>
          <a:p>
            <a:pPr>
              <a:lnSpc>
                <a:spcPts val="1500"/>
              </a:lnSpc>
              <a:spcAft>
                <a:spcPts val="1200"/>
              </a:spcAft>
            </a:pPr>
            <a:r>
              <a:rPr lang="en-GB" sz="1200" b="1"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Narrating</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1200"/>
              </a:spcAf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Narrating is adding a spoken commentary for the audience about the action onstage. A narrator is like a storyteller informing the audience about the plot.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Rectangle 18"/>
          <p:cNvSpPr/>
          <p:nvPr/>
        </p:nvSpPr>
        <p:spPr>
          <a:xfrm>
            <a:off x="6666154" y="5911261"/>
            <a:ext cx="4574650" cy="7848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500" b="1" cap="none" spc="0" dirty="0" smtClean="0">
                <a:ln/>
                <a:solidFill>
                  <a:schemeClr val="accent4"/>
                </a:solidFill>
                <a:effectLst/>
              </a:rPr>
              <a:t>Devised Strategies</a:t>
            </a:r>
            <a:endParaRPr lang="en-US" sz="4500" b="1" cap="none" spc="0" dirty="0">
              <a:ln/>
              <a:solidFill>
                <a:schemeClr val="accent4"/>
              </a:solidFill>
              <a:effectLst/>
            </a:endParaRPr>
          </a:p>
        </p:txBody>
      </p:sp>
    </p:spTree>
    <p:extLst>
      <p:ext uri="{BB962C8B-B14F-4D97-AF65-F5344CB8AC3E}">
        <p14:creationId xmlns:p14="http://schemas.microsoft.com/office/powerpoint/2010/main" val="3183516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6838" y="102352"/>
            <a:ext cx="6096000" cy="3828292"/>
          </a:xfrm>
          <a:prstGeom prst="rect">
            <a:avLst/>
          </a:prstGeom>
          <a:solidFill>
            <a:schemeClr val="accent1">
              <a:lumMod val="20000"/>
              <a:lumOff val="80000"/>
            </a:schemeClr>
          </a:solidFill>
          <a:ln w="38100">
            <a:solidFill>
              <a:srgbClr val="9933FF"/>
            </a:solidFill>
          </a:ln>
        </p:spPr>
        <p:txBody>
          <a:bodyPr>
            <a:spAutoFit/>
          </a:bodyPr>
          <a:lstStyle/>
          <a:p>
            <a:pPr>
              <a:lnSpc>
                <a:spcPts val="1800"/>
              </a:lnSpc>
              <a:spcAft>
                <a:spcPts val="1200"/>
              </a:spcAft>
            </a:pPr>
            <a:r>
              <a:rPr lang="en-GB" sz="1200" b="1" kern="18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Marking the moment</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1200"/>
              </a:spcAf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This is a way of highlighting the most important moment in a scene in order to draw the audience’s attention to its significance. There are various ways of marking the moment:</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500"/>
              </a:lnSpc>
              <a:spcAft>
                <a:spcPts val="800"/>
              </a:spcAft>
              <a:buSzPts val="1000"/>
              <a:buFont typeface="Symbol" panose="05050102010706020507" pitchFamily="18" charset="2"/>
              <a:buChar char=""/>
              <a:tabLst>
                <a:tab pos="457200" algn="l"/>
              </a:tabLst>
            </a:pPr>
            <a:r>
              <a:rPr lang="en-GB" sz="1200" dirty="0" smtClean="0">
                <a:effectLst/>
                <a:latin typeface="Helvetica" panose="020B0604020202020204" pitchFamily="34" charset="0"/>
                <a:ea typeface="Times New Roman" panose="02020603050405020304" pitchFamily="18" charset="0"/>
                <a:cs typeface="Times New Roman" panose="02020603050405020304" pitchFamily="18" charset="0"/>
              </a:rPr>
              <a:t>A </a:t>
            </a:r>
            <a:r>
              <a:rPr lang="en-GB" sz="1200" b="1" dirty="0" smtClean="0">
                <a:effectLst/>
                <a:latin typeface="Helvetica" panose="020B0604020202020204" pitchFamily="34" charset="0"/>
                <a:ea typeface="Times New Roman" panose="02020603050405020304" pitchFamily="18" charset="0"/>
                <a:cs typeface="Times New Roman" panose="02020603050405020304" pitchFamily="18" charset="0"/>
              </a:rPr>
              <a:t>still image</a:t>
            </a:r>
            <a:r>
              <a:rPr lang="en-GB" sz="1200" dirty="0" smtClean="0">
                <a:effectLst/>
                <a:latin typeface="Helvetica" panose="020B0604020202020204" pitchFamily="34" charset="0"/>
                <a:ea typeface="Times New Roman" panose="02020603050405020304" pitchFamily="18" charset="0"/>
                <a:cs typeface="Times New Roman" panose="02020603050405020304" pitchFamily="18" charset="0"/>
              </a:rPr>
              <a:t> might be used. Freezing the action at a particular moment fixes it in the minds of the audience and ensures its significance is not lost.</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500"/>
              </a:lnSpc>
              <a:spcAft>
                <a:spcPts val="800"/>
              </a:spcAft>
              <a:buSzPts val="1000"/>
              <a:buFont typeface="Symbol" panose="05050102010706020507" pitchFamily="18" charset="2"/>
              <a:buChar char=""/>
              <a:tabLst>
                <a:tab pos="457200" algn="l"/>
              </a:tabLst>
            </a:pPr>
            <a:r>
              <a:rPr lang="en-GB" sz="1200" dirty="0" smtClean="0">
                <a:effectLst/>
                <a:latin typeface="Helvetica" panose="020B0604020202020204" pitchFamily="34" charset="0"/>
                <a:ea typeface="Times New Roman" panose="02020603050405020304" pitchFamily="18" charset="0"/>
                <a:cs typeface="Times New Roman" panose="02020603050405020304" pitchFamily="18" charset="0"/>
              </a:rPr>
              <a:t>The </a:t>
            </a:r>
            <a:r>
              <a:rPr lang="en-GB" sz="1200" b="1" dirty="0" smtClean="0">
                <a:effectLst/>
                <a:latin typeface="Helvetica" panose="020B0604020202020204" pitchFamily="34" charset="0"/>
                <a:ea typeface="Times New Roman" panose="02020603050405020304" pitchFamily="18" charset="0"/>
                <a:cs typeface="Times New Roman" panose="02020603050405020304" pitchFamily="18" charset="0"/>
              </a:rPr>
              <a:t>key moment</a:t>
            </a:r>
            <a:r>
              <a:rPr lang="en-GB" sz="1200" dirty="0" smtClean="0">
                <a:effectLst/>
                <a:latin typeface="Helvetica" panose="020B0604020202020204" pitchFamily="34" charset="0"/>
                <a:ea typeface="Times New Roman" panose="02020603050405020304" pitchFamily="18" charset="0"/>
                <a:cs typeface="Times New Roman" panose="02020603050405020304" pitchFamily="18" charset="0"/>
              </a:rPr>
              <a:t> may be repeated or played ‘on a loop’.</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500"/>
              </a:lnSpc>
              <a:spcAft>
                <a:spcPts val="800"/>
              </a:spcAft>
              <a:buSzPts val="1000"/>
              <a:buFont typeface="Symbol" panose="05050102010706020507" pitchFamily="18" charset="2"/>
              <a:buChar char=""/>
              <a:tabLst>
                <a:tab pos="457200" algn="l"/>
              </a:tabLst>
            </a:pPr>
            <a:r>
              <a:rPr lang="en-GB" sz="1200" b="1" dirty="0" smtClean="0">
                <a:effectLst/>
                <a:latin typeface="Helvetica" panose="020B0604020202020204" pitchFamily="34" charset="0"/>
                <a:ea typeface="Times New Roman" panose="02020603050405020304" pitchFamily="18" charset="0"/>
                <a:cs typeface="Times New Roman" panose="02020603050405020304" pitchFamily="18" charset="0"/>
              </a:rPr>
              <a:t>Slow motion</a:t>
            </a:r>
            <a:r>
              <a:rPr lang="en-GB" sz="1200" dirty="0" smtClean="0">
                <a:effectLst/>
                <a:latin typeface="Helvetica" panose="020B0604020202020204" pitchFamily="34" charset="0"/>
                <a:ea typeface="Times New Roman" panose="02020603050405020304" pitchFamily="18" charset="0"/>
                <a:cs typeface="Times New Roman" panose="02020603050405020304" pitchFamily="18" charset="0"/>
              </a:rPr>
              <a:t> could be used to highlight a key moment, so that it is not lost on an audience.</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500"/>
              </a:lnSpc>
              <a:spcAft>
                <a:spcPts val="800"/>
              </a:spcAft>
              <a:buSzPts val="1000"/>
              <a:buFont typeface="Symbol" panose="05050102010706020507" pitchFamily="18" charset="2"/>
              <a:buChar char=""/>
              <a:tabLst>
                <a:tab pos="457200" algn="l"/>
              </a:tabLst>
            </a:pPr>
            <a:r>
              <a:rPr lang="en-GB" sz="1200" b="1" dirty="0" smtClean="0">
                <a:effectLst/>
                <a:latin typeface="Helvetica" panose="020B0604020202020204" pitchFamily="34" charset="0"/>
                <a:ea typeface="Times New Roman" panose="02020603050405020304" pitchFamily="18" charset="0"/>
                <a:cs typeface="Times New Roman" panose="02020603050405020304" pitchFamily="18" charset="0"/>
              </a:rPr>
              <a:t>Narration</a:t>
            </a:r>
            <a:r>
              <a:rPr lang="en-GB" sz="1200" dirty="0" smtClean="0">
                <a:effectLst/>
                <a:latin typeface="Helvetica" panose="020B0604020202020204" pitchFamily="34" charset="0"/>
                <a:ea typeface="Times New Roman" panose="02020603050405020304" pitchFamily="18" charset="0"/>
                <a:cs typeface="Times New Roman" panose="02020603050405020304" pitchFamily="18" charset="0"/>
              </a:rPr>
              <a:t> or a </a:t>
            </a:r>
            <a:r>
              <a:rPr lang="en-GB" sz="1200" b="1" dirty="0" smtClean="0">
                <a:effectLst/>
                <a:latin typeface="Helvetica" panose="020B0604020202020204" pitchFamily="34" charset="0"/>
                <a:ea typeface="Times New Roman" panose="02020603050405020304" pitchFamily="18" charset="0"/>
                <a:cs typeface="Times New Roman" panose="02020603050405020304" pitchFamily="18" charset="0"/>
              </a:rPr>
              <a:t>thought-track</a:t>
            </a:r>
            <a:r>
              <a:rPr lang="en-GB" sz="1200" dirty="0" smtClean="0">
                <a:effectLst/>
                <a:latin typeface="Helvetica" panose="020B0604020202020204" pitchFamily="34" charset="0"/>
                <a:ea typeface="Times New Roman" panose="02020603050405020304" pitchFamily="18" charset="0"/>
                <a:cs typeface="Times New Roman" panose="02020603050405020304" pitchFamily="18" charset="0"/>
              </a:rPr>
              <a:t> could be added as a commentary on what has just occurred.</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ts val="1500"/>
              </a:lnSpc>
              <a:spcAft>
                <a:spcPts val="800"/>
              </a:spcAft>
              <a:buSzPts val="1000"/>
              <a:buFont typeface="Symbol" panose="05050102010706020507" pitchFamily="18" charset="2"/>
              <a:buChar char=""/>
              <a:tabLst>
                <a:tab pos="457200" algn="l"/>
              </a:tabLst>
            </a:pPr>
            <a:r>
              <a:rPr lang="en-GB" sz="1200" b="1" dirty="0" smtClean="0">
                <a:effectLst/>
                <a:latin typeface="Helvetica" panose="020B0604020202020204" pitchFamily="34" charset="0"/>
                <a:ea typeface="Times New Roman" panose="02020603050405020304" pitchFamily="18" charset="0"/>
                <a:cs typeface="Times New Roman" panose="02020603050405020304" pitchFamily="18" charset="0"/>
              </a:rPr>
              <a:t>Lighting</a:t>
            </a:r>
            <a:r>
              <a:rPr lang="en-GB" sz="1200" dirty="0" smtClean="0">
                <a:effectLst/>
                <a:latin typeface="Helvetica" panose="020B0604020202020204" pitchFamily="34" charset="0"/>
                <a:ea typeface="Times New Roman" panose="02020603050405020304" pitchFamily="18" charset="0"/>
                <a:cs typeface="Times New Roman" panose="02020603050405020304" pitchFamily="18" charset="0"/>
              </a:rPr>
              <a:t> and </a:t>
            </a:r>
            <a:r>
              <a:rPr lang="en-GB" sz="1200" b="1" dirty="0" smtClean="0">
                <a:effectLst/>
                <a:latin typeface="Helvetica" panose="020B0604020202020204" pitchFamily="34" charset="0"/>
                <a:ea typeface="Times New Roman" panose="02020603050405020304" pitchFamily="18" charset="0"/>
                <a:cs typeface="Times New Roman" panose="02020603050405020304" pitchFamily="18" charset="0"/>
              </a:rPr>
              <a:t>sound</a:t>
            </a:r>
            <a:r>
              <a:rPr lang="en-GB" sz="1200" dirty="0" smtClean="0">
                <a:effectLst/>
                <a:latin typeface="Helvetica" panose="020B0604020202020204" pitchFamily="34" charset="0"/>
                <a:ea typeface="Times New Roman" panose="02020603050405020304" pitchFamily="18" charset="0"/>
                <a:cs typeface="Times New Roman" panose="02020603050405020304" pitchFamily="18" charset="0"/>
              </a:rPr>
              <a:t>. A spotlight can be used to direct the audience’s focus towards the key moment and a sound effect can also draw attention to it.</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1200"/>
              </a:spcAf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Marking the moment is useful in rehearsal as it helps actors consider the most important moments communicated within a scene and ensures their impact is not lost upon the audience.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6421582" y="99651"/>
            <a:ext cx="5642263" cy="1592744"/>
          </a:xfrm>
          <a:prstGeom prst="rect">
            <a:avLst/>
          </a:prstGeom>
          <a:ln w="19050">
            <a:solidFill>
              <a:srgbClr val="FF33CC"/>
            </a:solidFill>
          </a:ln>
        </p:spPr>
        <p:txBody>
          <a:bodyPr wrap="square">
            <a:spAutoFit/>
          </a:bodyPr>
          <a:lstStyle/>
          <a:p>
            <a:pPr>
              <a:lnSpc>
                <a:spcPts val="1500"/>
              </a:lnSpc>
              <a:spcAft>
                <a:spcPts val="1200"/>
              </a:spcAft>
            </a:pPr>
            <a:r>
              <a:rPr lang="en-GB" sz="1200" b="1"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Forum theatre</a:t>
            </a:r>
            <a:endParaRPr lang="en-GB" sz="12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ts val="1500"/>
              </a:lnSpc>
              <a:spcAft>
                <a:spcPts val="1200"/>
              </a:spcAft>
            </a:pP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Forum theatre was developed by a Brazilian theatre maker called Augusto Boal. It’s a very useful tool for exploring drama during the rehearsal process. Company members become ‘</a:t>
            </a:r>
            <a:r>
              <a:rPr lang="en-GB" sz="1200" dirty="0" err="1"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spect</a:t>
            </a:r>
            <a:r>
              <a:rPr lang="en-GB" sz="1200" dirty="0" smtClean="0">
                <a:solidFill>
                  <a:srgbClr val="231F20"/>
                </a:solidFill>
                <a:effectLst/>
                <a:latin typeface="Helvetica" panose="020B0604020202020204" pitchFamily="34" charset="0"/>
                <a:ea typeface="Times New Roman" panose="02020603050405020304" pitchFamily="18" charset="0"/>
                <a:cs typeface="Times New Roman" panose="02020603050405020304" pitchFamily="18" charset="0"/>
              </a:rPr>
              <a:t>-actors’ rather than spectators. This means that while watching work they can stop it and take the place of an existing performer to try out a new idea. Sharing ideas in this improvised practical way can provide fresh insight into a role and stop the drama from becoming stale.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9" name="Rectangle 3"/>
          <p:cNvSpPr>
            <a:spLocks noChangeArrowheads="1"/>
          </p:cNvSpPr>
          <p:nvPr/>
        </p:nvSpPr>
        <p:spPr bwMode="auto">
          <a:xfrm>
            <a:off x="102043" y="4039794"/>
            <a:ext cx="4582633" cy="83099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effectLst/>
                <a:latin typeface="ReithSans"/>
              </a:rPr>
              <a:t>A </a:t>
            </a:r>
            <a:r>
              <a:rPr kumimoji="0" lang="en-US" altLang="en-US" sz="1200" b="1" i="0" u="none" strike="noStrike" cap="none" normalizeH="0" baseline="0" dirty="0" smtClean="0">
                <a:ln>
                  <a:noFill/>
                </a:ln>
                <a:effectLst/>
                <a:latin typeface="ReithSans"/>
              </a:rPr>
              <a:t>stimulus </a:t>
            </a:r>
            <a:r>
              <a:rPr kumimoji="0" lang="en-US" altLang="en-US" sz="1200" b="0" i="0" u="none" strike="noStrike" cap="none" normalizeH="0" baseline="0" dirty="0" smtClean="0">
                <a:ln>
                  <a:noFill/>
                </a:ln>
                <a:effectLst/>
                <a:latin typeface="ReithSans"/>
              </a:rPr>
              <a:t>is anything which excites your imagination and sows the seeds of a piece of drama. It could be an existing script, a piece of fiction or non-fiction, a poem, an object, a picture, a newspaper or web article, or a piece of music. </a:t>
            </a:r>
            <a:endParaRPr kumimoji="0" lang="en-US" altLang="en-US" sz="1200" b="0" i="0" u="none" strike="noStrike" cap="none" normalizeH="0" baseline="0" dirty="0" smtClean="0">
              <a:ln>
                <a:noFill/>
              </a:ln>
              <a:effectLst/>
              <a:latin typeface="Arial" panose="020B0604020202020204" pitchFamily="34" charset="0"/>
            </a:endParaRPr>
          </a:p>
        </p:txBody>
      </p:sp>
      <p:sp>
        <p:nvSpPr>
          <p:cNvPr id="10" name="Rectangle 9"/>
          <p:cNvSpPr/>
          <p:nvPr/>
        </p:nvSpPr>
        <p:spPr>
          <a:xfrm>
            <a:off x="0" y="5113484"/>
            <a:ext cx="3536995" cy="400110"/>
          </a:xfrm>
          <a:prstGeom prst="rect">
            <a:avLst/>
          </a:prstGeom>
          <a:noFill/>
        </p:spPr>
        <p:txBody>
          <a:bodyPr wrap="none" lIns="91440" tIns="45720" rIns="91440" bIns="45720">
            <a:spAutoFit/>
          </a:bodyPr>
          <a:lstStyle/>
          <a:p>
            <a:pPr algn="ctr"/>
            <a:r>
              <a:rPr lang="en-US" sz="2000" dirty="0" smtClean="0">
                <a:ln w="0"/>
                <a:effectLst>
                  <a:outerShdw blurRad="38100" dist="19050" dir="2700000" algn="tl" rotWithShape="0">
                    <a:schemeClr val="dk1">
                      <a:alpha val="40000"/>
                    </a:schemeClr>
                  </a:outerShdw>
                </a:effectLst>
              </a:rPr>
              <a:t>40% of your overall Drama GCSE</a:t>
            </a:r>
            <a:endParaRPr lang="en-US" sz="2000" b="0" cap="none" spc="0" dirty="0">
              <a:ln w="0"/>
              <a:solidFill>
                <a:schemeClr val="tx1"/>
              </a:solidFill>
              <a:effectLst>
                <a:outerShdw blurRad="38100" dist="19050" dir="2700000" algn="tl" rotWithShape="0">
                  <a:schemeClr val="dk1">
                    <a:alpha val="40000"/>
                  </a:schemeClr>
                </a:outerShdw>
              </a:effectLst>
            </a:endParaRPr>
          </a:p>
        </p:txBody>
      </p:sp>
      <p:sp>
        <p:nvSpPr>
          <p:cNvPr id="11" name="TextBox 10"/>
          <p:cNvSpPr txBox="1"/>
          <p:nvPr/>
        </p:nvSpPr>
        <p:spPr>
          <a:xfrm>
            <a:off x="136838" y="5513594"/>
            <a:ext cx="3614280" cy="1754326"/>
          </a:xfrm>
          <a:prstGeom prst="rect">
            <a:avLst/>
          </a:prstGeom>
          <a:noFill/>
        </p:spPr>
        <p:txBody>
          <a:bodyPr wrap="square" rtlCol="0">
            <a:spAutoFit/>
          </a:bodyPr>
          <a:lstStyle/>
          <a:p>
            <a:r>
              <a:rPr lang="en-GB" sz="1200" dirty="0" smtClean="0"/>
              <a:t>Three written logs and one performance:</a:t>
            </a:r>
          </a:p>
          <a:p>
            <a:r>
              <a:rPr lang="en-GB" sz="1200" dirty="0" smtClean="0"/>
              <a:t>Log 1 – Response to a stimulus</a:t>
            </a:r>
          </a:p>
          <a:p>
            <a:r>
              <a:rPr lang="en-GB" sz="1200" dirty="0" smtClean="0"/>
              <a:t>Log 2 – Development and Collaboration</a:t>
            </a:r>
          </a:p>
          <a:p>
            <a:r>
              <a:rPr lang="en-GB" sz="1200" dirty="0" smtClean="0"/>
              <a:t>Log 3 – Analysis and Evaluation </a:t>
            </a:r>
          </a:p>
          <a:p>
            <a:r>
              <a:rPr lang="en-GB" sz="1200" dirty="0" smtClean="0"/>
              <a:t>Performance </a:t>
            </a:r>
          </a:p>
          <a:p>
            <a:r>
              <a:rPr lang="en-GB" sz="1200" dirty="0" smtClean="0"/>
              <a:t>All sections of the devised drama are worth 20 marks. </a:t>
            </a:r>
          </a:p>
          <a:p>
            <a:endParaRPr lang="en-GB" dirty="0" smtClean="0"/>
          </a:p>
          <a:p>
            <a:endParaRPr lang="en-GB" dirty="0"/>
          </a:p>
        </p:txBody>
      </p:sp>
      <p:sp>
        <p:nvSpPr>
          <p:cNvPr id="12" name="Rectangle 11"/>
          <p:cNvSpPr/>
          <p:nvPr/>
        </p:nvSpPr>
        <p:spPr>
          <a:xfrm>
            <a:off x="6421581" y="1805658"/>
            <a:ext cx="5642263" cy="646331"/>
          </a:xfrm>
          <a:prstGeom prst="rect">
            <a:avLst/>
          </a:prstGeom>
          <a:ln w="19050">
            <a:solidFill>
              <a:srgbClr val="002060"/>
            </a:solidFill>
          </a:ln>
        </p:spPr>
        <p:txBody>
          <a:bodyPr wrap="square">
            <a:spAutoFit/>
          </a:bodyPr>
          <a:lstStyle/>
          <a:p>
            <a:r>
              <a:rPr lang="en-GB" sz="1200" b="1" dirty="0"/>
              <a:t>C</a:t>
            </a:r>
            <a:r>
              <a:rPr lang="en-GB" sz="1200" b="1" dirty="0" smtClean="0">
                <a:effectLst/>
              </a:rPr>
              <a:t>horal speech</a:t>
            </a:r>
          </a:p>
          <a:p>
            <a:r>
              <a:rPr lang="en-GB" sz="1200" dirty="0" smtClean="0">
                <a:effectLst/>
              </a:rPr>
              <a:t>A speech spoken by more than one person. Can be spoken in unison or with words and phrases repeated or echoed through the speech</a:t>
            </a:r>
            <a:endParaRPr lang="en-GB" sz="1200" dirty="0">
              <a:effectLst/>
            </a:endParaRPr>
          </a:p>
        </p:txBody>
      </p:sp>
      <p:sp>
        <p:nvSpPr>
          <p:cNvPr id="13" name="Rectangle 12"/>
          <p:cNvSpPr/>
          <p:nvPr/>
        </p:nvSpPr>
        <p:spPr>
          <a:xfrm>
            <a:off x="6412912" y="2532018"/>
            <a:ext cx="5642263" cy="646331"/>
          </a:xfrm>
          <a:prstGeom prst="rect">
            <a:avLst/>
          </a:prstGeom>
          <a:ln w="19050">
            <a:solidFill>
              <a:schemeClr val="accent2">
                <a:lumMod val="75000"/>
              </a:schemeClr>
            </a:solidFill>
          </a:ln>
        </p:spPr>
        <p:txBody>
          <a:bodyPr wrap="square">
            <a:spAutoFit/>
          </a:bodyPr>
          <a:lstStyle/>
          <a:p>
            <a:r>
              <a:rPr lang="en-GB" sz="1200" b="1" dirty="0" smtClean="0"/>
              <a:t>Fl</a:t>
            </a:r>
            <a:r>
              <a:rPr lang="en-GB" sz="1200" b="1" dirty="0" smtClean="0">
                <a:effectLst/>
              </a:rPr>
              <a:t>ashback</a:t>
            </a:r>
          </a:p>
          <a:p>
            <a:r>
              <a:rPr lang="en-GB" sz="1200" dirty="0" smtClean="0">
                <a:effectLst/>
              </a:rPr>
              <a:t>A scene enacting something that happened in the past; the enactment of a character's memory of a past event.</a:t>
            </a:r>
            <a:endParaRPr lang="en-GB" sz="1200" dirty="0">
              <a:effectLst/>
            </a:endParaRPr>
          </a:p>
        </p:txBody>
      </p:sp>
      <p:sp>
        <p:nvSpPr>
          <p:cNvPr id="14" name="Rectangle 13"/>
          <p:cNvSpPr/>
          <p:nvPr/>
        </p:nvSpPr>
        <p:spPr>
          <a:xfrm>
            <a:off x="6421580" y="3314009"/>
            <a:ext cx="5642263" cy="646331"/>
          </a:xfrm>
          <a:prstGeom prst="rect">
            <a:avLst/>
          </a:prstGeom>
          <a:ln w="19050">
            <a:solidFill>
              <a:schemeClr val="accent4">
                <a:lumMod val="75000"/>
              </a:schemeClr>
            </a:solidFill>
          </a:ln>
        </p:spPr>
        <p:txBody>
          <a:bodyPr wrap="square">
            <a:spAutoFit/>
          </a:bodyPr>
          <a:lstStyle/>
          <a:p>
            <a:r>
              <a:rPr lang="en-GB" sz="1200" b="1" dirty="0" smtClean="0">
                <a:effectLst/>
              </a:rPr>
              <a:t>Monologues</a:t>
            </a:r>
          </a:p>
          <a:p>
            <a:r>
              <a:rPr lang="en-GB" sz="1200" dirty="0" smtClean="0">
                <a:effectLst/>
              </a:rPr>
              <a:t>A monologue is when one solitary character speaks to the audience and shares their feelings or point of view.</a:t>
            </a:r>
            <a:endParaRPr lang="en-GB" sz="1200" dirty="0">
              <a:effectLst/>
            </a:endParaRPr>
          </a:p>
        </p:txBody>
      </p:sp>
      <p:cxnSp>
        <p:nvCxnSpPr>
          <p:cNvPr id="16" name="Straight Connector 15"/>
          <p:cNvCxnSpPr/>
          <p:nvPr/>
        </p:nvCxnSpPr>
        <p:spPr>
          <a:xfrm>
            <a:off x="3834245" y="5247409"/>
            <a:ext cx="0" cy="1301188"/>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168349" y="5587535"/>
            <a:ext cx="2045253" cy="1384995"/>
          </a:xfrm>
          <a:prstGeom prst="rect">
            <a:avLst/>
          </a:prstGeom>
          <a:noFill/>
        </p:spPr>
        <p:txBody>
          <a:bodyPr wrap="square" rtlCol="0">
            <a:spAutoFit/>
          </a:bodyPr>
          <a:lstStyle/>
          <a:p>
            <a:r>
              <a:rPr lang="en-GB" sz="1200" dirty="0" smtClean="0"/>
              <a:t>Be organised</a:t>
            </a:r>
          </a:p>
          <a:p>
            <a:r>
              <a:rPr lang="en-GB" sz="1200" dirty="0" smtClean="0"/>
              <a:t>Put in extra rehearsals</a:t>
            </a:r>
          </a:p>
          <a:p>
            <a:r>
              <a:rPr lang="en-GB" sz="1200" dirty="0" smtClean="0"/>
              <a:t>Complete ALL homework</a:t>
            </a:r>
          </a:p>
          <a:p>
            <a:r>
              <a:rPr lang="en-GB" sz="1200" dirty="0" smtClean="0"/>
              <a:t>Use the Drama techniques</a:t>
            </a:r>
          </a:p>
          <a:p>
            <a:r>
              <a:rPr lang="en-GB" sz="1200" dirty="0" smtClean="0"/>
              <a:t>Apply feedback </a:t>
            </a:r>
          </a:p>
          <a:p>
            <a:r>
              <a:rPr lang="en-GB" sz="1200" dirty="0" smtClean="0"/>
              <a:t>Research</a:t>
            </a:r>
          </a:p>
          <a:p>
            <a:endParaRPr lang="en-GB" sz="1200" dirty="0"/>
          </a:p>
        </p:txBody>
      </p:sp>
      <p:sp>
        <p:nvSpPr>
          <p:cNvPr id="18" name="Rectangle 17"/>
          <p:cNvSpPr/>
          <p:nvPr/>
        </p:nvSpPr>
        <p:spPr>
          <a:xfrm>
            <a:off x="4168349" y="5113484"/>
            <a:ext cx="1032655" cy="400110"/>
          </a:xfrm>
          <a:prstGeom prst="rect">
            <a:avLst/>
          </a:prstGeom>
          <a:noFill/>
        </p:spPr>
        <p:txBody>
          <a:bodyPr wrap="none" lIns="91440" tIns="45720" rIns="91440" bIns="45720">
            <a:spAutoFit/>
          </a:bodyPr>
          <a:lstStyle/>
          <a:p>
            <a:pPr algn="ctr"/>
            <a:r>
              <a:rPr lang="en-US" sz="2000" b="0" cap="none" spc="0" dirty="0" smtClean="0">
                <a:ln w="0"/>
                <a:solidFill>
                  <a:schemeClr val="tx1"/>
                </a:solidFill>
                <a:effectLst>
                  <a:outerShdw blurRad="38100" dist="19050" dir="2700000" algn="tl" rotWithShape="0">
                    <a:schemeClr val="dk1">
                      <a:alpha val="40000"/>
                    </a:schemeClr>
                  </a:outerShdw>
                </a:effectLst>
              </a:rPr>
              <a:t>Top Tips</a:t>
            </a:r>
            <a:endParaRPr lang="en-US" sz="2000" b="0" cap="none" spc="0" dirty="0">
              <a:ln w="0"/>
              <a:solidFill>
                <a:schemeClr val="tx1"/>
              </a:solidFill>
              <a:effectLst>
                <a:outerShdw blurRad="38100" dist="19050" dir="2700000" algn="tl" rotWithShape="0">
                  <a:schemeClr val="dk1">
                    <a:alpha val="40000"/>
                  </a:schemeClr>
                </a:outerShdw>
              </a:effectLst>
            </a:endParaRPr>
          </a:p>
        </p:txBody>
      </p:sp>
      <p:sp>
        <p:nvSpPr>
          <p:cNvPr id="19" name="Flowchart: Process 18"/>
          <p:cNvSpPr/>
          <p:nvPr/>
        </p:nvSpPr>
        <p:spPr>
          <a:xfrm>
            <a:off x="6213602" y="4112279"/>
            <a:ext cx="3179780" cy="1135130"/>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Need more information? Head to the student shared area – departments – Drama – Devised Drama </a:t>
            </a:r>
            <a:endParaRPr lang="en-GB" sz="1400" dirty="0"/>
          </a:p>
        </p:txBody>
      </p:sp>
      <p:sp>
        <p:nvSpPr>
          <p:cNvPr id="20" name="Flowchart: Process 19"/>
          <p:cNvSpPr/>
          <p:nvPr/>
        </p:nvSpPr>
        <p:spPr>
          <a:xfrm>
            <a:off x="6234464" y="5545566"/>
            <a:ext cx="3138055" cy="1035003"/>
          </a:xfrm>
          <a:prstGeom prst="flowChartProcess">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sz="1400" dirty="0" smtClean="0"/>
              <a:t>You will find:</a:t>
            </a:r>
          </a:p>
          <a:p>
            <a:pPr algn="ctr"/>
            <a:r>
              <a:rPr lang="en-GB" sz="1400" dirty="0" smtClean="0"/>
              <a:t>Help booklet for logs</a:t>
            </a:r>
          </a:p>
          <a:p>
            <a:pPr algn="ctr"/>
            <a:r>
              <a:rPr lang="en-GB" sz="1400" dirty="0" smtClean="0"/>
              <a:t>Explorative strategies booklet</a:t>
            </a:r>
          </a:p>
          <a:p>
            <a:pPr algn="ctr"/>
            <a:r>
              <a:rPr lang="en-GB" sz="1400" dirty="0" smtClean="0"/>
              <a:t>Marking criteria</a:t>
            </a:r>
          </a:p>
        </p:txBody>
      </p:sp>
      <p:cxnSp>
        <p:nvCxnSpPr>
          <p:cNvPr id="22" name="Straight Arrow Connector 21"/>
          <p:cNvCxnSpPr/>
          <p:nvPr/>
        </p:nvCxnSpPr>
        <p:spPr>
          <a:xfrm>
            <a:off x="7782709" y="5313539"/>
            <a:ext cx="0" cy="2000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24" name="Picture 2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03210" y="4039794"/>
            <a:ext cx="1063794" cy="1114721"/>
          </a:xfrm>
          <a:prstGeom prst="rect">
            <a:avLst/>
          </a:prstGeom>
        </p:spPr>
      </p:pic>
      <p:pic>
        <p:nvPicPr>
          <p:cNvPr id="25" name="Picture 2" descr="edug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6400" y="5971657"/>
            <a:ext cx="1628775" cy="838200"/>
          </a:xfrm>
          <a:prstGeom prst="rect">
            <a:avLst/>
          </a:prstGeom>
          <a:noFill/>
          <a:extLst>
            <a:ext uri="{909E8E84-426E-40DD-AFC4-6F175D3DCCD1}">
              <a14:hiddenFill xmlns:a14="http://schemas.microsoft.com/office/drawing/2010/main">
                <a:solidFill>
                  <a:srgbClr val="FFFFFF"/>
                </a:solidFill>
              </a14:hiddenFill>
            </a:ext>
          </a:extLst>
        </p:spPr>
      </p:pic>
      <p:sp>
        <p:nvSpPr>
          <p:cNvPr id="26" name="Rectangle 25"/>
          <p:cNvSpPr/>
          <p:nvPr/>
        </p:nvSpPr>
        <p:spPr>
          <a:xfrm>
            <a:off x="9418842" y="4132127"/>
            <a:ext cx="2556245" cy="1477328"/>
          </a:xfrm>
          <a:prstGeom prst="rect">
            <a:avLst/>
          </a:prstGeom>
          <a:noFill/>
        </p:spPr>
        <p:txBody>
          <a:bodyPr wrap="square" lIns="91440" tIns="45720" rIns="91440" bIns="45720">
            <a:spAutoFit/>
          </a:bodyPr>
          <a:lstStyle/>
          <a:p>
            <a:pPr algn="ctr"/>
            <a:r>
              <a:rPr lang="en-US" sz="3000" b="0" u="sng" cap="none" spc="0" dirty="0" smtClean="0">
                <a:ln w="0"/>
                <a:solidFill>
                  <a:schemeClr val="tx1"/>
                </a:solidFill>
                <a:effectLst>
                  <a:outerShdw blurRad="38100" dist="19050" dir="2700000" algn="tl" rotWithShape="0">
                    <a:schemeClr val="dk1">
                      <a:alpha val="40000"/>
                    </a:schemeClr>
                  </a:outerShdw>
                </a:effectLst>
              </a:rPr>
              <a:t>Devised Drama Component Two</a:t>
            </a:r>
            <a:endParaRPr lang="en-US" sz="3000" b="0" u="sng"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9469632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TotalTime>
  <Words>1005</Words>
  <Application>Microsoft Office PowerPoint</Application>
  <PresentationFormat>Widescreen</PresentationFormat>
  <Paragraphs>56</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Helvetica</vt:lpstr>
      <vt:lpstr>ReithSans</vt:lpstr>
      <vt:lpstr>Symbol</vt:lpstr>
      <vt:lpstr>Times New Roman</vt:lpstr>
      <vt:lpstr>Office Theme</vt:lpstr>
      <vt:lpstr>PowerPoint Presentation</vt:lpstr>
      <vt:lpstr>PowerPoint Presentation</vt:lpstr>
    </vt:vector>
  </TitlesOfParts>
  <Company>Hillcrest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King</dc:creator>
  <cp:lastModifiedBy>E King</cp:lastModifiedBy>
  <cp:revision>13</cp:revision>
  <dcterms:created xsi:type="dcterms:W3CDTF">2019-07-11T09:15:04Z</dcterms:created>
  <dcterms:modified xsi:type="dcterms:W3CDTF">2020-02-24T10:18:48Z</dcterms:modified>
</cp:coreProperties>
</file>