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7BD5-ADA1-4B93-9344-503F26A6CA22}" type="datetimeFigureOut">
              <a:rPr lang="en-GB" smtClean="0"/>
              <a:t>13/06/2022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700FB-D9DD-4C37-B0A9-6BEA50094E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2984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7BD5-ADA1-4B93-9344-503F26A6CA22}" type="datetimeFigureOut">
              <a:rPr lang="en-GB" smtClean="0"/>
              <a:t>13/06/2022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700FB-D9DD-4C37-B0A9-6BEA50094E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5701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7BD5-ADA1-4B93-9344-503F26A6CA22}" type="datetimeFigureOut">
              <a:rPr lang="en-GB" smtClean="0"/>
              <a:t>13/06/2022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700FB-D9DD-4C37-B0A9-6BEA50094E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0267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7BD5-ADA1-4B93-9344-503F26A6CA22}" type="datetimeFigureOut">
              <a:rPr lang="en-GB" smtClean="0"/>
              <a:t>13/06/2022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700FB-D9DD-4C37-B0A9-6BEA50094E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2380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7BD5-ADA1-4B93-9344-503F26A6CA22}" type="datetimeFigureOut">
              <a:rPr lang="en-GB" smtClean="0"/>
              <a:t>13/06/2022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700FB-D9DD-4C37-B0A9-6BEA50094E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0950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7BD5-ADA1-4B93-9344-503F26A6CA22}" type="datetimeFigureOut">
              <a:rPr lang="en-GB" smtClean="0"/>
              <a:t>13/06/2022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700FB-D9DD-4C37-B0A9-6BEA50094E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647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7BD5-ADA1-4B93-9344-503F26A6CA22}" type="datetimeFigureOut">
              <a:rPr lang="en-GB" smtClean="0"/>
              <a:t>13/06/2022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700FB-D9DD-4C37-B0A9-6BEA50094E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8631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7BD5-ADA1-4B93-9344-503F26A6CA22}" type="datetimeFigureOut">
              <a:rPr lang="en-GB" smtClean="0"/>
              <a:t>13/06/2022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700FB-D9DD-4C37-B0A9-6BEA50094E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9008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7BD5-ADA1-4B93-9344-503F26A6CA22}" type="datetimeFigureOut">
              <a:rPr lang="en-GB" smtClean="0"/>
              <a:t>13/06/2022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700FB-D9DD-4C37-B0A9-6BEA50094E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518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7BD5-ADA1-4B93-9344-503F26A6CA22}" type="datetimeFigureOut">
              <a:rPr lang="en-GB" smtClean="0"/>
              <a:t>13/06/2022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700FB-D9DD-4C37-B0A9-6BEA50094E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3738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7BD5-ADA1-4B93-9344-503F26A6CA22}" type="datetimeFigureOut">
              <a:rPr lang="en-GB" smtClean="0"/>
              <a:t>13/06/2022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700FB-D9DD-4C37-B0A9-6BEA50094E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87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77BD5-ADA1-4B93-9344-503F26A6CA22}" type="datetimeFigureOut">
              <a:rPr lang="en-GB" smtClean="0"/>
              <a:t>13/06/2022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700FB-D9DD-4C37-B0A9-6BEA50094E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8751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/url?sa=i&amp;rct=j&amp;q=&amp;esrc=s&amp;frm=1&amp;source=images&amp;cd=&amp;cad=rja&amp;uact=8&amp;ved=0CAcQjRxqFQoTCM3hvtiimskCFcrTGgodbxEBEw&amp;url=http://weknowyourdreams.com/pencil.html&amp;psig=AFQjCNGyvpGC3s6JKKhjufpGVDrb__gT-g&amp;ust=1447946363226490" TargetMode="External"/><Relationship Id="rId13" Type="http://schemas.openxmlformats.org/officeDocument/2006/relationships/image" Target="../media/image8.png"/><Relationship Id="rId18" Type="http://schemas.openxmlformats.org/officeDocument/2006/relationships/image" Target="../media/image12.jpeg"/><Relationship Id="rId26" Type="http://schemas.openxmlformats.org/officeDocument/2006/relationships/image" Target="../media/image20.jpeg"/><Relationship Id="rId3" Type="http://schemas.openxmlformats.org/officeDocument/2006/relationships/image" Target="../media/image2.jpeg"/><Relationship Id="rId21" Type="http://schemas.openxmlformats.org/officeDocument/2006/relationships/image" Target="../media/image15.png"/><Relationship Id="rId7" Type="http://schemas.openxmlformats.org/officeDocument/2006/relationships/image" Target="../media/image5.jpeg"/><Relationship Id="rId12" Type="http://schemas.openxmlformats.org/officeDocument/2006/relationships/hyperlink" Target="http://www.google.com/url?sa=i&amp;rct=j&amp;q=&amp;esrc=s&amp;frm=1&amp;source=images&amp;cd=&amp;cad=rja&amp;uact=8&amp;ved=0CAcQjRxqFQoTCIyJ6YCjmskCFYIsGgoddugMog&amp;url=http://www.paintandplaytoday.co.uk/crayons-chalk-pencils/colouring-pencils---chunky-half-size---pack-10&amp;psig=AFQjCNFtNRu3PaBt47sKUmmysD9NABnVhg&amp;ust=1447946446473055" TargetMode="External"/><Relationship Id="rId17" Type="http://schemas.openxmlformats.org/officeDocument/2006/relationships/image" Target="../media/image11.png"/><Relationship Id="rId25" Type="http://schemas.openxmlformats.org/officeDocument/2006/relationships/image" Target="../media/image19.png"/><Relationship Id="rId2" Type="http://schemas.openxmlformats.org/officeDocument/2006/relationships/image" Target="../media/image1.png"/><Relationship Id="rId16" Type="http://schemas.openxmlformats.org/officeDocument/2006/relationships/image" Target="../media/image10.png"/><Relationship Id="rId20" Type="http://schemas.openxmlformats.org/officeDocument/2006/relationships/image" Target="../media/image14.jpeg"/><Relationship Id="rId29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google.com/url?sa=i&amp;rct=j&amp;q=&amp;esrc=s&amp;frm=1&amp;source=images&amp;cd=&amp;cad=rja&amp;uact=8&amp;ved=0CAcQjRxqFQoTCM-iwrGimskCFcW7FAodCVICfA&amp;url=http://www.nordisco.com/products/staedtler-mars-52650-plastic-eraser&amp;psig=AFQjCNErMI2dD2x3BHKwmaoelHPt35riag&amp;ust=1447946279112047" TargetMode="External"/><Relationship Id="rId11" Type="http://schemas.openxmlformats.org/officeDocument/2006/relationships/image" Target="../media/image7.png"/><Relationship Id="rId24" Type="http://schemas.openxmlformats.org/officeDocument/2006/relationships/image" Target="../media/image18.jpeg"/><Relationship Id="rId5" Type="http://schemas.openxmlformats.org/officeDocument/2006/relationships/image" Target="../media/image4.jpeg"/><Relationship Id="rId15" Type="http://schemas.openxmlformats.org/officeDocument/2006/relationships/image" Target="../media/image9.png"/><Relationship Id="rId23" Type="http://schemas.openxmlformats.org/officeDocument/2006/relationships/image" Target="../media/image17.jpeg"/><Relationship Id="rId28" Type="http://schemas.openxmlformats.org/officeDocument/2006/relationships/image" Target="../media/image22.jpeg"/><Relationship Id="rId10" Type="http://schemas.openxmlformats.org/officeDocument/2006/relationships/hyperlink" Target="http://www.google.com/url?sa=i&amp;rct=j&amp;q=&amp;esrc=s&amp;frm=1&amp;source=images&amp;cd=&amp;cad=rja&amp;uact=8&amp;ved=0CAcQjRxqFQoTCPmJm-mimskCFUlrFAodqcgEwQ&amp;url=http://www.gamefaqs.com/boards/932980-final-fantasy-agito-xiii/57006758?page=1&amp;psig=AFQjCNHgtwHPPmSo-_0gu6lz3SQLW3_evw&amp;ust=1447946393706207" TargetMode="External"/><Relationship Id="rId19" Type="http://schemas.openxmlformats.org/officeDocument/2006/relationships/image" Target="../media/image13.jpeg"/><Relationship Id="rId31" Type="http://schemas.openxmlformats.org/officeDocument/2006/relationships/image" Target="../media/image25.png"/><Relationship Id="rId4" Type="http://schemas.openxmlformats.org/officeDocument/2006/relationships/image" Target="../media/image3.jpeg"/><Relationship Id="rId9" Type="http://schemas.openxmlformats.org/officeDocument/2006/relationships/image" Target="../media/image6.png"/><Relationship Id="rId14" Type="http://schemas.openxmlformats.org/officeDocument/2006/relationships/hyperlink" Target="http://www.google.com/url?sa=i&amp;rct=j&amp;q=&amp;esrc=s&amp;frm=1&amp;source=images&amp;cd=&amp;cad=rja&amp;uact=8&amp;ved=0CAcQjRxqFQoTCJ6A68iimskCFYTYGgodcHIMfQ&amp;url=http://old.everydaypens.com/143-berol-finewriter-pen.html&amp;psig=AFQjCNEY4h_i0jOJbs4XUZrvAmFri2-h-w&amp;ust=1447946333626946" TargetMode="External"/><Relationship Id="rId22" Type="http://schemas.openxmlformats.org/officeDocument/2006/relationships/image" Target="../media/image16.jpeg"/><Relationship Id="rId27" Type="http://schemas.openxmlformats.org/officeDocument/2006/relationships/image" Target="../media/image21.png"/><Relationship Id="rId30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54"/>
          <p:cNvGrpSpPr>
            <a:grpSpLocks/>
          </p:cNvGrpSpPr>
          <p:nvPr/>
        </p:nvGrpSpPr>
        <p:grpSpPr bwMode="auto">
          <a:xfrm>
            <a:off x="1725840" y="108857"/>
            <a:ext cx="7732259" cy="2069420"/>
            <a:chOff x="282206" y="152345"/>
            <a:chExt cx="10824867" cy="2897142"/>
          </a:xfrm>
        </p:grpSpPr>
        <p:sp>
          <p:nvSpPr>
            <p:cNvPr id="5" name="Rectangle 4"/>
            <p:cNvSpPr/>
            <p:nvPr/>
          </p:nvSpPr>
          <p:spPr>
            <a:xfrm>
              <a:off x="10807043" y="174570"/>
              <a:ext cx="300030" cy="2874917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18">
                <a:defRPr/>
              </a:pPr>
              <a:endParaRPr lang="en-GB" sz="1286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072759" y="1962066"/>
              <a:ext cx="9734284" cy="1087421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18">
                <a:defRPr/>
              </a:pPr>
              <a:endParaRPr lang="en-GB" sz="1286"/>
            </a:p>
          </p:txBody>
        </p:sp>
        <p:pic>
          <p:nvPicPr>
            <p:cNvPr id="9309" name="Picture 22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2807" t="4251" r="5367" b="80287"/>
            <a:stretch>
              <a:fillRect/>
            </a:stretch>
          </p:blipFill>
          <p:spPr bwMode="auto">
            <a:xfrm rot="-5400000">
              <a:off x="9284223" y="710545"/>
              <a:ext cx="1085502" cy="10875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7"/>
            <p:cNvSpPr/>
            <p:nvPr/>
          </p:nvSpPr>
          <p:spPr>
            <a:xfrm>
              <a:off x="282206" y="174570"/>
              <a:ext cx="784204" cy="2874917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18">
                <a:defRPr/>
              </a:pPr>
              <a:endParaRPr lang="en-GB" sz="1286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82206" y="174570"/>
              <a:ext cx="10824867" cy="287491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18">
                <a:defRPr/>
              </a:pPr>
              <a:endParaRPr lang="en-GB" sz="1286"/>
            </a:p>
          </p:txBody>
        </p:sp>
        <p:sp>
          <p:nvSpPr>
            <p:cNvPr id="9312" name="TextBox 229"/>
            <p:cNvSpPr txBox="1">
              <a:spLocks noChangeArrowheads="1"/>
            </p:cNvSpPr>
            <p:nvPr/>
          </p:nvSpPr>
          <p:spPr bwMode="auto">
            <a:xfrm rot="16200000">
              <a:off x="-749579" y="1349486"/>
              <a:ext cx="2847749" cy="498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GB" altLang="en-US" sz="1714" b="1">
                  <a:solidFill>
                    <a:schemeClr val="bg1"/>
                  </a:solidFill>
                  <a:latin typeface="Century Gothic" panose="020B0502020202020204" pitchFamily="34" charset="0"/>
                </a:rPr>
                <a:t>Skill: </a:t>
              </a:r>
              <a:r>
                <a:rPr lang="en-GB" altLang="en-US" sz="1714">
                  <a:solidFill>
                    <a:schemeClr val="bg1"/>
                  </a:solidFill>
                  <a:latin typeface="Century Gothic" panose="020B0502020202020204" pitchFamily="34" charset="0"/>
                </a:rPr>
                <a:t>Sketching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066410" y="174570"/>
              <a:ext cx="1944635" cy="2874917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18">
                <a:defRPr/>
              </a:pPr>
              <a:endParaRPr lang="en-GB" sz="1286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966791" y="174570"/>
              <a:ext cx="1944634" cy="2874917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18">
                <a:defRPr/>
              </a:pPr>
              <a:endParaRPr lang="en-GB" sz="1286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8856060" y="174570"/>
              <a:ext cx="1943047" cy="2874917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18">
                <a:defRPr/>
              </a:pPr>
              <a:endParaRPr lang="en-GB" sz="1286"/>
            </a:p>
          </p:txBody>
        </p:sp>
        <p:sp>
          <p:nvSpPr>
            <p:cNvPr id="9316" name="TextBox 238"/>
            <p:cNvSpPr txBox="1">
              <a:spLocks noChangeArrowheads="1"/>
            </p:cNvSpPr>
            <p:nvPr/>
          </p:nvSpPr>
          <p:spPr bwMode="auto">
            <a:xfrm>
              <a:off x="1073280" y="238668"/>
              <a:ext cx="1944217" cy="3447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GB" altLang="en-US" sz="1000" b="1" u="sng">
                  <a:latin typeface="Century Gothic" panose="020B0502020202020204" pitchFamily="34" charset="0"/>
                </a:rPr>
                <a:t>Equipment</a:t>
              </a:r>
            </a:p>
          </p:txBody>
        </p:sp>
        <p:sp>
          <p:nvSpPr>
            <p:cNvPr id="9317" name="TextBox 239"/>
            <p:cNvSpPr txBox="1">
              <a:spLocks noChangeArrowheads="1"/>
            </p:cNvSpPr>
            <p:nvPr/>
          </p:nvSpPr>
          <p:spPr bwMode="auto">
            <a:xfrm>
              <a:off x="3022684" y="238579"/>
              <a:ext cx="1944217" cy="3447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GB" altLang="en-US" sz="1000" b="1" u="sng">
                  <a:latin typeface="Century Gothic" panose="020B0502020202020204" pitchFamily="34" charset="0"/>
                </a:rPr>
                <a:t>Sketch</a:t>
              </a:r>
            </a:p>
          </p:txBody>
        </p:sp>
        <p:sp>
          <p:nvSpPr>
            <p:cNvPr id="9318" name="TextBox 240"/>
            <p:cNvSpPr txBox="1">
              <a:spLocks noChangeArrowheads="1"/>
            </p:cNvSpPr>
            <p:nvPr/>
          </p:nvSpPr>
          <p:spPr bwMode="auto">
            <a:xfrm>
              <a:off x="4966901" y="229088"/>
              <a:ext cx="1944217" cy="3447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GB" altLang="en-US" sz="1000" b="1" u="sng">
                  <a:latin typeface="Century Gothic" panose="020B0502020202020204" pitchFamily="34" charset="0"/>
                </a:rPr>
                <a:t>Outline</a:t>
              </a:r>
            </a:p>
          </p:txBody>
        </p:sp>
        <p:sp>
          <p:nvSpPr>
            <p:cNvPr id="9319" name="TextBox 241"/>
            <p:cNvSpPr txBox="1">
              <a:spLocks noChangeArrowheads="1"/>
            </p:cNvSpPr>
            <p:nvPr/>
          </p:nvSpPr>
          <p:spPr bwMode="auto">
            <a:xfrm>
              <a:off x="6911119" y="222965"/>
              <a:ext cx="1944217" cy="3447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GB" altLang="en-US" sz="1000" b="1" u="sng">
                  <a:latin typeface="Century Gothic" panose="020B0502020202020204" pitchFamily="34" charset="0"/>
                </a:rPr>
                <a:t>Erase</a:t>
              </a:r>
            </a:p>
          </p:txBody>
        </p:sp>
        <p:sp>
          <p:nvSpPr>
            <p:cNvPr id="9320" name="TextBox 242"/>
            <p:cNvSpPr txBox="1">
              <a:spLocks noChangeArrowheads="1"/>
            </p:cNvSpPr>
            <p:nvPr/>
          </p:nvSpPr>
          <p:spPr bwMode="auto">
            <a:xfrm>
              <a:off x="8855332" y="229088"/>
              <a:ext cx="1944217" cy="3447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GB" altLang="en-US" sz="1000" b="1" u="sng">
                  <a:latin typeface="Century Gothic" panose="020B0502020202020204" pitchFamily="34" charset="0"/>
                </a:rPr>
                <a:t>Colour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233094" y="1971591"/>
              <a:ext cx="1641430" cy="105170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defTabSz="914418">
                <a:defRPr/>
              </a:pPr>
              <a:r>
                <a:rPr lang="en-GB" sz="571" b="1" u="sng" dirty="0"/>
                <a:t>You will need:</a:t>
              </a:r>
            </a:p>
            <a:p>
              <a:pPr defTabSz="914418">
                <a:defRPr/>
              </a:pPr>
              <a:endParaRPr lang="en-GB" sz="286" b="1" dirty="0"/>
            </a:p>
            <a:p>
              <a:pPr marL="244904" indent="-244904" defTabSz="914418">
                <a:buFont typeface="Arial" panose="020B0604020202020204" pitchFamily="34" charset="0"/>
                <a:buChar char="•"/>
                <a:defRPr/>
              </a:pPr>
              <a:r>
                <a:rPr lang="en-GB" sz="571" dirty="0"/>
                <a:t>Pencil</a:t>
              </a:r>
            </a:p>
            <a:p>
              <a:pPr marL="244904" indent="-244904" defTabSz="914418">
                <a:buFont typeface="Arial" panose="020B0604020202020204" pitchFamily="34" charset="0"/>
                <a:buChar char="•"/>
                <a:defRPr/>
              </a:pPr>
              <a:r>
                <a:rPr lang="en-GB" sz="571" dirty="0"/>
                <a:t>Fine liner</a:t>
              </a:r>
            </a:p>
            <a:p>
              <a:pPr marL="244904" indent="-244904" defTabSz="914418">
                <a:buFont typeface="Arial" panose="020B0604020202020204" pitchFamily="34" charset="0"/>
                <a:buChar char="•"/>
                <a:defRPr/>
              </a:pPr>
              <a:r>
                <a:rPr lang="en-GB" sz="571" dirty="0"/>
                <a:t>Rubber</a:t>
              </a:r>
            </a:p>
            <a:p>
              <a:pPr marL="244904" indent="-244904" defTabSz="914418">
                <a:buFont typeface="Arial" panose="020B0604020202020204" pitchFamily="34" charset="0"/>
                <a:buChar char="•"/>
                <a:defRPr/>
              </a:pPr>
              <a:r>
                <a:rPr lang="en-GB" sz="571" dirty="0"/>
                <a:t>Circle stencil</a:t>
              </a:r>
            </a:p>
            <a:p>
              <a:pPr marL="244904" indent="-244904" defTabSz="914418">
                <a:buFont typeface="Arial" panose="020B0604020202020204" pitchFamily="34" charset="0"/>
                <a:buChar char="•"/>
                <a:defRPr/>
              </a:pPr>
              <a:r>
                <a:rPr lang="en-GB" sz="571" dirty="0"/>
                <a:t>Ruler</a:t>
              </a:r>
            </a:p>
            <a:p>
              <a:pPr marL="244904" indent="-244904" defTabSz="914418">
                <a:buFont typeface="Arial" panose="020B0604020202020204" pitchFamily="34" charset="0"/>
                <a:buChar char="•"/>
                <a:defRPr/>
              </a:pPr>
              <a:r>
                <a:rPr lang="en-GB" sz="571" dirty="0"/>
                <a:t>Coloured pencils</a:t>
              </a:r>
            </a:p>
          </p:txBody>
        </p:sp>
        <p:pic>
          <p:nvPicPr>
            <p:cNvPr id="9322" name="Picture 24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2322" t="4497" r="5103" b="80334"/>
            <a:stretch>
              <a:fillRect/>
            </a:stretch>
          </p:blipFill>
          <p:spPr bwMode="auto">
            <a:xfrm rot="-5400000">
              <a:off x="3422511" y="732457"/>
              <a:ext cx="1122877" cy="10667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323" name="Picture 24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2998" t="2837" r="5656" b="80376"/>
            <a:stretch>
              <a:fillRect/>
            </a:stretch>
          </p:blipFill>
          <p:spPr bwMode="auto">
            <a:xfrm rot="5400000" flipH="1" flipV="1">
              <a:off x="5310392" y="685874"/>
              <a:ext cx="1061634" cy="11809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324" name="Picture 24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219" t="4451" r="6107" b="80476"/>
            <a:stretch>
              <a:fillRect/>
            </a:stretch>
          </p:blipFill>
          <p:spPr bwMode="auto">
            <a:xfrm rot="-5400000">
              <a:off x="7354894" y="711119"/>
              <a:ext cx="1028290" cy="10600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9325" name="Group 247"/>
            <p:cNvGrpSpPr>
              <a:grpSpLocks/>
            </p:cNvGrpSpPr>
            <p:nvPr/>
          </p:nvGrpSpPr>
          <p:grpSpPr bwMode="auto">
            <a:xfrm>
              <a:off x="1057593" y="550976"/>
              <a:ext cx="1830953" cy="1605900"/>
              <a:chOff x="915247" y="624604"/>
              <a:chExt cx="1830953" cy="1605900"/>
            </a:xfrm>
          </p:grpSpPr>
          <p:pic>
            <p:nvPicPr>
              <p:cNvPr id="9345" name="Picture 2" descr="http://www.nordisco.com/assets/item/large/staedtler-mars-plastic-eraser-52650.jpg">
                <a:hlinkClick r:id="rId6"/>
              </p:cNvPr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1090917" y="1588157"/>
                <a:ext cx="333321" cy="3333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46" name="Picture 6" descr="http://weknowyourdreams.com/images/pencil/pencil-06.jpg">
                <a:hlinkClick r:id="rId8"/>
              </p:cNvPr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66653" y="1510424"/>
                <a:ext cx="1279547" cy="7200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47" name="Picture 8" descr="http://www.ducatimonster.org/gallery/data/1845/ruler.jpg">
                <a:hlinkClick r:id="rId10"/>
              </p:cNvPr>
              <p:cNvPicPr>
                <a:picLocks noChangeAspect="1" noChangeArrowheads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976325">
                <a:off x="915247" y="624604"/>
                <a:ext cx="675727" cy="894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48" name="Picture 10" descr="http://www.paintandplaytoday.co.uk/uploads/products/img_resize_2/91_1260.jpg">
                <a:hlinkClick r:id="rId12"/>
              </p:cNvPr>
              <p:cNvPicPr>
                <a:picLocks noChangeAspect="1" noChangeArrowheads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28277" y="658917"/>
                <a:ext cx="901208" cy="5257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49" name="Picture 4" descr="http://old.everydaypens.com/143-523-thickbox/berol-finewriter-pen.jpg">
                <a:hlinkClick r:id="rId14"/>
              </p:cNvPr>
              <p:cNvPicPr>
                <a:picLocks noChangeAspect="1" noChangeArrowheads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4531581">
                <a:off x="1321123" y="851385"/>
                <a:ext cx="705261" cy="7052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9326" name="Picture 207"/>
            <p:cNvPicPr>
              <a:picLocks noChangeAspect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421930">
              <a:off x="2198439" y="1171690"/>
              <a:ext cx="590686" cy="4508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9327" name="Group 208"/>
            <p:cNvGrpSpPr>
              <a:grpSpLocks/>
            </p:cNvGrpSpPr>
            <p:nvPr/>
          </p:nvGrpSpPr>
          <p:grpSpPr bwMode="auto">
            <a:xfrm>
              <a:off x="3242813" y="2095947"/>
              <a:ext cx="1724088" cy="836717"/>
              <a:chOff x="3124584" y="2185153"/>
              <a:chExt cx="1724088" cy="836717"/>
            </a:xfrm>
          </p:grpSpPr>
          <p:sp>
            <p:nvSpPr>
              <p:cNvPr id="9341" name="TextBox 221"/>
              <p:cNvSpPr txBox="1">
                <a:spLocks noChangeArrowheads="1"/>
              </p:cNvSpPr>
              <p:nvPr/>
            </p:nvSpPr>
            <p:spPr bwMode="auto">
              <a:xfrm>
                <a:off x="3296816" y="2185153"/>
                <a:ext cx="1551856" cy="8367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/>
                <a:r>
                  <a:rPr lang="en-GB" altLang="en-US" sz="571"/>
                  <a:t>Sketched in pencil.</a:t>
                </a:r>
              </a:p>
              <a:p>
                <a:pPr eaLnBrk="1" hangingPunct="1"/>
                <a:endParaRPr lang="en-GB" altLang="en-US" sz="714"/>
              </a:p>
              <a:p>
                <a:pPr eaLnBrk="1" hangingPunct="1"/>
                <a:r>
                  <a:rPr lang="en-GB" altLang="en-US" sz="571"/>
                  <a:t>Ruler used for straight lines.</a:t>
                </a:r>
              </a:p>
              <a:p>
                <a:pPr eaLnBrk="1" hangingPunct="1"/>
                <a:endParaRPr lang="en-GB" altLang="en-US" sz="643"/>
              </a:p>
              <a:p>
                <a:pPr eaLnBrk="1" hangingPunct="1"/>
                <a:endParaRPr lang="en-GB" altLang="en-US" sz="214"/>
              </a:p>
              <a:p>
                <a:pPr eaLnBrk="1" hangingPunct="1"/>
                <a:r>
                  <a:rPr lang="en-GB" altLang="en-US" sz="571"/>
                  <a:t>Circle stencil used for curves.</a:t>
                </a:r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3124584" y="2198908"/>
                <a:ext cx="179382" cy="17938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>
                    <a:lumMod val="85000"/>
                    <a:lumOff val="1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418">
                  <a:defRPr/>
                </a:pPr>
                <a:endParaRPr lang="en-GB" sz="1286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3124584" y="2484653"/>
                <a:ext cx="179382" cy="17938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>
                    <a:lumMod val="85000"/>
                    <a:lumOff val="1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418">
                  <a:defRPr/>
                </a:pPr>
                <a:endParaRPr lang="en-GB" sz="1286"/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3124584" y="2771986"/>
                <a:ext cx="179382" cy="179385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>
                    <a:lumMod val="85000"/>
                    <a:lumOff val="1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418">
                  <a:defRPr/>
                </a:pPr>
                <a:endParaRPr lang="en-GB" sz="1286"/>
              </a:p>
            </p:txBody>
          </p:sp>
        </p:grpSp>
        <p:grpSp>
          <p:nvGrpSpPr>
            <p:cNvPr id="9328" name="Group 209"/>
            <p:cNvGrpSpPr>
              <a:grpSpLocks/>
            </p:cNvGrpSpPr>
            <p:nvPr/>
          </p:nvGrpSpPr>
          <p:grpSpPr bwMode="auto">
            <a:xfrm>
              <a:off x="5144586" y="2111800"/>
              <a:ext cx="1724789" cy="821187"/>
              <a:chOff x="3123883" y="2185153"/>
              <a:chExt cx="1724789" cy="821187"/>
            </a:xfrm>
          </p:grpSpPr>
          <p:sp>
            <p:nvSpPr>
              <p:cNvPr id="9337" name="TextBox 217"/>
              <p:cNvSpPr txBox="1">
                <a:spLocks noChangeArrowheads="1"/>
              </p:cNvSpPr>
              <p:nvPr/>
            </p:nvSpPr>
            <p:spPr bwMode="auto">
              <a:xfrm>
                <a:off x="3296816" y="2185153"/>
                <a:ext cx="1551856" cy="821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/>
                <a:r>
                  <a:rPr lang="en-GB" altLang="en-US" sz="571"/>
                  <a:t>Outlined with fine liner.</a:t>
                </a:r>
              </a:p>
              <a:p>
                <a:pPr eaLnBrk="1" hangingPunct="1"/>
                <a:endParaRPr lang="en-GB" altLang="en-US" sz="714"/>
              </a:p>
              <a:p>
                <a:pPr eaLnBrk="1" hangingPunct="1"/>
                <a:r>
                  <a:rPr lang="en-GB" altLang="en-US" sz="571"/>
                  <a:t>Ruler used for straight lines.</a:t>
                </a:r>
              </a:p>
              <a:p>
                <a:pPr eaLnBrk="1" hangingPunct="1"/>
                <a:endParaRPr lang="en-GB" altLang="en-US" sz="571"/>
              </a:p>
              <a:p>
                <a:pPr eaLnBrk="1" hangingPunct="1"/>
                <a:endParaRPr lang="en-GB" altLang="en-US" sz="214"/>
              </a:p>
              <a:p>
                <a:pPr eaLnBrk="1" hangingPunct="1"/>
                <a:r>
                  <a:rPr lang="en-GB" altLang="en-US" sz="571"/>
                  <a:t>Circle stencil used for curves.</a:t>
                </a: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3123883" y="2198930"/>
                <a:ext cx="179382" cy="17938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>
                    <a:lumMod val="85000"/>
                    <a:lumOff val="1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418">
                  <a:defRPr/>
                </a:pPr>
                <a:endParaRPr lang="en-GB" sz="1286"/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3123883" y="2484675"/>
                <a:ext cx="179382" cy="17938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>
                    <a:lumMod val="85000"/>
                    <a:lumOff val="1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418">
                  <a:defRPr/>
                </a:pPr>
                <a:endParaRPr lang="en-GB" sz="1286"/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3123883" y="2772007"/>
                <a:ext cx="179382" cy="179385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>
                    <a:lumMod val="85000"/>
                    <a:lumOff val="1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418">
                  <a:defRPr/>
                </a:pPr>
                <a:endParaRPr lang="en-GB" sz="1286"/>
              </a:p>
            </p:txBody>
          </p:sp>
        </p:grpSp>
        <p:grpSp>
          <p:nvGrpSpPr>
            <p:cNvPr id="9329" name="Group 210"/>
            <p:cNvGrpSpPr>
              <a:grpSpLocks/>
            </p:cNvGrpSpPr>
            <p:nvPr/>
          </p:nvGrpSpPr>
          <p:grpSpPr bwMode="auto">
            <a:xfrm>
              <a:off x="7089220" y="2117304"/>
              <a:ext cx="1724371" cy="252245"/>
              <a:chOff x="3124301" y="2185153"/>
              <a:chExt cx="1724371" cy="252245"/>
            </a:xfrm>
          </p:grpSpPr>
          <p:sp>
            <p:nvSpPr>
              <p:cNvPr id="9335" name="TextBox 215"/>
              <p:cNvSpPr txBox="1">
                <a:spLocks noChangeArrowheads="1"/>
              </p:cNvSpPr>
              <p:nvPr/>
            </p:nvSpPr>
            <p:spPr bwMode="auto">
              <a:xfrm>
                <a:off x="3296816" y="2185153"/>
                <a:ext cx="1551856" cy="2522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/>
                <a:r>
                  <a:rPr lang="en-GB" altLang="en-US" sz="571"/>
                  <a:t>No visible pencil lines.</a:t>
                </a: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3124301" y="2199776"/>
                <a:ext cx="179383" cy="18097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>
                    <a:lumMod val="85000"/>
                    <a:lumOff val="1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418">
                  <a:defRPr/>
                </a:pPr>
                <a:endParaRPr lang="en-GB" sz="1286"/>
              </a:p>
            </p:txBody>
          </p:sp>
        </p:grpSp>
        <p:grpSp>
          <p:nvGrpSpPr>
            <p:cNvPr id="9330" name="Group 211"/>
            <p:cNvGrpSpPr>
              <a:grpSpLocks/>
            </p:cNvGrpSpPr>
            <p:nvPr/>
          </p:nvGrpSpPr>
          <p:grpSpPr bwMode="auto">
            <a:xfrm>
              <a:off x="9037030" y="2117304"/>
              <a:ext cx="1724867" cy="529086"/>
              <a:chOff x="3123805" y="2185153"/>
              <a:chExt cx="1724867" cy="529086"/>
            </a:xfrm>
          </p:grpSpPr>
          <p:sp>
            <p:nvSpPr>
              <p:cNvPr id="9332" name="TextBox 212"/>
              <p:cNvSpPr txBox="1">
                <a:spLocks noChangeArrowheads="1"/>
              </p:cNvSpPr>
              <p:nvPr/>
            </p:nvSpPr>
            <p:spPr bwMode="auto">
              <a:xfrm>
                <a:off x="3296816" y="2185153"/>
                <a:ext cx="1551856" cy="5290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/>
                <a:r>
                  <a:rPr lang="en-GB" altLang="en-US" sz="571"/>
                  <a:t>Coloured inside the lines.</a:t>
                </a:r>
              </a:p>
              <a:p>
                <a:pPr eaLnBrk="1" hangingPunct="1"/>
                <a:endParaRPr lang="en-GB" altLang="en-US" sz="714"/>
              </a:p>
              <a:p>
                <a:pPr eaLnBrk="1" hangingPunct="1"/>
                <a:r>
                  <a:rPr lang="en-GB" altLang="en-US" sz="571"/>
                  <a:t>Shaded tone (dark to light)</a:t>
                </a: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3123805" y="2199776"/>
                <a:ext cx="179382" cy="17938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>
                    <a:lumMod val="85000"/>
                    <a:lumOff val="1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418">
                  <a:defRPr/>
                </a:pPr>
                <a:endParaRPr lang="en-GB" sz="1286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3123805" y="2483933"/>
                <a:ext cx="179382" cy="18097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>
                    <a:lumMod val="85000"/>
                    <a:lumOff val="1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418">
                  <a:defRPr/>
                </a:pPr>
                <a:endParaRPr lang="en-GB" sz="1286"/>
              </a:p>
            </p:txBody>
          </p:sp>
        </p:grpSp>
        <p:pic>
          <p:nvPicPr>
            <p:cNvPr id="9331" name="Picture 53"/>
            <p:cNvPicPr>
              <a:picLocks noChangeAspect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78506" y="152345"/>
              <a:ext cx="8321040" cy="524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9219" name="Group 1"/>
          <p:cNvGrpSpPr>
            <a:grpSpLocks/>
          </p:cNvGrpSpPr>
          <p:nvPr/>
        </p:nvGrpSpPr>
        <p:grpSpPr bwMode="auto">
          <a:xfrm>
            <a:off x="1725840" y="4404179"/>
            <a:ext cx="7732259" cy="2087563"/>
            <a:chOff x="270080" y="152345"/>
            <a:chExt cx="10824871" cy="2921987"/>
          </a:xfrm>
        </p:grpSpPr>
        <p:grpSp>
          <p:nvGrpSpPr>
            <p:cNvPr id="9256" name="Group 113"/>
            <p:cNvGrpSpPr>
              <a:grpSpLocks/>
            </p:cNvGrpSpPr>
            <p:nvPr/>
          </p:nvGrpSpPr>
          <p:grpSpPr bwMode="auto">
            <a:xfrm>
              <a:off x="270080" y="192025"/>
              <a:ext cx="10824871" cy="2882307"/>
              <a:chOff x="49695" y="6445596"/>
              <a:chExt cx="10824871" cy="2882307"/>
            </a:xfrm>
          </p:grpSpPr>
          <p:grpSp>
            <p:nvGrpSpPr>
              <p:cNvPr id="9258" name="Group 114"/>
              <p:cNvGrpSpPr>
                <a:grpSpLocks/>
              </p:cNvGrpSpPr>
              <p:nvPr/>
            </p:nvGrpSpPr>
            <p:grpSpPr bwMode="auto">
              <a:xfrm>
                <a:off x="49695" y="6445596"/>
                <a:ext cx="10824871" cy="2882307"/>
                <a:chOff x="49695" y="6445596"/>
                <a:chExt cx="10824871" cy="2882307"/>
              </a:xfrm>
            </p:grpSpPr>
            <p:sp>
              <p:nvSpPr>
                <p:cNvPr id="100" name="Rectangle 99"/>
                <p:cNvSpPr/>
                <p:nvPr/>
              </p:nvSpPr>
              <p:spPr>
                <a:xfrm>
                  <a:off x="10579299" y="6453531"/>
                  <a:ext cx="295267" cy="2874372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914418">
                    <a:defRPr/>
                  </a:pPr>
                  <a:endParaRPr lang="en-GB" sz="1286"/>
                </a:p>
              </p:txBody>
            </p:sp>
            <p:pic>
              <p:nvPicPr>
                <p:cNvPr id="9262" name="Picture 8" descr="http://tse1.mm.bing.net/th?id=OIP.Mae402120edb6c986cbb4d75f8b42d3d9H0&amp;pid=15.1"/>
                <p:cNvPicPr>
                  <a:picLocks noChangeAspect="1" noChangeArrowheads="1"/>
                </p:cNvPicPr>
                <p:nvPr/>
              </p:nvPicPr>
              <p:blipFill>
                <a:blip r:embed="rId1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15831" b="14433"/>
                <a:stretch>
                  <a:fillRect/>
                </a:stretch>
              </p:blipFill>
              <p:spPr bwMode="auto">
                <a:xfrm rot="2806101">
                  <a:off x="838285" y="6784883"/>
                  <a:ext cx="1107744" cy="5149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02" name="Rectangle 101"/>
                <p:cNvSpPr/>
                <p:nvPr/>
              </p:nvSpPr>
              <p:spPr>
                <a:xfrm>
                  <a:off x="840249" y="8232753"/>
                  <a:ext cx="9726351" cy="1087213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914418">
                    <a:defRPr/>
                  </a:pPr>
                  <a:endParaRPr lang="en-GB" sz="1286"/>
                </a:p>
              </p:txBody>
            </p:sp>
            <p:sp>
              <p:nvSpPr>
                <p:cNvPr id="103" name="Rectangle 102"/>
                <p:cNvSpPr/>
                <p:nvPr/>
              </p:nvSpPr>
              <p:spPr>
                <a:xfrm>
                  <a:off x="49695" y="6445596"/>
                  <a:ext cx="784204" cy="2874371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914418">
                    <a:defRPr/>
                  </a:pPr>
                  <a:endParaRPr lang="en-GB" sz="1286"/>
                </a:p>
              </p:txBody>
            </p:sp>
            <p:sp>
              <p:nvSpPr>
                <p:cNvPr id="104" name="Rectangle 103"/>
                <p:cNvSpPr/>
                <p:nvPr/>
              </p:nvSpPr>
              <p:spPr>
                <a:xfrm>
                  <a:off x="49695" y="6445596"/>
                  <a:ext cx="10824871" cy="2874371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914418">
                    <a:defRPr/>
                  </a:pPr>
                  <a:endParaRPr lang="en-GB" sz="1286"/>
                </a:p>
              </p:txBody>
            </p:sp>
            <p:sp>
              <p:nvSpPr>
                <p:cNvPr id="9266" name="TextBox 122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-982089" y="7620253"/>
                  <a:ext cx="2847745" cy="49855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5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defRPr sz="25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defRPr sz="25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defRPr sz="25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defRPr sz="25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defTabSz="12795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defTabSz="12795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defTabSz="12795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defTabSz="12795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/>
                  <a:r>
                    <a:rPr lang="en-GB" altLang="en-US" sz="1714" b="1">
                      <a:solidFill>
                        <a:schemeClr val="bg1"/>
                      </a:solidFill>
                      <a:latin typeface="Century Gothic" panose="020B0502020202020204" pitchFamily="34" charset="0"/>
                    </a:rPr>
                    <a:t>Skill: </a:t>
                  </a:r>
                  <a:r>
                    <a:rPr lang="en-GB" altLang="en-US" sz="1714">
                      <a:solidFill>
                        <a:schemeClr val="bg1"/>
                      </a:solidFill>
                      <a:latin typeface="Century Gothic" panose="020B0502020202020204" pitchFamily="34" charset="0"/>
                    </a:rPr>
                    <a:t>Cutting</a:t>
                  </a:r>
                </a:p>
              </p:txBody>
            </p:sp>
            <p:sp>
              <p:nvSpPr>
                <p:cNvPr id="106" name="Rectangle 105"/>
                <p:cNvSpPr/>
                <p:nvPr/>
              </p:nvSpPr>
              <p:spPr>
                <a:xfrm>
                  <a:off x="833899" y="6445596"/>
                  <a:ext cx="1944636" cy="2874371"/>
                </a:xfrm>
                <a:prstGeom prst="rect">
                  <a:avLst/>
                </a:prstGeom>
                <a:noFill/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914418">
                    <a:defRPr/>
                  </a:pPr>
                  <a:endParaRPr lang="en-GB" sz="1286"/>
                </a:p>
              </p:txBody>
            </p:sp>
            <p:sp>
              <p:nvSpPr>
                <p:cNvPr id="107" name="Rectangle 106"/>
                <p:cNvSpPr/>
                <p:nvPr/>
              </p:nvSpPr>
              <p:spPr>
                <a:xfrm>
                  <a:off x="4734282" y="6445596"/>
                  <a:ext cx="1944635" cy="2874371"/>
                </a:xfrm>
                <a:prstGeom prst="rect">
                  <a:avLst/>
                </a:prstGeom>
                <a:noFill/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914418">
                    <a:defRPr/>
                  </a:pPr>
                  <a:endParaRPr lang="en-GB" sz="1286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8623552" y="6445596"/>
                  <a:ext cx="1943048" cy="2874371"/>
                </a:xfrm>
                <a:prstGeom prst="rect">
                  <a:avLst/>
                </a:prstGeom>
                <a:noFill/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914418">
                    <a:defRPr/>
                  </a:pPr>
                  <a:endParaRPr lang="en-GB" sz="1286"/>
                </a:p>
              </p:txBody>
            </p:sp>
            <p:sp>
              <p:nvSpPr>
                <p:cNvPr id="9270" name="TextBox 131"/>
                <p:cNvSpPr txBox="1">
                  <a:spLocks noChangeArrowheads="1"/>
                </p:cNvSpPr>
                <p:nvPr/>
              </p:nvSpPr>
              <p:spPr bwMode="auto">
                <a:xfrm>
                  <a:off x="840767" y="6509435"/>
                  <a:ext cx="1944216" cy="34463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5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defRPr sz="25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defRPr sz="25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defRPr sz="25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defRPr sz="25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defTabSz="12795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defTabSz="12795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defTabSz="12795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defTabSz="12795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/>
                  <a:r>
                    <a:rPr lang="en-GB" altLang="en-US" sz="1000" b="1" u="sng">
                      <a:latin typeface="Century Gothic" panose="020B0502020202020204" pitchFamily="34" charset="0"/>
                    </a:rPr>
                    <a:t>Equipment</a:t>
                  </a:r>
                </a:p>
              </p:txBody>
            </p:sp>
            <p:sp>
              <p:nvSpPr>
                <p:cNvPr id="9271" name="TextBox 132"/>
                <p:cNvSpPr txBox="1">
                  <a:spLocks noChangeArrowheads="1"/>
                </p:cNvSpPr>
                <p:nvPr/>
              </p:nvSpPr>
              <p:spPr bwMode="auto">
                <a:xfrm>
                  <a:off x="2790174" y="6509349"/>
                  <a:ext cx="1944216" cy="34463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5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defRPr sz="25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defRPr sz="25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defRPr sz="25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defRPr sz="25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defTabSz="12795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defTabSz="12795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defTabSz="12795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defTabSz="12795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/>
                  <a:r>
                    <a:rPr lang="en-GB" altLang="en-US" sz="1000" b="1" u="sng">
                      <a:latin typeface="Century Gothic" panose="020B0502020202020204" pitchFamily="34" charset="0"/>
                    </a:rPr>
                    <a:t>Layout</a:t>
                  </a:r>
                </a:p>
              </p:txBody>
            </p:sp>
            <p:sp>
              <p:nvSpPr>
                <p:cNvPr id="9272" name="TextBox 133"/>
                <p:cNvSpPr txBox="1">
                  <a:spLocks noChangeArrowheads="1"/>
                </p:cNvSpPr>
                <p:nvPr/>
              </p:nvSpPr>
              <p:spPr bwMode="auto">
                <a:xfrm>
                  <a:off x="4734390" y="6499856"/>
                  <a:ext cx="1944216" cy="34463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5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defRPr sz="25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defRPr sz="25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defRPr sz="25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defRPr sz="25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defTabSz="12795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defTabSz="12795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defTabSz="12795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defTabSz="12795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/>
                  <a:r>
                    <a:rPr lang="en-GB" altLang="en-US" sz="1000" b="1" u="sng">
                      <a:latin typeface="Century Gothic" panose="020B0502020202020204" pitchFamily="34" charset="0"/>
                    </a:rPr>
                    <a:t>Safety</a:t>
                  </a:r>
                </a:p>
              </p:txBody>
            </p:sp>
            <p:sp>
              <p:nvSpPr>
                <p:cNvPr id="9273" name="TextBox 134"/>
                <p:cNvSpPr txBox="1">
                  <a:spLocks noChangeArrowheads="1"/>
                </p:cNvSpPr>
                <p:nvPr/>
              </p:nvSpPr>
              <p:spPr bwMode="auto">
                <a:xfrm>
                  <a:off x="6678607" y="6493735"/>
                  <a:ext cx="1944216" cy="34463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5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defRPr sz="25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defRPr sz="25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defRPr sz="25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defRPr sz="25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defTabSz="12795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defTabSz="12795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defTabSz="12795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defTabSz="12795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/>
                  <a:r>
                    <a:rPr lang="en-GB" altLang="en-US" sz="1000" b="1" u="sng">
                      <a:latin typeface="Century Gothic" panose="020B0502020202020204" pitchFamily="34" charset="0"/>
                    </a:rPr>
                    <a:t>Align</a:t>
                  </a:r>
                </a:p>
              </p:txBody>
            </p:sp>
            <p:sp>
              <p:nvSpPr>
                <p:cNvPr id="9274" name="TextBox 135"/>
                <p:cNvSpPr txBox="1">
                  <a:spLocks noChangeArrowheads="1"/>
                </p:cNvSpPr>
                <p:nvPr/>
              </p:nvSpPr>
              <p:spPr bwMode="auto">
                <a:xfrm>
                  <a:off x="8622822" y="6499856"/>
                  <a:ext cx="1944216" cy="34463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5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defRPr sz="25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defRPr sz="25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defRPr sz="25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defRPr sz="25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defTabSz="12795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defTabSz="12795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defTabSz="12795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defTabSz="12795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/>
                  <a:r>
                    <a:rPr lang="en-GB" altLang="en-US" sz="1000" b="1" u="sng">
                      <a:latin typeface="Century Gothic" panose="020B0502020202020204" pitchFamily="34" charset="0"/>
                    </a:rPr>
                    <a:t>Cut</a:t>
                  </a:r>
                </a:p>
              </p:txBody>
            </p:sp>
            <p:grpSp>
              <p:nvGrpSpPr>
                <p:cNvPr id="9275" name="Group 136"/>
                <p:cNvGrpSpPr>
                  <a:grpSpLocks/>
                </p:cNvGrpSpPr>
                <p:nvPr/>
              </p:nvGrpSpPr>
              <p:grpSpPr bwMode="auto">
                <a:xfrm>
                  <a:off x="3010303" y="8328995"/>
                  <a:ext cx="1724087" cy="759551"/>
                  <a:chOff x="3124585" y="2147431"/>
                  <a:chExt cx="1724087" cy="759551"/>
                </a:xfrm>
              </p:grpSpPr>
              <p:sp>
                <p:nvSpPr>
                  <p:cNvPr id="9305" name="TextBox 16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296815" y="2147431"/>
                    <a:ext cx="1551857" cy="75955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 sz="25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defRPr sz="25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defRPr sz="25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defRPr sz="25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defRPr sz="25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defTabSz="127952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5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defTabSz="127952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5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defTabSz="127952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5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defTabSz="127952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5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eaLnBrk="1" hangingPunct="1"/>
                    <a:r>
                      <a:rPr lang="en-GB" altLang="en-US" sz="571"/>
                      <a:t>All equipment is laid out on an empty desk.</a:t>
                    </a:r>
                  </a:p>
                  <a:p>
                    <a:pPr eaLnBrk="1" hangingPunct="1"/>
                    <a:endParaRPr lang="en-GB" altLang="en-US" sz="643"/>
                  </a:p>
                  <a:p>
                    <a:pPr eaLnBrk="1" hangingPunct="1"/>
                    <a:r>
                      <a:rPr lang="en-GB" altLang="en-US" sz="571"/>
                      <a:t>Material placed on top of the cutting mat.</a:t>
                    </a:r>
                  </a:p>
                </p:txBody>
              </p:sp>
              <p:sp>
                <p:nvSpPr>
                  <p:cNvPr id="145" name="Rectangle 144"/>
                  <p:cNvSpPr/>
                  <p:nvPr/>
                </p:nvSpPr>
                <p:spPr>
                  <a:xfrm>
                    <a:off x="3124585" y="2184515"/>
                    <a:ext cx="179382" cy="17935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>
                        <a:lumMod val="85000"/>
                        <a:lumOff val="15000"/>
                      </a:schemeClr>
                    </a:solidFill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defTabSz="914418">
                      <a:defRPr/>
                    </a:pPr>
                    <a:endParaRPr lang="en-GB" sz="1286"/>
                  </a:p>
                </p:txBody>
              </p:sp>
            </p:grpSp>
            <p:grpSp>
              <p:nvGrpSpPr>
                <p:cNvPr id="9276" name="Group 137"/>
                <p:cNvGrpSpPr>
                  <a:grpSpLocks/>
                </p:cNvGrpSpPr>
                <p:nvPr/>
              </p:nvGrpSpPr>
              <p:grpSpPr bwMode="auto">
                <a:xfrm>
                  <a:off x="4912077" y="8328989"/>
                  <a:ext cx="1724787" cy="651943"/>
                  <a:chOff x="3123885" y="2131578"/>
                  <a:chExt cx="1724787" cy="651945"/>
                </a:xfrm>
              </p:grpSpPr>
              <p:sp>
                <p:nvSpPr>
                  <p:cNvPr id="9303" name="TextBox 16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296815" y="2131578"/>
                    <a:ext cx="1551857" cy="65194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 sz="25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defRPr sz="25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defRPr sz="25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defRPr sz="25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defRPr sz="25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defTabSz="127952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5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defTabSz="127952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5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defTabSz="127952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5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defTabSz="127952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5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eaLnBrk="1" hangingPunct="1"/>
                    <a:r>
                      <a:rPr lang="en-GB" altLang="en-US" sz="571"/>
                      <a:t>Stand up when cutting.</a:t>
                    </a:r>
                  </a:p>
                  <a:p>
                    <a:pPr eaLnBrk="1" hangingPunct="1"/>
                    <a:endParaRPr lang="en-GB" altLang="en-US" sz="714"/>
                  </a:p>
                  <a:p>
                    <a:pPr eaLnBrk="1" hangingPunct="1"/>
                    <a:r>
                      <a:rPr lang="en-GB" altLang="en-US" sz="571"/>
                      <a:t>Space from other pupils/desks/chairs.</a:t>
                    </a:r>
                  </a:p>
                </p:txBody>
              </p:sp>
              <p:sp>
                <p:nvSpPr>
                  <p:cNvPr id="143" name="Rectangle 142"/>
                  <p:cNvSpPr/>
                  <p:nvPr/>
                </p:nvSpPr>
                <p:spPr>
                  <a:xfrm>
                    <a:off x="3123885" y="2168662"/>
                    <a:ext cx="179382" cy="17935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>
                        <a:lumMod val="85000"/>
                        <a:lumOff val="15000"/>
                      </a:schemeClr>
                    </a:solidFill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defTabSz="914418">
                      <a:defRPr/>
                    </a:pPr>
                    <a:endParaRPr lang="en-GB" sz="1286"/>
                  </a:p>
                </p:txBody>
              </p:sp>
            </p:grpSp>
            <p:grpSp>
              <p:nvGrpSpPr>
                <p:cNvPr id="9277" name="Group 138"/>
                <p:cNvGrpSpPr>
                  <a:grpSpLocks/>
                </p:cNvGrpSpPr>
                <p:nvPr/>
              </p:nvGrpSpPr>
              <p:grpSpPr bwMode="auto">
                <a:xfrm>
                  <a:off x="8804522" y="8328992"/>
                  <a:ext cx="1769412" cy="744026"/>
                  <a:chOff x="3123808" y="2126074"/>
                  <a:chExt cx="1769412" cy="744027"/>
                </a:xfrm>
              </p:grpSpPr>
              <p:sp>
                <p:nvSpPr>
                  <p:cNvPr id="9301" name="TextBox 16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296815" y="2126074"/>
                    <a:ext cx="1596405" cy="74402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 sz="25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defRPr sz="25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defRPr sz="25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defRPr sz="25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defRPr sz="25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defTabSz="127952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5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defTabSz="127952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5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defTabSz="127952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5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defTabSz="127952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5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eaLnBrk="1" hangingPunct="1"/>
                    <a:r>
                      <a:rPr lang="en-GB" altLang="en-US" sz="571"/>
                      <a:t>Repeated cutting action </a:t>
                    </a:r>
                  </a:p>
                  <a:p>
                    <a:pPr eaLnBrk="1" hangingPunct="1"/>
                    <a:r>
                      <a:rPr lang="en-GB" altLang="en-US" sz="571"/>
                      <a:t>(at least 3 times)</a:t>
                    </a:r>
                  </a:p>
                  <a:p>
                    <a:pPr eaLnBrk="1" hangingPunct="1"/>
                    <a:endParaRPr lang="en-GB" altLang="en-US" sz="571"/>
                  </a:p>
                  <a:p>
                    <a:pPr eaLnBrk="1" hangingPunct="1"/>
                    <a:r>
                      <a:rPr lang="en-GB" altLang="en-US" sz="571"/>
                      <a:t>Accurate clean cut through the material – no rough edges.</a:t>
                    </a:r>
                  </a:p>
                </p:txBody>
              </p:sp>
              <p:sp>
                <p:nvSpPr>
                  <p:cNvPr id="141" name="Rectangle 140"/>
                  <p:cNvSpPr/>
                  <p:nvPr/>
                </p:nvSpPr>
                <p:spPr>
                  <a:xfrm>
                    <a:off x="3123808" y="2163158"/>
                    <a:ext cx="179382" cy="17935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>
                        <a:lumMod val="85000"/>
                        <a:lumOff val="15000"/>
                      </a:schemeClr>
                    </a:solidFill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defTabSz="914418">
                      <a:defRPr/>
                    </a:pPr>
                    <a:endParaRPr lang="en-GB" sz="1286"/>
                  </a:p>
                </p:txBody>
              </p:sp>
            </p:grpSp>
            <p:grpSp>
              <p:nvGrpSpPr>
                <p:cNvPr id="9278" name="Group 139"/>
                <p:cNvGrpSpPr>
                  <a:grpSpLocks/>
                </p:cNvGrpSpPr>
                <p:nvPr/>
              </p:nvGrpSpPr>
              <p:grpSpPr bwMode="auto">
                <a:xfrm>
                  <a:off x="6856711" y="8328993"/>
                  <a:ext cx="1724369" cy="744026"/>
                  <a:chOff x="6970993" y="5290487"/>
                  <a:chExt cx="1724369" cy="744027"/>
                </a:xfrm>
              </p:grpSpPr>
              <p:grpSp>
                <p:nvGrpSpPr>
                  <p:cNvPr id="9297" name="Group 158"/>
                  <p:cNvGrpSpPr>
                    <a:grpSpLocks/>
                  </p:cNvGrpSpPr>
                  <p:nvPr/>
                </p:nvGrpSpPr>
                <p:grpSpPr bwMode="auto">
                  <a:xfrm>
                    <a:off x="6970993" y="5290487"/>
                    <a:ext cx="1724369" cy="744027"/>
                    <a:chOff x="3124303" y="2126074"/>
                    <a:chExt cx="1724369" cy="744027"/>
                  </a:xfrm>
                </p:grpSpPr>
                <p:sp>
                  <p:nvSpPr>
                    <p:cNvPr id="9299" name="TextBox 16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296816" y="2126074"/>
                      <a:ext cx="1551856" cy="74402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>
                        <a:defRPr sz="25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defRPr sz="25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defRPr sz="25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defRPr sz="25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defRPr sz="25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2795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5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2795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5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2795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5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2795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5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eaLnBrk="1" hangingPunct="1"/>
                      <a:r>
                        <a:rPr lang="en-GB" altLang="en-US" sz="571"/>
                        <a:t>Metal ruler to the left of the cutting line.</a:t>
                      </a:r>
                    </a:p>
                    <a:p>
                      <a:pPr eaLnBrk="1" hangingPunct="1"/>
                      <a:endParaRPr lang="en-GB" altLang="en-US" sz="571"/>
                    </a:p>
                    <a:p>
                      <a:pPr eaLnBrk="1" hangingPunct="1"/>
                      <a:r>
                        <a:rPr lang="en-GB" altLang="en-US" sz="571"/>
                        <a:t>Index finger on the top </a:t>
                      </a:r>
                    </a:p>
                    <a:p>
                      <a:pPr eaLnBrk="1" hangingPunct="1"/>
                      <a:r>
                        <a:rPr lang="en-GB" altLang="en-US" sz="571"/>
                        <a:t>of the craft knife.</a:t>
                      </a:r>
                    </a:p>
                  </p:txBody>
                </p:sp>
                <p:sp>
                  <p:nvSpPr>
                    <p:cNvPr id="139" name="Rectangle 138"/>
                    <p:cNvSpPr/>
                    <p:nvPr/>
                  </p:nvSpPr>
                  <p:spPr>
                    <a:xfrm>
                      <a:off x="3124303" y="2163158"/>
                      <a:ext cx="179383" cy="17935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</a:ln>
                    <a:effectLst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defTabSz="914418">
                        <a:defRPr/>
                      </a:pPr>
                      <a:endParaRPr lang="en-GB" sz="1286"/>
                    </a:p>
                  </p:txBody>
                </p:sp>
              </p:grpSp>
              <p:sp>
                <p:nvSpPr>
                  <p:cNvPr id="137" name="Rectangle 136"/>
                  <p:cNvSpPr/>
                  <p:nvPr/>
                </p:nvSpPr>
                <p:spPr>
                  <a:xfrm>
                    <a:off x="6970993" y="5722777"/>
                    <a:ext cx="179383" cy="180938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>
                        <a:lumMod val="85000"/>
                        <a:lumOff val="15000"/>
                      </a:schemeClr>
                    </a:solidFill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defTabSz="914418">
                      <a:defRPr/>
                    </a:pPr>
                    <a:endParaRPr lang="en-GB" sz="1286"/>
                  </a:p>
                </p:txBody>
              </p:sp>
            </p:grpSp>
            <p:pic>
              <p:nvPicPr>
                <p:cNvPr id="9279" name="Picture 4" descr="http://www.theworks.co.uk/images/5052089011519_Z.jpg"/>
                <p:cNvPicPr>
                  <a:picLocks noChangeAspect="1" noChangeArrowheads="1"/>
                </p:cNvPicPr>
                <p:nvPr/>
              </p:nvPicPr>
              <p:blipFill>
                <a:blip r:embed="rId1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15382" b="15317"/>
                <a:stretch>
                  <a:fillRect/>
                </a:stretch>
              </p:blipFill>
              <p:spPr bwMode="auto">
                <a:xfrm>
                  <a:off x="1055087" y="7388743"/>
                  <a:ext cx="998140" cy="69170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280" name="Picture 6" descr="http://www.mytinyworld.co.uk/photos/resize.aspx?img=/photos/slideshows/album-242752012/knife-18mm-02.jpg&amp;w=750&amp;h=750"/>
                <p:cNvPicPr>
                  <a:picLocks noChangeAspect="1" noChangeArrowheads="1"/>
                </p:cNvPicPr>
                <p:nvPr/>
              </p:nvPicPr>
              <p:blipFill>
                <a:blip r:embed="rId2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36420" b="34790"/>
                <a:stretch>
                  <a:fillRect/>
                </a:stretch>
              </p:blipFill>
              <p:spPr bwMode="auto">
                <a:xfrm rot="3679727">
                  <a:off x="2040361" y="7654865"/>
                  <a:ext cx="665522" cy="19160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20" name="Rectangle 119"/>
                <p:cNvSpPr/>
                <p:nvPr/>
              </p:nvSpPr>
              <p:spPr>
                <a:xfrm>
                  <a:off x="8804522" y="8761282"/>
                  <a:ext cx="180970" cy="17935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914418">
                    <a:defRPr/>
                  </a:pPr>
                  <a:endParaRPr lang="en-GB" sz="1286"/>
                </a:p>
              </p:txBody>
            </p:sp>
            <p:pic>
              <p:nvPicPr>
                <p:cNvPr id="9282" name="Picture 143"/>
                <p:cNvPicPr>
                  <a:picLocks noChangeAspect="1"/>
                </p:cNvPicPr>
                <p:nvPr/>
              </p:nvPicPr>
              <p:blipFill>
                <a:blip r:embed="rId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11907" y="6975242"/>
                  <a:ext cx="740496" cy="49442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22" name="Rectangle 121"/>
                <p:cNvSpPr/>
                <p:nvPr/>
              </p:nvSpPr>
              <p:spPr>
                <a:xfrm>
                  <a:off x="4915252" y="8653354"/>
                  <a:ext cx="179382" cy="17935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914418">
                    <a:defRPr/>
                  </a:pPr>
                  <a:endParaRPr lang="en-GB" sz="1286"/>
                </a:p>
              </p:txBody>
            </p:sp>
            <p:pic>
              <p:nvPicPr>
                <p:cNvPr id="9284" name="Picture 145"/>
                <p:cNvPicPr>
                  <a:picLocks noChangeAspect="1"/>
                </p:cNvPicPr>
                <p:nvPr/>
              </p:nvPicPr>
              <p:blipFill>
                <a:blip r:embed="rId2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7430" t="5782" r="1486" b="6497"/>
                <a:stretch>
                  <a:fillRect/>
                </a:stretch>
              </p:blipFill>
              <p:spPr bwMode="auto">
                <a:xfrm rot="10800000">
                  <a:off x="2921022" y="6928833"/>
                  <a:ext cx="1647041" cy="11847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285" name="Picture 146"/>
                <p:cNvPicPr>
                  <a:picLocks noChangeAspect="1"/>
                </p:cNvPicPr>
                <p:nvPr/>
              </p:nvPicPr>
              <p:blipFill>
                <a:blip r:embed="rId2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10800000">
                  <a:off x="6857772" y="6903969"/>
                  <a:ext cx="1572097" cy="11742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25" name="Oval 124"/>
                <p:cNvSpPr/>
                <p:nvPr/>
              </p:nvSpPr>
              <p:spPr>
                <a:xfrm>
                  <a:off x="7431371" y="7143952"/>
                  <a:ext cx="152396" cy="144432"/>
                </a:xfrm>
                <a:prstGeom prst="ellipse">
                  <a:avLst/>
                </a:prstGeom>
                <a:noFill/>
                <a:ln w="19050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914418">
                    <a:defRPr/>
                  </a:pPr>
                  <a:endParaRPr lang="en-GB" sz="1286"/>
                </a:p>
              </p:txBody>
            </p:sp>
            <p:cxnSp>
              <p:nvCxnSpPr>
                <p:cNvPr id="126" name="Straight Arrow Connector 125"/>
                <p:cNvCxnSpPr/>
                <p:nvPr/>
              </p:nvCxnSpPr>
              <p:spPr>
                <a:xfrm flipH="1">
                  <a:off x="7880622" y="7067768"/>
                  <a:ext cx="187320" cy="165066"/>
                </a:xfrm>
                <a:prstGeom prst="straightConnector1">
                  <a:avLst/>
                </a:prstGeom>
                <a:ln w="1905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9288" name="Group 149"/>
                <p:cNvGrpSpPr>
                  <a:grpSpLocks/>
                </p:cNvGrpSpPr>
                <p:nvPr/>
              </p:nvGrpSpPr>
              <p:grpSpPr bwMode="auto">
                <a:xfrm>
                  <a:off x="8842729" y="6903969"/>
                  <a:ext cx="1685366" cy="1174221"/>
                  <a:chOff x="8963906" y="7009368"/>
                  <a:chExt cx="1685366" cy="1174222"/>
                </a:xfrm>
              </p:grpSpPr>
              <p:pic>
                <p:nvPicPr>
                  <p:cNvPr id="9294" name="Picture 155"/>
                  <p:cNvPicPr>
                    <a:picLocks noChangeAspect="1"/>
                  </p:cNvPicPr>
                  <p:nvPr/>
                </p:nvPicPr>
                <p:blipFill>
                  <a:blip r:embed="rId2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r="4306"/>
                  <a:stretch>
                    <a:fillRect/>
                  </a:stretch>
                </p:blipFill>
                <p:spPr bwMode="auto">
                  <a:xfrm>
                    <a:off x="8963906" y="7009368"/>
                    <a:ext cx="1504404" cy="117422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9295" name="TextBox 15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924591" y="7176865"/>
                    <a:ext cx="678539" cy="51390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marL="455613" indent="-455613">
                      <a:defRPr sz="25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defRPr sz="25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defRPr sz="25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defRPr sz="25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defRPr sz="25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defTabSz="127952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5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defTabSz="127952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5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defTabSz="127952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5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defTabSz="127952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5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eaLnBrk="1" hangingPunct="1">
                      <a:buFont typeface="Wingdings" panose="05000000000000000000" pitchFamily="2" charset="2"/>
                      <a:buChar char="ü"/>
                    </a:pPr>
                    <a:r>
                      <a:rPr lang="en-GB" altLang="en-US" sz="1786" b="1">
                        <a:solidFill>
                          <a:srgbClr val="00B050"/>
                        </a:solidFill>
                      </a:rPr>
                      <a:t> </a:t>
                    </a:r>
                  </a:p>
                </p:txBody>
              </p:sp>
              <p:sp>
                <p:nvSpPr>
                  <p:cNvPr id="9296" name="TextBox 15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970733" y="7608913"/>
                    <a:ext cx="678539" cy="43708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marL="455613" indent="-455613">
                      <a:defRPr sz="25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defRPr sz="25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defRPr sz="25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defRPr sz="25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defRPr sz="25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defTabSz="127952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5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defTabSz="127952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5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defTabSz="127952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5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defTabSz="127952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5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eaLnBrk="1" hangingPunct="1">
                      <a:buFont typeface="Calibri" panose="020F0502020204030204" pitchFamily="34" charset="0"/>
                      <a:buChar char="X"/>
                    </a:pPr>
                    <a:r>
                      <a:rPr lang="en-GB" altLang="en-US" sz="1429" b="1">
                        <a:solidFill>
                          <a:srgbClr val="FF0000"/>
                        </a:solidFill>
                      </a:rPr>
                      <a:t> </a:t>
                    </a:r>
                  </a:p>
                </p:txBody>
              </p:sp>
            </p:grpSp>
            <p:grpSp>
              <p:nvGrpSpPr>
                <p:cNvPr id="9289" name="Group 150"/>
                <p:cNvGrpSpPr>
                  <a:grpSpLocks/>
                </p:cNvGrpSpPr>
                <p:nvPr/>
              </p:nvGrpSpPr>
              <p:grpSpPr bwMode="auto">
                <a:xfrm>
                  <a:off x="5083549" y="6927448"/>
                  <a:ext cx="1268082" cy="1224135"/>
                  <a:chOff x="5176664" y="7032848"/>
                  <a:chExt cx="1268082" cy="1224136"/>
                </a:xfrm>
              </p:grpSpPr>
              <p:pic>
                <p:nvPicPr>
                  <p:cNvPr id="9290" name="Picture 2" descr="http://www.silhouettesclipart.com/wp-content/uploads/2013/07/sitting-silhouette-people.jpg"/>
                  <p:cNvPicPr>
                    <a:picLocks noChangeAspect="1" noChangeArrowheads="1"/>
                  </p:cNvPicPr>
                  <p:nvPr/>
                </p:nvPicPr>
                <p:blipFill>
                  <a:blip r:embed="rId25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8493" t="52744"/>
                  <a:stretch>
                    <a:fillRect/>
                  </a:stretch>
                </p:blipFill>
                <p:spPr bwMode="auto">
                  <a:xfrm>
                    <a:off x="5752728" y="7213985"/>
                    <a:ext cx="678161" cy="104299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9291" name="Picture 4" descr="http://cdns2.freepik.com/free-photo/standing-human-body-silhouette_318-46714.jpg"/>
                  <p:cNvPicPr>
                    <a:picLocks noChangeAspect="1" noChangeArrowheads="1"/>
                  </p:cNvPicPr>
                  <p:nvPr/>
                </p:nvPicPr>
                <p:blipFill>
                  <a:blip r:embed="rId2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25198" r="25700"/>
                  <a:stretch>
                    <a:fillRect/>
                  </a:stretch>
                </p:blipFill>
                <p:spPr bwMode="auto">
                  <a:xfrm>
                    <a:off x="5176664" y="7043726"/>
                    <a:ext cx="518131" cy="10552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9292" name="TextBox 15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320653" y="7032848"/>
                    <a:ext cx="678541" cy="51390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marL="455613" indent="-455613">
                      <a:defRPr sz="25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defRPr sz="25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defRPr sz="25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defRPr sz="25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defRPr sz="25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defTabSz="127952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5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defTabSz="127952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5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defTabSz="127952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5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defTabSz="127952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5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eaLnBrk="1" hangingPunct="1">
                      <a:buFont typeface="Wingdings" panose="05000000000000000000" pitchFamily="2" charset="2"/>
                      <a:buChar char="ü"/>
                    </a:pPr>
                    <a:r>
                      <a:rPr lang="en-GB" altLang="en-US" sz="1786" b="1">
                        <a:solidFill>
                          <a:srgbClr val="00B050"/>
                        </a:solidFill>
                      </a:rPr>
                      <a:t> </a:t>
                    </a:r>
                  </a:p>
                </p:txBody>
              </p:sp>
              <p:sp>
                <p:nvSpPr>
                  <p:cNvPr id="9293" name="TextBox 15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105476" y="7032848"/>
                    <a:ext cx="339270" cy="43708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marL="455613" indent="-455613">
                      <a:defRPr sz="25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defRPr sz="25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defRPr sz="25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defRPr sz="25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defRPr sz="25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defTabSz="127952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5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defTabSz="127952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5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defTabSz="127952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5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defTabSz="127952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5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eaLnBrk="1" hangingPunct="1">
                      <a:buFont typeface="Calibri" panose="020F0502020204030204" pitchFamily="34" charset="0"/>
                      <a:buChar char="X"/>
                    </a:pPr>
                    <a:r>
                      <a:rPr lang="en-GB" altLang="en-US" sz="1429" b="1">
                        <a:solidFill>
                          <a:srgbClr val="FF0000"/>
                        </a:solidFill>
                      </a:rPr>
                      <a:t> </a:t>
                    </a:r>
                  </a:p>
                </p:txBody>
              </p:sp>
            </p:grpSp>
          </p:grpSp>
          <p:sp>
            <p:nvSpPr>
              <p:cNvPr id="98" name="TextBox 97"/>
              <p:cNvSpPr txBox="1"/>
              <p:nvPr/>
            </p:nvSpPr>
            <p:spPr>
              <a:xfrm>
                <a:off x="1000582" y="8232753"/>
                <a:ext cx="1641431" cy="805593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defTabSz="914418">
                  <a:defRPr/>
                </a:pPr>
                <a:r>
                  <a:rPr lang="en-GB" sz="571" b="1" u="sng" dirty="0"/>
                  <a:t>You will need:</a:t>
                </a:r>
              </a:p>
              <a:p>
                <a:pPr defTabSz="914418">
                  <a:defRPr/>
                </a:pPr>
                <a:endParaRPr lang="en-GB" sz="286" b="1" dirty="0"/>
              </a:p>
              <a:p>
                <a:pPr marL="244904" indent="-244904" defTabSz="914418">
                  <a:buFont typeface="Arial" panose="020B0604020202020204" pitchFamily="34" charset="0"/>
                  <a:buChar char="•"/>
                  <a:defRPr/>
                </a:pPr>
                <a:r>
                  <a:rPr lang="en-GB" sz="571" dirty="0"/>
                  <a:t>Material</a:t>
                </a:r>
              </a:p>
              <a:p>
                <a:pPr marL="244904" indent="-244904" defTabSz="914418">
                  <a:buFont typeface="Arial" panose="020B0604020202020204" pitchFamily="34" charset="0"/>
                  <a:buChar char="•"/>
                  <a:defRPr/>
                </a:pPr>
                <a:r>
                  <a:rPr lang="en-GB" sz="571" dirty="0"/>
                  <a:t>Cutting mat</a:t>
                </a:r>
              </a:p>
              <a:p>
                <a:pPr marL="244904" indent="-244904" defTabSz="914418">
                  <a:buFont typeface="Arial" panose="020B0604020202020204" pitchFamily="34" charset="0"/>
                  <a:buChar char="•"/>
                  <a:defRPr/>
                </a:pPr>
                <a:r>
                  <a:rPr lang="en-GB" sz="571" dirty="0"/>
                  <a:t>Craft knife</a:t>
                </a:r>
              </a:p>
              <a:p>
                <a:pPr marL="244904" indent="-244904" defTabSz="914418">
                  <a:buFont typeface="Arial" panose="020B0604020202020204" pitchFamily="34" charset="0"/>
                  <a:buChar char="•"/>
                  <a:defRPr/>
                </a:pPr>
                <a:r>
                  <a:rPr lang="en-GB" sz="571" dirty="0"/>
                  <a:t>Metal safety ruler</a:t>
                </a:r>
              </a:p>
            </p:txBody>
          </p:sp>
          <p:sp>
            <p:nvSpPr>
              <p:cNvPr id="99" name="Rectangle 98"/>
              <p:cNvSpPr/>
              <p:nvPr/>
            </p:nvSpPr>
            <p:spPr>
              <a:xfrm>
                <a:off x="3010303" y="8761282"/>
                <a:ext cx="179382" cy="17935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>
                    <a:lumMod val="85000"/>
                    <a:lumOff val="1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418">
                  <a:defRPr/>
                </a:pPr>
                <a:endParaRPr lang="en-GB" sz="1286"/>
              </a:p>
            </p:txBody>
          </p:sp>
        </p:grpSp>
        <p:pic>
          <p:nvPicPr>
            <p:cNvPr id="9257" name="Picture 324"/>
            <p:cNvPicPr>
              <a:picLocks noChangeAspect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78506" y="152345"/>
              <a:ext cx="8321040" cy="524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9220" name="Group 2"/>
          <p:cNvGrpSpPr>
            <a:grpSpLocks/>
          </p:cNvGrpSpPr>
          <p:nvPr/>
        </p:nvGrpSpPr>
        <p:grpSpPr bwMode="auto">
          <a:xfrm>
            <a:off x="1725840" y="2254250"/>
            <a:ext cx="7732259" cy="2224372"/>
            <a:chOff x="273306" y="209206"/>
            <a:chExt cx="10824867" cy="3115196"/>
          </a:xfrm>
        </p:grpSpPr>
        <p:sp>
          <p:nvSpPr>
            <p:cNvPr id="147" name="Rectangle 146"/>
            <p:cNvSpPr/>
            <p:nvPr/>
          </p:nvSpPr>
          <p:spPr>
            <a:xfrm>
              <a:off x="1057510" y="2019581"/>
              <a:ext cx="9732697" cy="1086225"/>
            </a:xfrm>
            <a:prstGeom prst="rect">
              <a:avLst/>
            </a:prstGeom>
            <a:solidFill>
              <a:srgbClr val="C9C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18">
                <a:defRPr/>
              </a:pPr>
              <a:endParaRPr lang="en-GB" sz="1286"/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10798143" y="231439"/>
              <a:ext cx="300030" cy="2874367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18">
                <a:defRPr/>
              </a:pPr>
              <a:endParaRPr lang="en-GB" sz="1286"/>
            </a:p>
          </p:txBody>
        </p:sp>
        <p:grpSp>
          <p:nvGrpSpPr>
            <p:cNvPr id="9223" name="Group 126"/>
            <p:cNvGrpSpPr>
              <a:grpSpLocks/>
            </p:cNvGrpSpPr>
            <p:nvPr/>
          </p:nvGrpSpPr>
          <p:grpSpPr bwMode="auto">
            <a:xfrm>
              <a:off x="273306" y="231156"/>
              <a:ext cx="10824867" cy="2874650"/>
              <a:chOff x="136104" y="360035"/>
              <a:chExt cx="10824867" cy="2874650"/>
            </a:xfrm>
          </p:grpSpPr>
          <p:sp>
            <p:nvSpPr>
              <p:cNvPr id="171" name="Rectangle 170"/>
              <p:cNvSpPr/>
              <p:nvPr/>
            </p:nvSpPr>
            <p:spPr>
              <a:xfrm>
                <a:off x="136104" y="360318"/>
                <a:ext cx="784204" cy="287436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418">
                  <a:defRPr/>
                </a:pPr>
                <a:endParaRPr lang="en-GB" sz="1286"/>
              </a:p>
            </p:txBody>
          </p:sp>
          <p:sp>
            <p:nvSpPr>
              <p:cNvPr id="172" name="Rectangle 171"/>
              <p:cNvSpPr/>
              <p:nvPr/>
            </p:nvSpPr>
            <p:spPr>
              <a:xfrm>
                <a:off x="136104" y="360318"/>
                <a:ext cx="10824867" cy="287436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418">
                  <a:defRPr/>
                </a:pPr>
                <a:endParaRPr lang="en-GB" sz="1286"/>
              </a:p>
            </p:txBody>
          </p:sp>
          <p:sp>
            <p:nvSpPr>
              <p:cNvPr id="9247" name="TextBox 130"/>
              <p:cNvSpPr txBox="1">
                <a:spLocks noChangeArrowheads="1"/>
              </p:cNvSpPr>
              <p:nvPr/>
            </p:nvSpPr>
            <p:spPr bwMode="auto">
              <a:xfrm rot="16200000">
                <a:off x="-895681" y="1534630"/>
                <a:ext cx="2847750" cy="4985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/>
                <a:r>
                  <a:rPr lang="en-GB" altLang="en-US" sz="1714" b="1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Skill: </a:t>
                </a:r>
                <a:r>
                  <a:rPr lang="en-GB" altLang="en-US" sz="1714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Annotating</a:t>
                </a:r>
              </a:p>
            </p:txBody>
          </p:sp>
          <p:sp>
            <p:nvSpPr>
              <p:cNvPr id="174" name="Rectangle 173"/>
              <p:cNvSpPr/>
              <p:nvPr/>
            </p:nvSpPr>
            <p:spPr>
              <a:xfrm>
                <a:off x="920308" y="360318"/>
                <a:ext cx="1944635" cy="2874367"/>
              </a:xfrm>
              <a:prstGeom prst="rect">
                <a:avLst/>
              </a:prstGeom>
              <a:noFill/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418">
                  <a:defRPr/>
                </a:pPr>
                <a:endParaRPr lang="en-GB" sz="1286"/>
              </a:p>
            </p:txBody>
          </p:sp>
          <p:sp>
            <p:nvSpPr>
              <p:cNvPr id="175" name="Rectangle 174"/>
              <p:cNvSpPr/>
              <p:nvPr/>
            </p:nvSpPr>
            <p:spPr>
              <a:xfrm>
                <a:off x="4820689" y="360318"/>
                <a:ext cx="1944634" cy="2874367"/>
              </a:xfrm>
              <a:prstGeom prst="rect">
                <a:avLst/>
              </a:prstGeom>
              <a:noFill/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418">
                  <a:defRPr/>
                </a:pPr>
                <a:endParaRPr lang="en-GB" sz="1286"/>
              </a:p>
            </p:txBody>
          </p:sp>
          <p:sp>
            <p:nvSpPr>
              <p:cNvPr id="176" name="Rectangle 175"/>
              <p:cNvSpPr/>
              <p:nvPr/>
            </p:nvSpPr>
            <p:spPr>
              <a:xfrm>
                <a:off x="8709958" y="360318"/>
                <a:ext cx="1943047" cy="2874367"/>
              </a:xfrm>
              <a:prstGeom prst="rect">
                <a:avLst/>
              </a:prstGeom>
              <a:noFill/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418">
                  <a:defRPr/>
                </a:pPr>
                <a:endParaRPr lang="en-GB" sz="1286"/>
              </a:p>
            </p:txBody>
          </p:sp>
          <p:sp>
            <p:nvSpPr>
              <p:cNvPr id="9251" name="TextBox 139"/>
              <p:cNvSpPr txBox="1">
                <a:spLocks noChangeArrowheads="1"/>
              </p:cNvSpPr>
              <p:nvPr/>
            </p:nvSpPr>
            <p:spPr bwMode="auto">
              <a:xfrm>
                <a:off x="790989" y="423813"/>
                <a:ext cx="1944217" cy="3448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/>
                <a:r>
                  <a:rPr lang="en-GB" altLang="en-US" sz="1000" b="1" u="sng">
                    <a:latin typeface="Century Gothic" panose="020B0502020202020204" pitchFamily="34" charset="0"/>
                  </a:rPr>
                  <a:t>Target Market</a:t>
                </a:r>
              </a:p>
            </p:txBody>
          </p:sp>
          <p:sp>
            <p:nvSpPr>
              <p:cNvPr id="9252" name="TextBox 140"/>
              <p:cNvSpPr txBox="1">
                <a:spLocks noChangeArrowheads="1"/>
              </p:cNvSpPr>
              <p:nvPr/>
            </p:nvSpPr>
            <p:spPr bwMode="auto">
              <a:xfrm>
                <a:off x="2876582" y="423726"/>
                <a:ext cx="1944217" cy="3448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/>
                <a:r>
                  <a:rPr lang="en-GB" altLang="en-US" sz="1000" b="1" u="sng">
                    <a:latin typeface="Century Gothic" panose="020B0502020202020204" pitchFamily="34" charset="0"/>
                  </a:rPr>
                  <a:t>Aesthetics</a:t>
                </a:r>
              </a:p>
            </p:txBody>
          </p:sp>
          <p:sp>
            <p:nvSpPr>
              <p:cNvPr id="9253" name="TextBox 141"/>
              <p:cNvSpPr txBox="1">
                <a:spLocks noChangeArrowheads="1"/>
              </p:cNvSpPr>
              <p:nvPr/>
            </p:nvSpPr>
            <p:spPr bwMode="auto">
              <a:xfrm>
                <a:off x="4820799" y="414234"/>
                <a:ext cx="1944217" cy="3448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/>
                <a:r>
                  <a:rPr lang="en-GB" altLang="en-US" sz="1000" b="1" u="sng">
                    <a:latin typeface="Century Gothic" panose="020B0502020202020204" pitchFamily="34" charset="0"/>
                  </a:rPr>
                  <a:t>Function</a:t>
                </a:r>
              </a:p>
            </p:txBody>
          </p:sp>
          <p:sp>
            <p:nvSpPr>
              <p:cNvPr id="9254" name="TextBox 142"/>
              <p:cNvSpPr txBox="1">
                <a:spLocks noChangeArrowheads="1"/>
              </p:cNvSpPr>
              <p:nvPr/>
            </p:nvSpPr>
            <p:spPr bwMode="auto">
              <a:xfrm>
                <a:off x="6765017" y="408112"/>
                <a:ext cx="1944217" cy="3448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/>
                <a:r>
                  <a:rPr lang="en-GB" altLang="en-US" sz="1000" b="1" u="sng">
                    <a:latin typeface="Century Gothic" panose="020B0502020202020204" pitchFamily="34" charset="0"/>
                  </a:rPr>
                  <a:t>Inspiration</a:t>
                </a:r>
              </a:p>
            </p:txBody>
          </p:sp>
          <p:sp>
            <p:nvSpPr>
              <p:cNvPr id="9255" name="TextBox 143"/>
              <p:cNvSpPr txBox="1">
                <a:spLocks noChangeArrowheads="1"/>
              </p:cNvSpPr>
              <p:nvPr/>
            </p:nvSpPr>
            <p:spPr bwMode="auto">
              <a:xfrm>
                <a:off x="8709230" y="414234"/>
                <a:ext cx="1944217" cy="3448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/>
                <a:r>
                  <a:rPr lang="en-GB" altLang="en-US" sz="1000" b="1" u="sng">
                    <a:latin typeface="Century Gothic" panose="020B0502020202020204" pitchFamily="34" charset="0"/>
                  </a:rPr>
                  <a:t>Evaluate</a:t>
                </a:r>
              </a:p>
            </p:txBody>
          </p:sp>
        </p:grpSp>
        <p:sp>
          <p:nvSpPr>
            <p:cNvPr id="150" name="TextBox 149"/>
            <p:cNvSpPr txBox="1"/>
            <p:nvPr/>
          </p:nvSpPr>
          <p:spPr>
            <a:xfrm>
              <a:off x="3405358" y="2087868"/>
              <a:ext cx="1552532" cy="123653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18">
                <a:defRPr/>
              </a:pPr>
              <a:r>
                <a:rPr lang="en-GB" sz="571" dirty="0"/>
                <a:t>Describe how the design looks:</a:t>
              </a:r>
            </a:p>
            <a:p>
              <a:pPr marL="122467" indent="-122467" defTabSz="914418">
                <a:buFont typeface="Arial" panose="020B0604020202020204" pitchFamily="34" charset="0"/>
                <a:buChar char="•"/>
                <a:defRPr/>
              </a:pPr>
              <a:r>
                <a:rPr lang="en-GB" sz="571" dirty="0"/>
                <a:t>Shape</a:t>
              </a:r>
            </a:p>
            <a:p>
              <a:pPr marL="122467" indent="-122467" defTabSz="914418">
                <a:buFont typeface="Arial" panose="020B0604020202020204" pitchFamily="34" charset="0"/>
                <a:buChar char="•"/>
                <a:defRPr/>
              </a:pPr>
              <a:r>
                <a:rPr lang="en-GB" sz="571" dirty="0"/>
                <a:t>Colour</a:t>
              </a:r>
            </a:p>
            <a:p>
              <a:pPr marL="122467" indent="-122467" defTabSz="914418">
                <a:buFont typeface="Arial" panose="020B0604020202020204" pitchFamily="34" charset="0"/>
                <a:buChar char="•"/>
                <a:defRPr/>
              </a:pPr>
              <a:r>
                <a:rPr lang="en-GB" sz="571" dirty="0"/>
                <a:t>Font Styles</a:t>
              </a:r>
            </a:p>
            <a:p>
              <a:pPr marL="122467" indent="-122467" defTabSz="914418">
                <a:buFont typeface="Arial" panose="020B0604020202020204" pitchFamily="34" charset="0"/>
                <a:buChar char="•"/>
                <a:defRPr/>
              </a:pPr>
              <a:r>
                <a:rPr lang="en-GB" sz="571" dirty="0"/>
                <a:t>Material</a:t>
              </a:r>
            </a:p>
            <a:p>
              <a:pPr marL="122467" indent="-122467" defTabSz="914418">
                <a:buFont typeface="Arial" panose="020B0604020202020204" pitchFamily="34" charset="0"/>
                <a:buChar char="•"/>
                <a:defRPr/>
              </a:pPr>
              <a:endParaRPr lang="en-GB" sz="571" dirty="0"/>
            </a:p>
            <a:p>
              <a:pPr defTabSz="914418">
                <a:defRPr/>
              </a:pPr>
              <a:r>
                <a:rPr lang="en-GB" sz="571" dirty="0">
                  <a:solidFill>
                    <a:srgbClr val="FF0000"/>
                  </a:solidFill>
                </a:rPr>
                <a:t>* Use lots of adjectives! *</a:t>
              </a:r>
            </a:p>
            <a:p>
              <a:pPr defTabSz="914418">
                <a:defRPr/>
              </a:pPr>
              <a:endParaRPr lang="en-GB" sz="571" dirty="0"/>
            </a:p>
            <a:p>
              <a:pPr defTabSz="914418">
                <a:defRPr/>
              </a:pPr>
              <a:endParaRPr lang="en-GB" sz="571" dirty="0"/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3241850" y="2165681"/>
              <a:ext cx="180970" cy="1810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>
                  <a:lumMod val="85000"/>
                  <a:lumOff val="1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18">
                <a:defRPr/>
              </a:pPr>
              <a:endParaRPr lang="en-GB" sz="1286"/>
            </a:p>
          </p:txBody>
        </p:sp>
        <p:sp>
          <p:nvSpPr>
            <p:cNvPr id="9226" name="TextBox 121"/>
            <p:cNvSpPr txBox="1">
              <a:spLocks noChangeArrowheads="1"/>
            </p:cNvSpPr>
            <p:nvPr/>
          </p:nvSpPr>
          <p:spPr bwMode="auto">
            <a:xfrm>
              <a:off x="5308618" y="2110415"/>
              <a:ext cx="1551856" cy="6523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altLang="en-US" sz="571"/>
                <a:t>How does the design work?</a:t>
              </a:r>
            </a:p>
            <a:p>
              <a:pPr eaLnBrk="1" hangingPunct="1"/>
              <a:endParaRPr lang="en-GB" altLang="en-US" sz="714"/>
            </a:p>
            <a:p>
              <a:pPr eaLnBrk="1" hangingPunct="1"/>
              <a:r>
                <a:rPr lang="en-GB" altLang="en-US" sz="571"/>
                <a:t>Does the design do the job it is meant to do? How?</a:t>
              </a:r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5143623" y="2140273"/>
              <a:ext cx="179383" cy="1794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>
                  <a:lumMod val="85000"/>
                  <a:lumOff val="1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18">
                <a:defRPr/>
              </a:pPr>
              <a:endParaRPr lang="en-GB" sz="1286"/>
            </a:p>
          </p:txBody>
        </p:sp>
        <p:sp>
          <p:nvSpPr>
            <p:cNvPr id="9228" name="TextBox 119"/>
            <p:cNvSpPr txBox="1">
              <a:spLocks noChangeArrowheads="1"/>
            </p:cNvSpPr>
            <p:nvPr/>
          </p:nvSpPr>
          <p:spPr bwMode="auto">
            <a:xfrm>
              <a:off x="7252835" y="2115919"/>
              <a:ext cx="1551856" cy="775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altLang="en-US" sz="571"/>
                <a:t>What has the design been inspired/influenced by?</a:t>
              </a:r>
            </a:p>
            <a:p>
              <a:pPr eaLnBrk="1" hangingPunct="1"/>
              <a:endParaRPr lang="en-GB" altLang="en-US" sz="714"/>
            </a:p>
            <a:p>
              <a:pPr eaLnBrk="1" hangingPunct="1"/>
              <a:r>
                <a:rPr lang="en-GB" altLang="en-US" sz="571"/>
                <a:t>What did you like about the inspiration?</a:t>
              </a:r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7080320" y="2140273"/>
              <a:ext cx="179383" cy="1794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>
                  <a:lumMod val="85000"/>
                  <a:lumOff val="1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18">
                <a:defRPr/>
              </a:pPr>
              <a:endParaRPr lang="en-GB" sz="1286"/>
            </a:p>
          </p:txBody>
        </p:sp>
        <p:sp>
          <p:nvSpPr>
            <p:cNvPr id="9230" name="TextBox 116"/>
            <p:cNvSpPr txBox="1">
              <a:spLocks noChangeArrowheads="1"/>
            </p:cNvSpPr>
            <p:nvPr/>
          </p:nvSpPr>
          <p:spPr bwMode="auto">
            <a:xfrm>
              <a:off x="9201141" y="2115919"/>
              <a:ext cx="1596323" cy="10215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altLang="en-US" sz="571"/>
                <a:t>Do you like the design? Why?</a:t>
              </a:r>
              <a:endParaRPr lang="en-GB" altLang="en-US" sz="571" b="1"/>
            </a:p>
            <a:p>
              <a:pPr eaLnBrk="1" hangingPunct="1"/>
              <a:endParaRPr lang="en-GB" altLang="en-US" sz="643"/>
            </a:p>
            <a:p>
              <a:pPr eaLnBrk="1" hangingPunct="1"/>
              <a:r>
                <a:rPr lang="en-GB" altLang="en-US" sz="571"/>
                <a:t>How could the design be improved?</a:t>
              </a:r>
            </a:p>
            <a:p>
              <a:pPr eaLnBrk="1" hangingPunct="1"/>
              <a:endParaRPr lang="en-GB" altLang="en-US" sz="643"/>
            </a:p>
            <a:p>
              <a:pPr eaLnBrk="1" hangingPunct="1"/>
              <a:r>
                <a:rPr lang="en-GB" altLang="en-US" sz="571"/>
                <a:t>Will you use the design as a final outcome?</a:t>
              </a:r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9028130" y="2148213"/>
              <a:ext cx="180970" cy="17944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>
                  <a:lumMod val="85000"/>
                  <a:lumOff val="1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18">
                <a:defRPr/>
              </a:pPr>
              <a:endParaRPr lang="en-GB" sz="1286"/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9028130" y="2454706"/>
              <a:ext cx="180970" cy="1794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>
                  <a:lumMod val="85000"/>
                  <a:lumOff val="1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18">
                <a:defRPr/>
              </a:pPr>
              <a:endParaRPr lang="en-GB" sz="1286"/>
            </a:p>
          </p:txBody>
        </p:sp>
        <p:sp>
          <p:nvSpPr>
            <p:cNvPr id="9233" name="TextBox 114"/>
            <p:cNvSpPr txBox="1">
              <a:spLocks noChangeArrowheads="1"/>
            </p:cNvSpPr>
            <p:nvPr/>
          </p:nvSpPr>
          <p:spPr bwMode="auto">
            <a:xfrm>
              <a:off x="1474412" y="2162258"/>
              <a:ext cx="1551856" cy="6214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altLang="en-US" sz="571"/>
                <a:t>Who is the design aimed at?</a:t>
              </a:r>
            </a:p>
            <a:p>
              <a:pPr eaLnBrk="1" hangingPunct="1"/>
              <a:endParaRPr lang="en-GB" altLang="en-US" sz="571"/>
            </a:p>
            <a:p>
              <a:pPr eaLnBrk="1" hangingPunct="1"/>
              <a:r>
                <a:rPr lang="en-GB" altLang="en-US" sz="571"/>
                <a:t>How does the design appeal to that target market?</a:t>
              </a:r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1284516" y="2165681"/>
              <a:ext cx="179382" cy="1810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>
                  <a:lumMod val="85000"/>
                  <a:lumOff val="1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18">
                <a:defRPr/>
              </a:pPr>
              <a:endParaRPr lang="en-GB" sz="1286"/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5143623" y="2445178"/>
              <a:ext cx="179383" cy="1794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>
                  <a:lumMod val="85000"/>
                  <a:lumOff val="1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18">
                <a:defRPr/>
              </a:pPr>
              <a:endParaRPr lang="en-GB" sz="1286"/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9036066" y="2800901"/>
              <a:ext cx="179383" cy="1794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>
                  <a:lumMod val="85000"/>
                  <a:lumOff val="1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18">
                <a:defRPr/>
              </a:pPr>
              <a:endParaRPr lang="en-GB" sz="1286"/>
            </a:p>
          </p:txBody>
        </p:sp>
        <p:sp>
          <p:nvSpPr>
            <p:cNvPr id="163" name="Rectangle 162"/>
            <p:cNvSpPr/>
            <p:nvPr/>
          </p:nvSpPr>
          <p:spPr>
            <a:xfrm>
              <a:off x="1287691" y="2491232"/>
              <a:ext cx="179382" cy="17944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>
                  <a:lumMod val="85000"/>
                  <a:lumOff val="1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18">
                <a:defRPr/>
              </a:pPr>
              <a:endParaRPr lang="en-GB" sz="1286"/>
            </a:p>
          </p:txBody>
        </p:sp>
        <p:sp>
          <p:nvSpPr>
            <p:cNvPr id="164" name="Rectangle 163"/>
            <p:cNvSpPr/>
            <p:nvPr/>
          </p:nvSpPr>
          <p:spPr>
            <a:xfrm>
              <a:off x="7080320" y="2562693"/>
              <a:ext cx="179383" cy="1794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>
                  <a:lumMod val="85000"/>
                  <a:lumOff val="1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18">
                <a:defRPr/>
              </a:pPr>
              <a:endParaRPr lang="en-GB" sz="1286"/>
            </a:p>
          </p:txBody>
        </p:sp>
        <p:pic>
          <p:nvPicPr>
            <p:cNvPr id="9239" name="Picture 103"/>
            <p:cNvPicPr>
              <a:picLocks noChangeAspect="1"/>
            </p:cNvPicPr>
            <p:nvPr/>
          </p:nvPicPr>
          <p:blipFill>
            <a:blip r:embed="rId2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603" y="759476"/>
              <a:ext cx="1009975" cy="10909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40" name="Picture 104"/>
            <p:cNvPicPr>
              <a:picLocks noChangeAspect="1"/>
            </p:cNvPicPr>
            <p:nvPr/>
          </p:nvPicPr>
          <p:blipFill>
            <a:blip r:embed="rId28" cstate="print">
              <a:grayscl/>
              <a:biLevel thresh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4830" y="741650"/>
              <a:ext cx="1094708" cy="10947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41" name="Picture 105"/>
            <p:cNvPicPr>
              <a:picLocks noChangeAspect="1"/>
            </p:cNvPicPr>
            <p:nvPr/>
          </p:nvPicPr>
          <p:blipFill>
            <a:blip r:embed="rId29" cstate="print">
              <a:grayscl/>
              <a:biLevel thresh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53894" y="639038"/>
              <a:ext cx="1240865" cy="12408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42" name="Picture 106"/>
            <p:cNvPicPr>
              <a:picLocks noChangeAspect="1"/>
            </p:cNvPicPr>
            <p:nvPr/>
          </p:nvPicPr>
          <p:blipFill>
            <a:blip r:embed="rId30" cstate="print">
              <a:grayscl/>
              <a:biLevel thresh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30556" y="800289"/>
              <a:ext cx="989597" cy="9895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43" name="Picture 107"/>
            <p:cNvPicPr>
              <a:picLocks noChangeAspect="1"/>
            </p:cNvPicPr>
            <p:nvPr/>
          </p:nvPicPr>
          <p:blipFill>
            <a:blip r:embed="rId3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90580" y="654205"/>
              <a:ext cx="1269597" cy="12695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44" name="Picture 174"/>
            <p:cNvPicPr>
              <a:picLocks noChangeAspect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47027" y="209206"/>
              <a:ext cx="8321040" cy="524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199319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269</Words>
  <Application>Microsoft Office PowerPoint</Application>
  <PresentationFormat>Widescreen</PresentationFormat>
  <Paragraphs>87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Wingdings</vt:lpstr>
      <vt:lpstr>Office Theme</vt:lpstr>
      <vt:lpstr>PowerPoint Presentation</vt:lpstr>
    </vt:vector>
  </TitlesOfParts>
  <Company>Hillcrest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 Gill</dc:creator>
  <cp:lastModifiedBy>S Gill</cp:lastModifiedBy>
  <cp:revision>2</cp:revision>
  <dcterms:created xsi:type="dcterms:W3CDTF">2019-06-11T19:08:45Z</dcterms:created>
  <dcterms:modified xsi:type="dcterms:W3CDTF">2022-06-13T08:30:10Z</dcterms:modified>
</cp:coreProperties>
</file>