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2192000" cy="6858000"/>
  <p:notesSz cx="6670675" cy="97774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0569"/>
          </a:xfrm>
          <a:prstGeom prst="rect">
            <a:avLst/>
          </a:prstGeom>
        </p:spPr>
        <p:txBody>
          <a:bodyPr vert="horz" lIns="90516" tIns="45258" rIns="90516" bIns="45258" rtlCol="0"/>
          <a:lstStyle>
            <a:lvl1pPr algn="l">
              <a:defRPr sz="1200"/>
            </a:lvl1pPr>
          </a:lstStyle>
          <a:p>
            <a:endParaRPr lang="en-GB"/>
          </a:p>
        </p:txBody>
      </p:sp>
      <p:sp>
        <p:nvSpPr>
          <p:cNvPr id="3" name="Date Placeholder 2"/>
          <p:cNvSpPr>
            <a:spLocks noGrp="1"/>
          </p:cNvSpPr>
          <p:nvPr>
            <p:ph type="dt" idx="1"/>
          </p:nvPr>
        </p:nvSpPr>
        <p:spPr>
          <a:xfrm>
            <a:off x="3778506" y="0"/>
            <a:ext cx="2890626" cy="490569"/>
          </a:xfrm>
          <a:prstGeom prst="rect">
            <a:avLst/>
          </a:prstGeom>
        </p:spPr>
        <p:txBody>
          <a:bodyPr vert="horz" lIns="90516" tIns="45258" rIns="90516" bIns="45258" rtlCol="0"/>
          <a:lstStyle>
            <a:lvl1pPr algn="r">
              <a:defRPr sz="1200"/>
            </a:lvl1pPr>
          </a:lstStyle>
          <a:p>
            <a:fld id="{1E58E4A8-CD0D-4FE0-A9B8-888455BD889D}" type="datetimeFigureOut">
              <a:rPr lang="en-GB" smtClean="0"/>
              <a:t>17/05/2022</a:t>
            </a:fld>
            <a:endParaRPr lang="en-GB"/>
          </a:p>
        </p:txBody>
      </p:sp>
      <p:sp>
        <p:nvSpPr>
          <p:cNvPr id="4" name="Slide Image Placeholder 3"/>
          <p:cNvSpPr>
            <a:spLocks noGrp="1" noRot="1" noChangeAspect="1"/>
          </p:cNvSpPr>
          <p:nvPr>
            <p:ph type="sldImg" idx="2"/>
          </p:nvPr>
        </p:nvSpPr>
        <p:spPr>
          <a:xfrm>
            <a:off x="403225" y="1222375"/>
            <a:ext cx="5864225" cy="3298825"/>
          </a:xfrm>
          <a:prstGeom prst="rect">
            <a:avLst/>
          </a:prstGeom>
          <a:noFill/>
          <a:ln w="12700">
            <a:solidFill>
              <a:prstClr val="black"/>
            </a:solidFill>
          </a:ln>
        </p:spPr>
        <p:txBody>
          <a:bodyPr vert="horz" lIns="90516" tIns="45258" rIns="90516" bIns="45258" rtlCol="0" anchor="ctr"/>
          <a:lstStyle/>
          <a:p>
            <a:endParaRPr lang="en-GB"/>
          </a:p>
        </p:txBody>
      </p:sp>
      <p:sp>
        <p:nvSpPr>
          <p:cNvPr id="5" name="Notes Placeholder 4"/>
          <p:cNvSpPr>
            <a:spLocks noGrp="1"/>
          </p:cNvSpPr>
          <p:nvPr>
            <p:ph type="body" sz="quarter" idx="3"/>
          </p:nvPr>
        </p:nvSpPr>
        <p:spPr>
          <a:xfrm>
            <a:off x="667068" y="4705381"/>
            <a:ext cx="5336540" cy="3849856"/>
          </a:xfrm>
          <a:prstGeom prst="rect">
            <a:avLst/>
          </a:prstGeom>
        </p:spPr>
        <p:txBody>
          <a:bodyPr vert="horz" lIns="90516" tIns="45258" rIns="90516" bIns="4525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6847"/>
            <a:ext cx="2890626" cy="490568"/>
          </a:xfrm>
          <a:prstGeom prst="rect">
            <a:avLst/>
          </a:prstGeom>
        </p:spPr>
        <p:txBody>
          <a:bodyPr vert="horz" lIns="90516" tIns="45258" rIns="90516" bIns="45258" rtlCol="0" anchor="b"/>
          <a:lstStyle>
            <a:lvl1pPr algn="l">
              <a:defRPr sz="1200"/>
            </a:lvl1pPr>
          </a:lstStyle>
          <a:p>
            <a:endParaRPr lang="en-GB"/>
          </a:p>
        </p:txBody>
      </p:sp>
      <p:sp>
        <p:nvSpPr>
          <p:cNvPr id="7" name="Slide Number Placeholder 6"/>
          <p:cNvSpPr>
            <a:spLocks noGrp="1"/>
          </p:cNvSpPr>
          <p:nvPr>
            <p:ph type="sldNum" sz="quarter" idx="5"/>
          </p:nvPr>
        </p:nvSpPr>
        <p:spPr>
          <a:xfrm>
            <a:off x="3778506" y="9286847"/>
            <a:ext cx="2890626" cy="490568"/>
          </a:xfrm>
          <a:prstGeom prst="rect">
            <a:avLst/>
          </a:prstGeom>
        </p:spPr>
        <p:txBody>
          <a:bodyPr vert="horz" lIns="90516" tIns="45258" rIns="90516" bIns="45258" rtlCol="0" anchor="b"/>
          <a:lstStyle>
            <a:lvl1pPr algn="r">
              <a:defRPr sz="1200"/>
            </a:lvl1pPr>
          </a:lstStyle>
          <a:p>
            <a:fld id="{2C2C4F16-C3C7-4499-BD04-B74B4C3BC336}" type="slidenum">
              <a:rPr lang="en-GB" smtClean="0"/>
              <a:t>‹#›</a:t>
            </a:fld>
            <a:endParaRPr lang="en-GB"/>
          </a:p>
        </p:txBody>
      </p:sp>
    </p:spTree>
    <p:extLst>
      <p:ext uri="{BB962C8B-B14F-4D97-AF65-F5344CB8AC3E}">
        <p14:creationId xmlns:p14="http://schemas.microsoft.com/office/powerpoint/2010/main" val="18636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D5E0A7-27E7-4EAF-A672-CC8CDC7392BD}" type="slidenum">
              <a:rPr lang="en-GB" smtClean="0"/>
              <a:t>1</a:t>
            </a:fld>
            <a:endParaRPr lang="en-GB"/>
          </a:p>
        </p:txBody>
      </p:sp>
    </p:spTree>
    <p:extLst>
      <p:ext uri="{BB962C8B-B14F-4D97-AF65-F5344CB8AC3E}">
        <p14:creationId xmlns:p14="http://schemas.microsoft.com/office/powerpoint/2010/main" val="60525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48550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52577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75571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827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2323B2-D3AE-4E70-8C48-B04314389F1C}"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3786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2323B2-D3AE-4E70-8C48-B04314389F1C}"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23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2323B2-D3AE-4E70-8C48-B04314389F1C}" type="datetimeFigureOut">
              <a:rPr lang="en-GB" smtClean="0"/>
              <a:t>17/05/2022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90223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2323B2-D3AE-4E70-8C48-B04314389F1C}" type="datetimeFigureOut">
              <a:rPr lang="en-GB" smtClean="0"/>
              <a:t>17/05/2022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68309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323B2-D3AE-4E70-8C48-B04314389F1C}" type="datetimeFigureOut">
              <a:rPr lang="en-GB" smtClean="0"/>
              <a:t>17/05/2022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6942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5275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2851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323B2-D3AE-4E70-8C48-B04314389F1C}" type="datetimeFigureOut">
              <a:rPr lang="en-GB" smtClean="0"/>
              <a:t>17/05/2022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41630-541C-458C-881D-15196E45640D}" type="slidenum">
              <a:rPr lang="en-GB" smtClean="0"/>
              <a:t>‹#›</a:t>
            </a:fld>
            <a:endParaRPr lang="en-GB"/>
          </a:p>
        </p:txBody>
      </p:sp>
    </p:spTree>
    <p:extLst>
      <p:ext uri="{BB962C8B-B14F-4D97-AF65-F5344CB8AC3E}">
        <p14:creationId xmlns:p14="http://schemas.microsoft.com/office/powerpoint/2010/main" val="68868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32" y="-24597"/>
            <a:ext cx="3828568" cy="307777"/>
          </a:xfrm>
          <a:prstGeom prst="rect">
            <a:avLst/>
          </a:prstGeom>
          <a:solidFill>
            <a:schemeClr val="tx1"/>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solidFill>
                  <a:schemeClr val="bg1"/>
                </a:solidFill>
              </a:rPr>
              <a:t>NOUGHTS AND CROSSES  KO</a:t>
            </a:r>
          </a:p>
        </p:txBody>
      </p:sp>
      <p:graphicFrame>
        <p:nvGraphicFramePr>
          <p:cNvPr id="5" name="Table 4"/>
          <p:cNvGraphicFramePr>
            <a:graphicFrameLocks noGrp="1"/>
          </p:cNvGraphicFramePr>
          <p:nvPr>
            <p:extLst>
              <p:ext uri="{D42A27DB-BD31-4B8C-83A1-F6EECF244321}">
                <p14:modId xmlns:p14="http://schemas.microsoft.com/office/powerpoint/2010/main" val="642453115"/>
              </p:ext>
            </p:extLst>
          </p:nvPr>
        </p:nvGraphicFramePr>
        <p:xfrm>
          <a:off x="19533" y="241759"/>
          <a:ext cx="1871136" cy="6558798"/>
        </p:xfrm>
        <a:graphic>
          <a:graphicData uri="http://schemas.openxmlformats.org/drawingml/2006/table">
            <a:tbl>
              <a:tblPr firstRow="1" bandRow="1">
                <a:tableStyleId>{93296810-A885-4BE3-A3E7-6D5BEEA58F35}</a:tableStyleId>
              </a:tblPr>
              <a:tblGrid>
                <a:gridCol w="822131">
                  <a:extLst>
                    <a:ext uri="{9D8B030D-6E8A-4147-A177-3AD203B41FA5}">
                      <a16:colId xmlns:a16="http://schemas.microsoft.com/office/drawing/2014/main" val="20000"/>
                    </a:ext>
                  </a:extLst>
                </a:gridCol>
                <a:gridCol w="1049005">
                  <a:extLst>
                    <a:ext uri="{9D8B030D-6E8A-4147-A177-3AD203B41FA5}">
                      <a16:colId xmlns:a16="http://schemas.microsoft.com/office/drawing/2014/main" val="20001"/>
                    </a:ext>
                  </a:extLst>
                </a:gridCol>
              </a:tblGrid>
              <a:tr h="241762">
                <a:tc>
                  <a:txBody>
                    <a:bodyPr/>
                    <a:lstStyle/>
                    <a:p>
                      <a:pPr algn="ctr"/>
                      <a:r>
                        <a:rPr lang="en-GB" sz="900" dirty="0">
                          <a:solidFill>
                            <a:schemeClr val="bg1"/>
                          </a:solidFill>
                        </a:rPr>
                        <a:t>Vocabulary</a:t>
                      </a:r>
                    </a:p>
                  </a:txBody>
                  <a:tcPr>
                    <a:solidFill>
                      <a:schemeClr val="tx1"/>
                    </a:solidFill>
                  </a:tcPr>
                </a:tc>
                <a:tc>
                  <a:txBody>
                    <a:bodyPr/>
                    <a:lstStyle/>
                    <a:p>
                      <a:pPr algn="ctr"/>
                      <a:r>
                        <a:rPr lang="en-GB" sz="900" dirty="0">
                          <a:solidFill>
                            <a:schemeClr val="bg1"/>
                          </a:solidFill>
                        </a:rPr>
                        <a:t>Definition</a:t>
                      </a:r>
                      <a:r>
                        <a:rPr lang="en-GB" sz="900" baseline="0" dirty="0">
                          <a:solidFill>
                            <a:schemeClr val="bg1"/>
                          </a:solidFill>
                        </a:rPr>
                        <a:t> </a:t>
                      </a:r>
                      <a:endParaRPr lang="en-GB" sz="900" dirty="0">
                        <a:solidFill>
                          <a:schemeClr val="bg1"/>
                        </a:solidFill>
                      </a:endParaRPr>
                    </a:p>
                  </a:txBody>
                  <a:tcPr>
                    <a:solidFill>
                      <a:schemeClr val="tx1"/>
                    </a:solidFill>
                  </a:tcPr>
                </a:tc>
                <a:extLst>
                  <a:ext uri="{0D108BD9-81ED-4DB2-BD59-A6C34878D82A}">
                    <a16:rowId xmlns:a16="http://schemas.microsoft.com/office/drawing/2014/main" val="10000"/>
                  </a:ext>
                </a:extLst>
              </a:tr>
              <a:tr h="5114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dirty="0"/>
                        <a:t>Dystopia</a:t>
                      </a:r>
                    </a:p>
                  </a:txBody>
                  <a:tcPr>
                    <a:solidFill>
                      <a:schemeClr val="bg1"/>
                    </a:solidFill>
                  </a:tcPr>
                </a:tc>
                <a:tc>
                  <a:txBody>
                    <a:bodyPr/>
                    <a:lstStyle/>
                    <a:p>
                      <a:pPr algn="l"/>
                      <a:r>
                        <a:rPr lang="en-GB" sz="700" dirty="0">
                          <a:solidFill>
                            <a:srgbClr val="000000"/>
                          </a:solidFill>
                        </a:rPr>
                        <a:t>An imagined place or state in which everything is unpleasant or bad</a:t>
                      </a:r>
                    </a:p>
                  </a:txBody>
                  <a:tcPr>
                    <a:solidFill>
                      <a:schemeClr val="bg1"/>
                    </a:solidFill>
                  </a:tcPr>
                </a:tc>
                <a:extLst>
                  <a:ext uri="{0D108BD9-81ED-4DB2-BD59-A6C34878D82A}">
                    <a16:rowId xmlns:a16="http://schemas.microsoft.com/office/drawing/2014/main" val="10001"/>
                  </a:ext>
                </a:extLst>
              </a:tr>
              <a:tr h="406163">
                <a:tc>
                  <a:txBody>
                    <a:bodyPr/>
                    <a:lstStyle/>
                    <a:p>
                      <a:pPr algn="l"/>
                      <a:r>
                        <a:rPr lang="en-GB" sz="800" b="1" dirty="0"/>
                        <a:t>Utopia</a:t>
                      </a:r>
                    </a:p>
                  </a:txBody>
                  <a:tcPr>
                    <a:solidFill>
                      <a:schemeClr val="bg2"/>
                    </a:solidFill>
                  </a:tcPr>
                </a:tc>
                <a:tc>
                  <a:txBody>
                    <a:bodyPr/>
                    <a:lstStyle/>
                    <a:p>
                      <a:pPr algn="l"/>
                      <a:r>
                        <a:rPr lang="en-GB" sz="700" dirty="0">
                          <a:solidFill>
                            <a:srgbClr val="000000"/>
                          </a:solidFill>
                        </a:rPr>
                        <a:t>An imagined place or state of things in which everything is perfect</a:t>
                      </a:r>
                    </a:p>
                  </a:txBody>
                  <a:tcPr>
                    <a:solidFill>
                      <a:schemeClr val="bg2"/>
                    </a:solidFill>
                  </a:tcPr>
                </a:tc>
                <a:extLst>
                  <a:ext uri="{0D108BD9-81ED-4DB2-BD59-A6C34878D82A}">
                    <a16:rowId xmlns:a16="http://schemas.microsoft.com/office/drawing/2014/main" val="10002"/>
                  </a:ext>
                </a:extLst>
              </a:tr>
              <a:tr h="412976">
                <a:tc>
                  <a:txBody>
                    <a:bodyPr/>
                    <a:lstStyle/>
                    <a:p>
                      <a:pPr algn="l"/>
                      <a:r>
                        <a:rPr lang="en-GB" sz="800" b="1" dirty="0"/>
                        <a:t>Degraded</a:t>
                      </a:r>
                    </a:p>
                    <a:p>
                      <a:pPr algn="l"/>
                      <a:r>
                        <a:rPr lang="en-GB" sz="800" b="1" baseline="0" dirty="0"/>
                        <a:t> </a:t>
                      </a:r>
                      <a:endParaRPr lang="en-GB" sz="800" b="1" dirty="0"/>
                    </a:p>
                  </a:txBody>
                  <a:tcPr>
                    <a:solidFill>
                      <a:schemeClr val="bg1"/>
                    </a:solidFill>
                  </a:tcPr>
                </a:tc>
                <a:tc>
                  <a:txBody>
                    <a:bodyPr/>
                    <a:lstStyle/>
                    <a:p>
                      <a:pPr>
                        <a:lnSpc>
                          <a:spcPct val="115000"/>
                        </a:lnSpc>
                        <a:spcAft>
                          <a:spcPts val="1000"/>
                        </a:spcAft>
                      </a:pPr>
                      <a:r>
                        <a:rPr lang="en-GB" sz="700" dirty="0">
                          <a:solidFill>
                            <a:srgbClr val="000000"/>
                          </a:solidFill>
                          <a:effectLst/>
                          <a:latin typeface="+mn-lt"/>
                          <a:ea typeface="Calibri"/>
                          <a:cs typeface="Times New Roman"/>
                        </a:rPr>
                        <a:t>Treated or regarded with disrespect or contempt</a:t>
                      </a:r>
                    </a:p>
                  </a:txBody>
                  <a:tcPr marL="68580" marR="68580" marT="0" marB="0">
                    <a:solidFill>
                      <a:schemeClr val="bg1"/>
                    </a:solidFill>
                  </a:tcPr>
                </a:tc>
                <a:extLst>
                  <a:ext uri="{0D108BD9-81ED-4DB2-BD59-A6C34878D82A}">
                    <a16:rowId xmlns:a16="http://schemas.microsoft.com/office/drawing/2014/main" val="10003"/>
                  </a:ext>
                </a:extLst>
              </a:tr>
              <a:tr h="406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dirty="0"/>
                        <a:t>Trepidation</a:t>
                      </a:r>
                    </a:p>
                  </a:txBody>
                  <a:tcPr>
                    <a:solidFill>
                      <a:schemeClr val="bg2"/>
                    </a:solidFill>
                  </a:tcPr>
                </a:tc>
                <a:tc>
                  <a:txBody>
                    <a:bodyPr/>
                    <a:lstStyle/>
                    <a:p>
                      <a:pPr algn="l"/>
                      <a:r>
                        <a:rPr lang="en-GB" sz="700" dirty="0">
                          <a:solidFill>
                            <a:srgbClr val="000000"/>
                          </a:solidFill>
                        </a:rPr>
                        <a:t>Nervous</a:t>
                      </a:r>
                      <a:r>
                        <a:rPr lang="en-GB" sz="700" baseline="0" dirty="0">
                          <a:solidFill>
                            <a:srgbClr val="000000"/>
                          </a:solidFill>
                        </a:rPr>
                        <a:t> or fearful feeling of uncertain upcoming events</a:t>
                      </a:r>
                      <a:endParaRPr lang="en-GB" sz="700" dirty="0">
                        <a:solidFill>
                          <a:srgbClr val="000000"/>
                        </a:solidFill>
                      </a:endParaRPr>
                    </a:p>
                  </a:txBody>
                  <a:tcPr>
                    <a:solidFill>
                      <a:schemeClr val="bg2"/>
                    </a:solidFill>
                  </a:tcPr>
                </a:tc>
                <a:extLst>
                  <a:ext uri="{0D108BD9-81ED-4DB2-BD59-A6C34878D82A}">
                    <a16:rowId xmlns:a16="http://schemas.microsoft.com/office/drawing/2014/main" val="10005"/>
                  </a:ext>
                </a:extLst>
              </a:tr>
              <a:tr h="511464">
                <a:tc>
                  <a:txBody>
                    <a:bodyPr/>
                    <a:lstStyle/>
                    <a:p>
                      <a:pPr algn="l"/>
                      <a:r>
                        <a:rPr lang="en-GB" sz="800" b="1" dirty="0"/>
                        <a:t>Racism</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000000"/>
                          </a:solidFill>
                        </a:rPr>
                        <a:t>Hatred</a:t>
                      </a:r>
                      <a:r>
                        <a:rPr lang="en-GB" sz="700" baseline="0" dirty="0">
                          <a:solidFill>
                            <a:srgbClr val="000000"/>
                          </a:solidFill>
                        </a:rPr>
                        <a:t> </a:t>
                      </a:r>
                      <a:r>
                        <a:rPr lang="en-GB" sz="700" dirty="0">
                          <a:solidFill>
                            <a:srgbClr val="000000"/>
                          </a:solidFill>
                        </a:rPr>
                        <a:t>by an individual</a:t>
                      </a:r>
                      <a:r>
                        <a:rPr lang="en-GB" sz="700" baseline="0" dirty="0">
                          <a:solidFill>
                            <a:srgbClr val="000000"/>
                          </a:solidFill>
                        </a:rPr>
                        <a:t> or group </a:t>
                      </a:r>
                      <a:r>
                        <a:rPr lang="en-GB" sz="700" dirty="0">
                          <a:solidFill>
                            <a:srgbClr val="000000"/>
                          </a:solidFill>
                        </a:rPr>
                        <a:t>against a person or people</a:t>
                      </a:r>
                      <a:r>
                        <a:rPr lang="en-GB" sz="700" baseline="0" dirty="0">
                          <a:solidFill>
                            <a:srgbClr val="000000"/>
                          </a:solidFill>
                        </a:rPr>
                        <a:t> due to their race</a:t>
                      </a:r>
                    </a:p>
                  </a:txBody>
                  <a:tcPr>
                    <a:solidFill>
                      <a:schemeClr val="bg1"/>
                    </a:solidFill>
                  </a:tcPr>
                </a:tc>
                <a:extLst>
                  <a:ext uri="{0D108BD9-81ED-4DB2-BD59-A6C34878D82A}">
                    <a16:rowId xmlns:a16="http://schemas.microsoft.com/office/drawing/2014/main" val="10008"/>
                  </a:ext>
                </a:extLst>
              </a:tr>
              <a:tr h="4297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dirty="0"/>
                        <a:t>Prejudiced </a:t>
                      </a:r>
                    </a:p>
                    <a:p>
                      <a:pPr algn="l"/>
                      <a:endParaRPr lang="en-GB" sz="800" b="1"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000000"/>
                          </a:solidFill>
                        </a:rPr>
                        <a:t>When you</a:t>
                      </a:r>
                      <a:r>
                        <a:rPr lang="en-GB" sz="700" baseline="0" dirty="0">
                          <a:solidFill>
                            <a:srgbClr val="000000"/>
                          </a:solidFill>
                        </a:rPr>
                        <a:t> judge someone based on preconceived ideas </a:t>
                      </a:r>
                      <a:endParaRPr lang="en-GB" sz="700" dirty="0">
                        <a:solidFill>
                          <a:srgbClr val="000000"/>
                        </a:solidFill>
                      </a:endParaRPr>
                    </a:p>
                  </a:txBody>
                  <a:tcPr>
                    <a:solidFill>
                      <a:schemeClr val="bg2"/>
                    </a:solidFill>
                  </a:tcPr>
                </a:tc>
                <a:extLst>
                  <a:ext uri="{0D108BD9-81ED-4DB2-BD59-A6C34878D82A}">
                    <a16:rowId xmlns:a16="http://schemas.microsoft.com/office/drawing/2014/main" val="10014"/>
                  </a:ext>
                </a:extLst>
              </a:tr>
              <a:tr h="317849">
                <a:tc>
                  <a:txBody>
                    <a:bodyPr/>
                    <a:lstStyle/>
                    <a:p>
                      <a:pPr algn="l"/>
                      <a:r>
                        <a:rPr lang="en-GB" sz="800" b="1" dirty="0"/>
                        <a:t>Inequality</a:t>
                      </a:r>
                    </a:p>
                  </a:txBody>
                  <a:tcPr>
                    <a:solidFill>
                      <a:schemeClr val="bg1"/>
                    </a:solidFill>
                  </a:tcPr>
                </a:tc>
                <a:tc>
                  <a:txBody>
                    <a:bodyPr/>
                    <a:lstStyle/>
                    <a:p>
                      <a:pPr algn="l"/>
                      <a:r>
                        <a:rPr lang="en-GB" sz="700" dirty="0">
                          <a:solidFill>
                            <a:srgbClr val="000000"/>
                          </a:solidFill>
                        </a:rPr>
                        <a:t>Being</a:t>
                      </a:r>
                      <a:r>
                        <a:rPr lang="en-GB" sz="700" baseline="0" dirty="0">
                          <a:solidFill>
                            <a:srgbClr val="000000"/>
                          </a:solidFill>
                        </a:rPr>
                        <a:t> unfair, not treated the same</a:t>
                      </a:r>
                      <a:endParaRPr lang="en-GB" sz="700" dirty="0">
                        <a:solidFill>
                          <a:srgbClr val="000000"/>
                        </a:solidFill>
                      </a:endParaRPr>
                    </a:p>
                  </a:txBody>
                  <a:tcPr>
                    <a:solidFill>
                      <a:schemeClr val="bg1"/>
                    </a:solidFill>
                  </a:tcPr>
                </a:tc>
                <a:extLst>
                  <a:ext uri="{0D108BD9-81ED-4DB2-BD59-A6C34878D82A}">
                    <a16:rowId xmlns:a16="http://schemas.microsoft.com/office/drawing/2014/main" val="10004"/>
                  </a:ext>
                </a:extLst>
              </a:tr>
              <a:tr h="4115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baseline="0" dirty="0"/>
                        <a:t>Intimidation</a:t>
                      </a:r>
                      <a:endParaRPr lang="en-GB" sz="800" b="1" dirty="0"/>
                    </a:p>
                    <a:p>
                      <a:pPr algn="l"/>
                      <a:endParaRPr lang="en-GB" sz="800" b="1"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000000"/>
                          </a:solidFill>
                        </a:rPr>
                        <a:t>Causing</a:t>
                      </a:r>
                      <a:r>
                        <a:rPr lang="en-GB" sz="700" baseline="0" dirty="0">
                          <a:solidFill>
                            <a:srgbClr val="000000"/>
                          </a:solidFill>
                        </a:rPr>
                        <a:t> someone else to feel fear in order to show superiority</a:t>
                      </a:r>
                      <a:endParaRPr lang="en-GB" sz="700" dirty="0">
                        <a:solidFill>
                          <a:srgbClr val="000000"/>
                        </a:solidFill>
                      </a:endParaRPr>
                    </a:p>
                  </a:txBody>
                  <a:tcPr>
                    <a:solidFill>
                      <a:schemeClr val="bg2"/>
                    </a:solidFill>
                  </a:tcPr>
                </a:tc>
                <a:extLst>
                  <a:ext uri="{0D108BD9-81ED-4DB2-BD59-A6C34878D82A}">
                    <a16:rowId xmlns:a16="http://schemas.microsoft.com/office/drawing/2014/main" val="10006"/>
                  </a:ext>
                </a:extLst>
              </a:tr>
              <a:tr h="511464">
                <a:tc>
                  <a:txBody>
                    <a:bodyPr/>
                    <a:lstStyle/>
                    <a:p>
                      <a:pPr algn="l"/>
                      <a:r>
                        <a:rPr lang="en-GB" sz="800" b="1" dirty="0"/>
                        <a:t>Loyalty</a:t>
                      </a:r>
                    </a:p>
                    <a:p>
                      <a:pPr algn="l"/>
                      <a:endParaRPr lang="en-GB" sz="800" b="1" dirty="0"/>
                    </a:p>
                  </a:txBody>
                  <a:tcPr>
                    <a:solidFill>
                      <a:schemeClr val="bg1"/>
                    </a:solidFill>
                  </a:tcPr>
                </a:tc>
                <a:tc>
                  <a:txBody>
                    <a:bodyPr/>
                    <a:lstStyle/>
                    <a:p>
                      <a:pPr algn="l"/>
                      <a:r>
                        <a:rPr lang="en-GB" sz="700" dirty="0">
                          <a:solidFill>
                            <a:srgbClr val="000000"/>
                          </a:solidFill>
                        </a:rPr>
                        <a:t>Strong feelings</a:t>
                      </a:r>
                      <a:r>
                        <a:rPr lang="en-GB" sz="700" baseline="0" dirty="0">
                          <a:solidFill>
                            <a:srgbClr val="000000"/>
                          </a:solidFill>
                        </a:rPr>
                        <a:t> of support towards others in a similar group or situation</a:t>
                      </a:r>
                      <a:endParaRPr lang="en-GB" sz="700" dirty="0">
                        <a:solidFill>
                          <a:srgbClr val="000000"/>
                        </a:solidFill>
                      </a:endParaRPr>
                    </a:p>
                  </a:txBody>
                  <a:tcPr>
                    <a:solidFill>
                      <a:schemeClr val="bg1"/>
                    </a:solidFill>
                  </a:tcPr>
                </a:tc>
                <a:extLst>
                  <a:ext uri="{0D108BD9-81ED-4DB2-BD59-A6C34878D82A}">
                    <a16:rowId xmlns:a16="http://schemas.microsoft.com/office/drawing/2014/main" val="10007"/>
                  </a:ext>
                </a:extLst>
              </a:tr>
              <a:tr h="511464">
                <a:tc>
                  <a:txBody>
                    <a:bodyPr/>
                    <a:lstStyle/>
                    <a:p>
                      <a:pPr algn="l"/>
                      <a:r>
                        <a:rPr lang="en-GB" sz="800" b="1" dirty="0"/>
                        <a:t>Taboo</a:t>
                      </a:r>
                    </a:p>
                  </a:txBody>
                  <a:tcPr>
                    <a:solidFill>
                      <a:schemeClr val="bg2"/>
                    </a:solidFill>
                  </a:tcPr>
                </a:tc>
                <a:tc>
                  <a:txBody>
                    <a:bodyPr/>
                    <a:lstStyle/>
                    <a:p>
                      <a:pPr algn="l"/>
                      <a:r>
                        <a:rPr lang="en-GB" sz="700" dirty="0">
                          <a:solidFill>
                            <a:srgbClr val="000000"/>
                          </a:solidFill>
                        </a:rPr>
                        <a:t>Something that is not supposed to be</a:t>
                      </a:r>
                      <a:r>
                        <a:rPr lang="en-GB" sz="700" baseline="0" dirty="0">
                          <a:solidFill>
                            <a:srgbClr val="000000"/>
                          </a:solidFill>
                        </a:rPr>
                        <a:t> talked about or acted on</a:t>
                      </a:r>
                      <a:r>
                        <a:rPr lang="en-GB" sz="700" dirty="0">
                          <a:solidFill>
                            <a:srgbClr val="000000"/>
                          </a:solidFill>
                        </a:rPr>
                        <a:t> in a society or culture</a:t>
                      </a:r>
                    </a:p>
                  </a:txBody>
                  <a:tcPr>
                    <a:solidFill>
                      <a:schemeClr val="bg2"/>
                    </a:solidFill>
                  </a:tcPr>
                </a:tc>
                <a:extLst>
                  <a:ext uri="{0D108BD9-81ED-4DB2-BD59-A6C34878D82A}">
                    <a16:rowId xmlns:a16="http://schemas.microsoft.com/office/drawing/2014/main" val="10009"/>
                  </a:ext>
                </a:extLst>
              </a:tr>
              <a:tr h="511464">
                <a:tc>
                  <a:txBody>
                    <a:bodyPr/>
                    <a:lstStyle/>
                    <a:p>
                      <a:pPr algn="l"/>
                      <a:r>
                        <a:rPr lang="en-GB" sz="800" b="1" dirty="0"/>
                        <a:t>Disillusioned</a:t>
                      </a:r>
                    </a:p>
                  </a:txBody>
                  <a:tcPr>
                    <a:solidFill>
                      <a:schemeClr val="bg1"/>
                    </a:solidFill>
                  </a:tcPr>
                </a:tc>
                <a:tc>
                  <a:txBody>
                    <a:bodyPr/>
                    <a:lstStyle/>
                    <a:p>
                      <a:pPr algn="l"/>
                      <a:r>
                        <a:rPr lang="en-GB" sz="700" dirty="0">
                          <a:solidFill>
                            <a:srgbClr val="000000"/>
                          </a:solidFill>
                        </a:rPr>
                        <a:t>Disappointed</a:t>
                      </a:r>
                      <a:r>
                        <a:rPr lang="en-GB" sz="700" baseline="0" dirty="0">
                          <a:solidFill>
                            <a:srgbClr val="000000"/>
                          </a:solidFill>
                        </a:rPr>
                        <a:t> in something or someone that you once had great respect for</a:t>
                      </a:r>
                      <a:endParaRPr lang="en-GB" sz="700" dirty="0">
                        <a:solidFill>
                          <a:srgbClr val="000000"/>
                        </a:solidFill>
                      </a:endParaRPr>
                    </a:p>
                  </a:txBody>
                  <a:tcPr>
                    <a:solidFill>
                      <a:schemeClr val="bg1"/>
                    </a:solidFill>
                  </a:tcPr>
                </a:tc>
                <a:extLst>
                  <a:ext uri="{0D108BD9-81ED-4DB2-BD59-A6C34878D82A}">
                    <a16:rowId xmlns:a16="http://schemas.microsoft.com/office/drawing/2014/main" val="10010"/>
                  </a:ext>
                </a:extLst>
              </a:tr>
              <a:tr h="406163">
                <a:tc>
                  <a:txBody>
                    <a:bodyPr/>
                    <a:lstStyle/>
                    <a:p>
                      <a:pPr algn="l"/>
                      <a:r>
                        <a:rPr lang="en-GB" sz="800" b="1" dirty="0"/>
                        <a:t>Conflicted</a:t>
                      </a:r>
                    </a:p>
                  </a:txBody>
                  <a:tcPr>
                    <a:solidFill>
                      <a:schemeClr val="bg2"/>
                    </a:solidFill>
                  </a:tcPr>
                </a:tc>
                <a:tc>
                  <a:txBody>
                    <a:bodyPr/>
                    <a:lstStyle/>
                    <a:p>
                      <a:pPr algn="l"/>
                      <a:r>
                        <a:rPr lang="en-GB" sz="700" dirty="0">
                          <a:solidFill>
                            <a:srgbClr val="000000"/>
                          </a:solidFill>
                        </a:rPr>
                        <a:t>A clash</a:t>
                      </a:r>
                      <a:r>
                        <a:rPr lang="en-GB" sz="700" baseline="0" dirty="0">
                          <a:solidFill>
                            <a:srgbClr val="000000"/>
                          </a:solidFill>
                        </a:rPr>
                        <a:t> of ideas or beliefs, sometimes within oneself</a:t>
                      </a:r>
                      <a:endParaRPr lang="en-GB" sz="700" dirty="0">
                        <a:solidFill>
                          <a:srgbClr val="000000"/>
                        </a:solidFill>
                      </a:endParaRPr>
                    </a:p>
                  </a:txBody>
                  <a:tcPr>
                    <a:solidFill>
                      <a:schemeClr val="bg2"/>
                    </a:solidFill>
                  </a:tcPr>
                </a:tc>
                <a:extLst>
                  <a:ext uri="{0D108BD9-81ED-4DB2-BD59-A6C34878D82A}">
                    <a16:rowId xmlns:a16="http://schemas.microsoft.com/office/drawing/2014/main" val="10011"/>
                  </a:ext>
                </a:extLst>
              </a:tr>
              <a:tr h="410585">
                <a:tc>
                  <a:txBody>
                    <a:bodyPr/>
                    <a:lstStyle/>
                    <a:p>
                      <a:pPr algn="l"/>
                      <a:r>
                        <a:rPr lang="en-GB" sz="800" b="1" dirty="0"/>
                        <a:t>Dauntless</a:t>
                      </a:r>
                    </a:p>
                  </a:txBody>
                  <a:tcPr>
                    <a:solidFill>
                      <a:schemeClr val="bg1"/>
                    </a:solidFill>
                  </a:tcPr>
                </a:tc>
                <a:tc>
                  <a:txBody>
                    <a:bodyPr/>
                    <a:lstStyle/>
                    <a:p>
                      <a:pPr algn="l"/>
                      <a:r>
                        <a:rPr lang="en-GB" sz="700" dirty="0">
                          <a:solidFill>
                            <a:srgbClr val="000000"/>
                          </a:solidFill>
                        </a:rPr>
                        <a:t>Showing</a:t>
                      </a:r>
                      <a:r>
                        <a:rPr lang="en-GB" sz="700" baseline="0" dirty="0">
                          <a:solidFill>
                            <a:srgbClr val="000000"/>
                          </a:solidFill>
                        </a:rPr>
                        <a:t> determination in spite of a fearful event</a:t>
                      </a:r>
                      <a:endParaRPr lang="en-GB" sz="700" dirty="0">
                        <a:solidFill>
                          <a:srgbClr val="000000"/>
                        </a:solidFill>
                      </a:endParaRPr>
                    </a:p>
                  </a:txBody>
                  <a:tcPr>
                    <a:solidFill>
                      <a:schemeClr val="bg1"/>
                    </a:solidFill>
                  </a:tcPr>
                </a:tc>
                <a:extLst>
                  <a:ext uri="{0D108BD9-81ED-4DB2-BD59-A6C34878D82A}">
                    <a16:rowId xmlns:a16="http://schemas.microsoft.com/office/drawing/2014/main" val="10012"/>
                  </a:ext>
                </a:extLst>
              </a:tr>
              <a:tr h="508194">
                <a:tc>
                  <a:txBody>
                    <a:bodyPr/>
                    <a:lstStyle/>
                    <a:p>
                      <a:pPr algn="l"/>
                      <a:r>
                        <a:rPr lang="en-GB" sz="800" b="1" dirty="0"/>
                        <a:t>Aspiration</a:t>
                      </a:r>
                    </a:p>
                  </a:txBody>
                  <a:tcPr>
                    <a:solidFill>
                      <a:schemeClr val="bg2"/>
                    </a:solidFill>
                  </a:tcPr>
                </a:tc>
                <a:tc>
                  <a:txBody>
                    <a:bodyPr/>
                    <a:lstStyle/>
                    <a:p>
                      <a:pPr algn="l"/>
                      <a:r>
                        <a:rPr lang="en-GB" sz="700" dirty="0">
                          <a:solidFill>
                            <a:srgbClr val="000000"/>
                          </a:solidFill>
                        </a:rPr>
                        <a:t>A hope of achieving something</a:t>
                      </a:r>
                    </a:p>
                  </a:txBody>
                  <a:tcPr>
                    <a:solidFill>
                      <a:schemeClr val="bg2"/>
                    </a:solidFill>
                  </a:tcPr>
                </a:tc>
                <a:extLst>
                  <a:ext uri="{0D108BD9-81ED-4DB2-BD59-A6C34878D82A}">
                    <a16:rowId xmlns:a16="http://schemas.microsoft.com/office/drawing/2014/main" val="1001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07127695"/>
              </p:ext>
            </p:extLst>
          </p:nvPr>
        </p:nvGraphicFramePr>
        <p:xfrm>
          <a:off x="1890668" y="241759"/>
          <a:ext cx="1957432" cy="6508470"/>
        </p:xfrm>
        <a:graphic>
          <a:graphicData uri="http://schemas.openxmlformats.org/drawingml/2006/table">
            <a:tbl>
              <a:tblPr firstRow="1" bandRow="1">
                <a:tableStyleId>{93296810-A885-4BE3-A3E7-6D5BEEA58F35}</a:tableStyleId>
              </a:tblPr>
              <a:tblGrid>
                <a:gridCol w="852532">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tblGrid>
              <a:tr h="244788">
                <a:tc>
                  <a:txBody>
                    <a:bodyPr/>
                    <a:lstStyle/>
                    <a:p>
                      <a:pPr algn="l"/>
                      <a:r>
                        <a:rPr lang="en-GB" sz="800" dirty="0">
                          <a:solidFill>
                            <a:schemeClr val="bg1"/>
                          </a:solidFill>
                        </a:rPr>
                        <a:t>Terminology</a:t>
                      </a:r>
                    </a:p>
                  </a:txBody>
                  <a:tcPr>
                    <a:solidFill>
                      <a:schemeClr val="tx1"/>
                    </a:solidFill>
                  </a:tcPr>
                </a:tc>
                <a:tc>
                  <a:txBody>
                    <a:bodyPr/>
                    <a:lstStyle/>
                    <a:p>
                      <a:pPr algn="l"/>
                      <a:r>
                        <a:rPr lang="en-GB" sz="800" dirty="0">
                          <a:solidFill>
                            <a:schemeClr val="bg1"/>
                          </a:solidFill>
                        </a:rPr>
                        <a:t>Definition</a:t>
                      </a:r>
                      <a:r>
                        <a:rPr lang="en-GB" sz="800" baseline="0" dirty="0">
                          <a:solidFill>
                            <a:schemeClr val="bg1"/>
                          </a:solidFill>
                        </a:rPr>
                        <a:t> </a:t>
                      </a:r>
                      <a:endParaRPr lang="en-GB" sz="800" dirty="0">
                        <a:solidFill>
                          <a:schemeClr val="bg1"/>
                        </a:solidFill>
                      </a:endParaRPr>
                    </a:p>
                  </a:txBody>
                  <a:tcPr>
                    <a:solidFill>
                      <a:schemeClr val="tx1"/>
                    </a:solidFill>
                  </a:tcPr>
                </a:tc>
                <a:extLst>
                  <a:ext uri="{0D108BD9-81ED-4DB2-BD59-A6C34878D82A}">
                    <a16:rowId xmlns:a16="http://schemas.microsoft.com/office/drawing/2014/main" val="10000"/>
                  </a:ext>
                </a:extLst>
              </a:tr>
              <a:tr h="448232">
                <a:tc>
                  <a:txBody>
                    <a:bodyPr/>
                    <a:lstStyle/>
                    <a:p>
                      <a:pPr algn="l"/>
                      <a:r>
                        <a:rPr lang="en-GB" sz="800" b="1" dirty="0"/>
                        <a:t>Motif</a:t>
                      </a:r>
                    </a:p>
                  </a:txBody>
                  <a:tcPr>
                    <a:solidFill>
                      <a:schemeClr val="bg2"/>
                    </a:solidFill>
                  </a:tcPr>
                </a:tc>
                <a:tc>
                  <a:txBody>
                    <a:bodyPr/>
                    <a:lstStyle/>
                    <a:p>
                      <a:pPr algn="l"/>
                      <a:r>
                        <a:rPr lang="en-GB" sz="800" dirty="0"/>
                        <a:t>A</a:t>
                      </a:r>
                      <a:r>
                        <a:rPr lang="en-GB" sz="800" baseline="0" dirty="0"/>
                        <a:t> </a:t>
                      </a:r>
                      <a:r>
                        <a:rPr lang="en-GB" sz="800" dirty="0"/>
                        <a:t>theme,</a:t>
                      </a:r>
                      <a:r>
                        <a:rPr lang="en-GB" sz="800" baseline="0" dirty="0"/>
                        <a:t> subject or idea that runs throughout the play</a:t>
                      </a:r>
                      <a:endParaRPr lang="en-GB" sz="800" dirty="0"/>
                    </a:p>
                  </a:txBody>
                  <a:tcPr>
                    <a:solidFill>
                      <a:schemeClr val="bg2"/>
                    </a:solidFill>
                  </a:tcPr>
                </a:tc>
                <a:extLst>
                  <a:ext uri="{0D108BD9-81ED-4DB2-BD59-A6C34878D82A}">
                    <a16:rowId xmlns:a16="http://schemas.microsoft.com/office/drawing/2014/main" val="10001"/>
                  </a:ext>
                </a:extLst>
              </a:tr>
              <a:tr h="567760">
                <a:tc>
                  <a:txBody>
                    <a:bodyPr/>
                    <a:lstStyle/>
                    <a:p>
                      <a:pPr algn="l"/>
                      <a:r>
                        <a:rPr lang="en-GB" sz="800" b="1" dirty="0"/>
                        <a:t>Dramatic Irony </a:t>
                      </a:r>
                    </a:p>
                  </a:txBody>
                  <a:tcPr>
                    <a:solidFill>
                      <a:schemeClr val="bg1"/>
                    </a:solidFill>
                  </a:tcPr>
                </a:tc>
                <a:tc>
                  <a:txBody>
                    <a:bodyPr/>
                    <a:lstStyle/>
                    <a:p>
                      <a:pPr algn="l"/>
                      <a:r>
                        <a:rPr lang="en-GB" sz="800" kern="1200" dirty="0">
                          <a:solidFill>
                            <a:schemeClr val="dk1"/>
                          </a:solidFill>
                          <a:effectLst/>
                          <a:latin typeface="+mn-lt"/>
                          <a:ea typeface="+mn-ea"/>
                          <a:cs typeface="+mn-cs"/>
                        </a:rPr>
                        <a:t>Where the audience are more aware of what</a:t>
                      </a:r>
                      <a:r>
                        <a:rPr lang="en-GB" sz="800" kern="1200" baseline="0" dirty="0">
                          <a:solidFill>
                            <a:schemeClr val="dk1"/>
                          </a:solidFill>
                          <a:effectLst/>
                          <a:latin typeface="+mn-lt"/>
                          <a:ea typeface="+mn-ea"/>
                          <a:cs typeface="+mn-cs"/>
                        </a:rPr>
                        <a:t> is</a:t>
                      </a:r>
                      <a:r>
                        <a:rPr lang="en-GB" sz="800" kern="1200" dirty="0">
                          <a:solidFill>
                            <a:schemeClr val="dk1"/>
                          </a:solidFill>
                          <a:effectLst/>
                          <a:latin typeface="+mn-lt"/>
                          <a:ea typeface="+mn-ea"/>
                          <a:cs typeface="+mn-cs"/>
                        </a:rPr>
                        <a:t> happening than the characters </a:t>
                      </a:r>
                      <a:endParaRPr lang="en-GB" sz="800" dirty="0"/>
                    </a:p>
                  </a:txBody>
                  <a:tcPr>
                    <a:solidFill>
                      <a:schemeClr val="bg1"/>
                    </a:solidFill>
                  </a:tcPr>
                </a:tc>
                <a:extLst>
                  <a:ext uri="{0D108BD9-81ED-4DB2-BD59-A6C34878D82A}">
                    <a16:rowId xmlns:a16="http://schemas.microsoft.com/office/drawing/2014/main" val="10002"/>
                  </a:ext>
                </a:extLst>
              </a:tr>
              <a:tr h="567760">
                <a:tc>
                  <a:txBody>
                    <a:bodyPr/>
                    <a:lstStyle/>
                    <a:p>
                      <a:pPr algn="l"/>
                      <a:r>
                        <a:rPr lang="en-GB" sz="800" b="1" dirty="0"/>
                        <a:t>Foreshadowing </a:t>
                      </a:r>
                    </a:p>
                  </a:txBody>
                  <a:tcPr>
                    <a:solidFill>
                      <a:schemeClr val="bg2"/>
                    </a:solidFill>
                  </a:tcPr>
                </a:tc>
                <a:tc>
                  <a:txBody>
                    <a:bodyPr/>
                    <a:lstStyle/>
                    <a:p>
                      <a:pPr lvl="0"/>
                      <a:r>
                        <a:rPr lang="en-GB" sz="800" kern="1200">
                          <a:solidFill>
                            <a:schemeClr val="dk1"/>
                          </a:solidFill>
                          <a:effectLst/>
                          <a:latin typeface="+mn-lt"/>
                          <a:ea typeface="+mn-ea"/>
                          <a:cs typeface="+mn-cs"/>
                        </a:rPr>
                        <a:t>Future</a:t>
                      </a:r>
                      <a:r>
                        <a:rPr lang="en-GB" sz="800" kern="1200" baseline="0">
                          <a:solidFill>
                            <a:schemeClr val="dk1"/>
                          </a:solidFill>
                          <a:effectLst/>
                          <a:latin typeface="+mn-lt"/>
                          <a:ea typeface="+mn-ea"/>
                          <a:cs typeface="+mn-cs"/>
                        </a:rPr>
                        <a:t> </a:t>
                      </a:r>
                      <a:r>
                        <a:rPr lang="en-GB" sz="800" kern="1200" baseline="0" dirty="0">
                          <a:solidFill>
                            <a:schemeClr val="dk1"/>
                          </a:solidFill>
                          <a:effectLst/>
                          <a:latin typeface="+mn-lt"/>
                          <a:ea typeface="+mn-ea"/>
                          <a:cs typeface="+mn-cs"/>
                        </a:rPr>
                        <a:t>events in the play are hinted at  through something or by someone</a:t>
                      </a:r>
                      <a:endParaRPr lang="en-GB" sz="8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10003"/>
                  </a:ext>
                </a:extLst>
              </a:tr>
              <a:tr h="448232">
                <a:tc>
                  <a:txBody>
                    <a:bodyPr/>
                    <a:lstStyle/>
                    <a:p>
                      <a:pPr algn="l"/>
                      <a:r>
                        <a:rPr lang="en-GB" sz="800" b="1" dirty="0"/>
                        <a:t>Protagonists</a:t>
                      </a:r>
                    </a:p>
                  </a:txBody>
                  <a:tcPr>
                    <a:solidFill>
                      <a:schemeClr val="bg1"/>
                    </a:solidFill>
                  </a:tcPr>
                </a:tc>
                <a:tc>
                  <a:txBody>
                    <a:bodyPr/>
                    <a:lstStyle/>
                    <a:p>
                      <a:pPr algn="l"/>
                      <a:r>
                        <a:rPr lang="en-GB" sz="800" dirty="0"/>
                        <a:t>The main characters who propels the action</a:t>
                      </a:r>
                      <a:r>
                        <a:rPr lang="en-GB" sz="800" baseline="0" dirty="0"/>
                        <a:t> forward</a:t>
                      </a:r>
                      <a:endParaRPr lang="en-GB" sz="800" dirty="0"/>
                    </a:p>
                  </a:txBody>
                  <a:tcPr>
                    <a:solidFill>
                      <a:schemeClr val="bg1"/>
                    </a:solidFill>
                  </a:tcPr>
                </a:tc>
                <a:extLst>
                  <a:ext uri="{0D108BD9-81ED-4DB2-BD59-A6C34878D82A}">
                    <a16:rowId xmlns:a16="http://schemas.microsoft.com/office/drawing/2014/main" val="10004"/>
                  </a:ext>
                </a:extLst>
              </a:tr>
              <a:tr h="448232">
                <a:tc>
                  <a:txBody>
                    <a:bodyPr/>
                    <a:lstStyle/>
                    <a:p>
                      <a:pPr algn="l"/>
                      <a:r>
                        <a:rPr lang="en-GB" sz="800" b="1" dirty="0"/>
                        <a:t>Props</a:t>
                      </a:r>
                      <a:r>
                        <a:rPr lang="en-GB" sz="800" b="1" baseline="0" dirty="0"/>
                        <a:t> </a:t>
                      </a:r>
                      <a:endParaRPr lang="en-GB" sz="800" b="1" dirty="0"/>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mn-lt"/>
                          <a:ea typeface="Calibri"/>
                          <a:cs typeface="Times New Roman"/>
                        </a:rPr>
                        <a:t>Items used in the play with significance</a:t>
                      </a:r>
                      <a:r>
                        <a:rPr lang="en-GB" sz="800" baseline="0" dirty="0">
                          <a:effectLst/>
                          <a:latin typeface="+mn-lt"/>
                          <a:ea typeface="Calibri"/>
                          <a:cs typeface="Times New Roman"/>
                        </a:rPr>
                        <a:t> and purpose </a:t>
                      </a:r>
                      <a:endParaRPr lang="en-GB" sz="800" dirty="0">
                        <a:effectLst/>
                        <a:latin typeface="+mn-lt"/>
                        <a:ea typeface="Calibri"/>
                        <a:cs typeface="Times New Roman"/>
                      </a:endParaRPr>
                    </a:p>
                  </a:txBody>
                  <a:tcPr>
                    <a:solidFill>
                      <a:schemeClr val="bg2"/>
                    </a:solidFill>
                  </a:tcPr>
                </a:tc>
                <a:extLst>
                  <a:ext uri="{0D108BD9-81ED-4DB2-BD59-A6C34878D82A}">
                    <a16:rowId xmlns:a16="http://schemas.microsoft.com/office/drawing/2014/main" val="10005"/>
                  </a:ext>
                </a:extLst>
              </a:tr>
              <a:tr h="5889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t>Stage directions</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rgbClr val="000000"/>
                          </a:solidFill>
                        </a:rPr>
                        <a:t>The actions which show</a:t>
                      </a:r>
                      <a:r>
                        <a:rPr lang="en-GB" sz="800" baseline="0" dirty="0">
                          <a:solidFill>
                            <a:srgbClr val="000000"/>
                          </a:solidFill>
                        </a:rPr>
                        <a:t> us how the characters deliver their lines or actions. </a:t>
                      </a:r>
                      <a:endParaRPr lang="en-GB" sz="800" dirty="0">
                        <a:solidFill>
                          <a:srgbClr val="000000"/>
                        </a:solidFill>
                      </a:endParaRPr>
                    </a:p>
                  </a:txBody>
                  <a:tcPr>
                    <a:solidFill>
                      <a:schemeClr val="bg1"/>
                    </a:solidFill>
                  </a:tcPr>
                </a:tc>
                <a:extLst>
                  <a:ext uri="{0D108BD9-81ED-4DB2-BD59-A6C34878D82A}">
                    <a16:rowId xmlns:a16="http://schemas.microsoft.com/office/drawing/2014/main" val="10006"/>
                  </a:ext>
                </a:extLst>
              </a:tr>
              <a:tr h="567760">
                <a:tc>
                  <a:txBody>
                    <a:bodyPr/>
                    <a:lstStyle/>
                    <a:p>
                      <a:pPr algn="l"/>
                      <a:r>
                        <a:rPr lang="en-GB" sz="800" b="1" dirty="0"/>
                        <a:t>Entrance &amp; Exits </a:t>
                      </a:r>
                    </a:p>
                  </a:txBody>
                  <a:tcPr>
                    <a:solidFill>
                      <a:schemeClr val="bg2"/>
                    </a:solidFill>
                  </a:tcPr>
                </a:tc>
                <a:tc>
                  <a:txBody>
                    <a:bodyPr/>
                    <a:lstStyle/>
                    <a:p>
                      <a:pPr algn="l"/>
                      <a:r>
                        <a:rPr lang="en-GB" sz="800" dirty="0"/>
                        <a:t>The timing</a:t>
                      </a:r>
                      <a:r>
                        <a:rPr lang="en-GB" sz="800" baseline="0" dirty="0"/>
                        <a:t> of characters entrances and exits can have a purpose.</a:t>
                      </a:r>
                      <a:endParaRPr lang="en-GB" sz="800" dirty="0"/>
                    </a:p>
                  </a:txBody>
                  <a:tcPr>
                    <a:solidFill>
                      <a:schemeClr val="bg2"/>
                    </a:solidFill>
                  </a:tcPr>
                </a:tc>
                <a:extLst>
                  <a:ext uri="{0D108BD9-81ED-4DB2-BD59-A6C34878D82A}">
                    <a16:rowId xmlns:a16="http://schemas.microsoft.com/office/drawing/2014/main" val="10007"/>
                  </a:ext>
                </a:extLst>
              </a:tr>
              <a:tr h="771842">
                <a:tc>
                  <a:txBody>
                    <a:bodyPr/>
                    <a:lstStyle/>
                    <a:p>
                      <a:pPr algn="l"/>
                      <a:r>
                        <a:rPr lang="en-GB" sz="800" b="1" dirty="0"/>
                        <a:t>Aside</a:t>
                      </a:r>
                    </a:p>
                  </a:txBody>
                  <a:tcPr>
                    <a:solidFill>
                      <a:schemeClr val="bg1"/>
                    </a:solidFill>
                  </a:tcPr>
                </a:tc>
                <a:tc>
                  <a:txBody>
                    <a:bodyPr/>
                    <a:lstStyle/>
                    <a:p>
                      <a:pPr lvl="0"/>
                      <a:r>
                        <a:rPr lang="en-GB" sz="800" kern="1200" dirty="0">
                          <a:solidFill>
                            <a:schemeClr val="dk1"/>
                          </a:solidFill>
                          <a:effectLst/>
                          <a:latin typeface="+mn-lt"/>
                          <a:ea typeface="+mn-ea"/>
                          <a:cs typeface="+mn-cs"/>
                        </a:rPr>
                        <a:t>An individual character sharing</a:t>
                      </a:r>
                      <a:r>
                        <a:rPr lang="en-GB" sz="800" kern="1200" baseline="0" dirty="0">
                          <a:solidFill>
                            <a:schemeClr val="dk1"/>
                          </a:solidFill>
                          <a:effectLst/>
                          <a:latin typeface="+mn-lt"/>
                          <a:ea typeface="+mn-ea"/>
                          <a:cs typeface="+mn-cs"/>
                        </a:rPr>
                        <a:t> their thoughts out loud to the audience and some characters</a:t>
                      </a:r>
                      <a:r>
                        <a:rPr lang="en-GB" sz="800" kern="1200" dirty="0">
                          <a:solidFill>
                            <a:schemeClr val="dk1"/>
                          </a:solidFill>
                          <a:effectLst/>
                          <a:latin typeface="+mn-lt"/>
                          <a:ea typeface="+mn-ea"/>
                          <a:cs typeface="+mn-cs"/>
                        </a:rPr>
                        <a:t> on the stage. </a:t>
                      </a:r>
                    </a:p>
                  </a:txBody>
                  <a:tcPr>
                    <a:solidFill>
                      <a:schemeClr val="bg1"/>
                    </a:solidFill>
                  </a:tcPr>
                </a:tc>
                <a:extLst>
                  <a:ext uri="{0D108BD9-81ED-4DB2-BD59-A6C34878D82A}">
                    <a16:rowId xmlns:a16="http://schemas.microsoft.com/office/drawing/2014/main" val="10008"/>
                  </a:ext>
                </a:extLst>
              </a:tr>
              <a:tr h="687288">
                <a:tc>
                  <a:txBody>
                    <a:bodyPr/>
                    <a:lstStyle/>
                    <a:p>
                      <a:pPr algn="l"/>
                      <a:r>
                        <a:rPr lang="en-GB" sz="800" b="1" dirty="0"/>
                        <a:t>Story Theatre</a:t>
                      </a:r>
                    </a:p>
                  </a:txBody>
                  <a:tcPr>
                    <a:solidFill>
                      <a:schemeClr val="bg2"/>
                    </a:solidFill>
                  </a:tcPr>
                </a:tc>
                <a:tc>
                  <a:txBody>
                    <a:bodyPr/>
                    <a:lstStyle/>
                    <a:p>
                      <a:pPr algn="l"/>
                      <a:r>
                        <a:rPr lang="en-GB" sz="800" dirty="0"/>
                        <a:t>Episodic</a:t>
                      </a:r>
                      <a:r>
                        <a:rPr lang="en-GB" sz="800" baseline="0" dirty="0"/>
                        <a:t> theatre with little props. Characters can stand back and comment on events in the play, </a:t>
                      </a:r>
                      <a:endParaRPr lang="en-GB" sz="800" dirty="0"/>
                    </a:p>
                  </a:txBody>
                  <a:tcPr>
                    <a:solidFill>
                      <a:schemeClr val="bg2"/>
                    </a:solidFill>
                  </a:tcPr>
                </a:tc>
                <a:extLst>
                  <a:ext uri="{0D108BD9-81ED-4DB2-BD59-A6C34878D82A}">
                    <a16:rowId xmlns:a16="http://schemas.microsoft.com/office/drawing/2014/main" val="10010"/>
                  </a:ext>
                </a:extLst>
              </a:tr>
              <a:tr h="448232">
                <a:tc>
                  <a:txBody>
                    <a:bodyPr/>
                    <a:lstStyle/>
                    <a:p>
                      <a:pPr algn="l"/>
                      <a:r>
                        <a:rPr lang="en-GB" sz="800" b="1" dirty="0"/>
                        <a:t>Atmosphere</a:t>
                      </a:r>
                      <a:r>
                        <a:rPr lang="en-GB" sz="800" b="1" baseline="0" dirty="0"/>
                        <a:t> </a:t>
                      </a:r>
                      <a:endParaRPr lang="en-GB" sz="800" b="1"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mn-lt"/>
                          <a:ea typeface="+mn-ea"/>
                          <a:cs typeface="+mn-cs"/>
                        </a:rPr>
                        <a:t>The feeling</a:t>
                      </a:r>
                      <a:r>
                        <a:rPr lang="en-GB" sz="800" kern="1200" baseline="0" dirty="0">
                          <a:solidFill>
                            <a:schemeClr val="dk1"/>
                          </a:solidFill>
                          <a:effectLst/>
                          <a:latin typeface="+mn-lt"/>
                          <a:ea typeface="+mn-ea"/>
                          <a:cs typeface="+mn-cs"/>
                        </a:rPr>
                        <a:t> created in that scene for the audience</a:t>
                      </a:r>
                      <a:endParaRPr lang="en-GB" sz="800" kern="1200" dirty="0">
                        <a:solidFill>
                          <a:schemeClr val="dk1"/>
                        </a:solidFill>
                        <a:effectLst/>
                        <a:latin typeface="+mn-lt"/>
                        <a:ea typeface="+mn-ea"/>
                        <a:cs typeface="+mn-cs"/>
                      </a:endParaRPr>
                    </a:p>
                  </a:txBody>
                  <a:tcPr>
                    <a:solidFill>
                      <a:schemeClr val="bg1"/>
                    </a:solidFill>
                  </a:tcPr>
                </a:tc>
                <a:extLst>
                  <a:ext uri="{0D108BD9-81ED-4DB2-BD59-A6C34878D82A}">
                    <a16:rowId xmlns:a16="http://schemas.microsoft.com/office/drawing/2014/main" val="10011"/>
                  </a:ext>
                </a:extLst>
              </a:tr>
              <a:tr h="584560">
                <a:tc>
                  <a:txBody>
                    <a:bodyPr/>
                    <a:lstStyle/>
                    <a:p>
                      <a:pPr algn="l"/>
                      <a:r>
                        <a:rPr lang="en-GB" sz="800" b="1" dirty="0"/>
                        <a:t>Mood</a:t>
                      </a:r>
                    </a:p>
                  </a:txBody>
                  <a:tcPr>
                    <a:solidFill>
                      <a:schemeClr val="bg2"/>
                    </a:solidFill>
                  </a:tcPr>
                </a:tc>
                <a:tc>
                  <a:txBody>
                    <a:bodyPr/>
                    <a:lstStyle/>
                    <a:p>
                      <a:pPr algn="l"/>
                      <a:r>
                        <a:rPr lang="en-GB" sz="800" dirty="0"/>
                        <a:t>The feelings of</a:t>
                      </a:r>
                      <a:r>
                        <a:rPr lang="en-GB" sz="800" baseline="0" dirty="0"/>
                        <a:t> the characters and how they interact with each other. </a:t>
                      </a:r>
                      <a:endParaRPr lang="en-GB" sz="800" dirty="0"/>
                    </a:p>
                  </a:txBody>
                  <a:tcPr>
                    <a:solidFill>
                      <a:schemeClr val="bg2"/>
                    </a:solidFill>
                  </a:tcPr>
                </a:tc>
                <a:extLst>
                  <a:ext uri="{0D108BD9-81ED-4DB2-BD59-A6C34878D82A}">
                    <a16:rowId xmlns:a16="http://schemas.microsoft.com/office/drawing/2014/main" val="1001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85980999"/>
              </p:ext>
            </p:extLst>
          </p:nvPr>
        </p:nvGraphicFramePr>
        <p:xfrm>
          <a:off x="3848100" y="-32545"/>
          <a:ext cx="2084725" cy="3522159"/>
        </p:xfrm>
        <a:graphic>
          <a:graphicData uri="http://schemas.openxmlformats.org/drawingml/2006/table">
            <a:tbl>
              <a:tblPr firstRow="1" bandRow="1">
                <a:tableStyleId>{93296810-A885-4BE3-A3E7-6D5BEEA58F35}</a:tableStyleId>
              </a:tblPr>
              <a:tblGrid>
                <a:gridCol w="2084725">
                  <a:extLst>
                    <a:ext uri="{9D8B030D-6E8A-4147-A177-3AD203B41FA5}">
                      <a16:colId xmlns:a16="http://schemas.microsoft.com/office/drawing/2014/main" val="20000"/>
                    </a:ext>
                  </a:extLst>
                </a:gridCol>
              </a:tblGrid>
              <a:tr h="242800">
                <a:tc>
                  <a:txBody>
                    <a:bodyPr/>
                    <a:lstStyle/>
                    <a:p>
                      <a:pPr algn="ctr"/>
                      <a:r>
                        <a:rPr lang="en-GB" sz="900" dirty="0">
                          <a:solidFill>
                            <a:schemeClr val="bg1"/>
                          </a:solidFill>
                        </a:rPr>
                        <a:t>SKILLS (AO1</a:t>
                      </a:r>
                      <a:r>
                        <a:rPr lang="en-GB" sz="900" baseline="0" dirty="0">
                          <a:solidFill>
                            <a:schemeClr val="bg1"/>
                          </a:solidFill>
                        </a:rPr>
                        <a:t> &amp; </a:t>
                      </a:r>
                      <a:r>
                        <a:rPr lang="en-GB" sz="900" dirty="0">
                          <a:solidFill>
                            <a:schemeClr val="bg1"/>
                          </a:solidFill>
                        </a:rPr>
                        <a:t>AO2 Reading Non</a:t>
                      </a:r>
                      <a:r>
                        <a:rPr lang="en-GB" sz="900" baseline="0" dirty="0">
                          <a:solidFill>
                            <a:schemeClr val="bg1"/>
                          </a:solidFill>
                        </a:rPr>
                        <a:t>-Fiction)</a:t>
                      </a:r>
                      <a:endParaRPr lang="en-GB" sz="400" dirty="0">
                        <a:solidFill>
                          <a:schemeClr val="bg1"/>
                        </a:solidFill>
                      </a:endParaRPr>
                    </a:p>
                  </a:txBody>
                  <a:tcPr>
                    <a:solidFill>
                      <a:schemeClr val="tx1"/>
                    </a:solidFill>
                  </a:tcPr>
                </a:tc>
                <a:extLst>
                  <a:ext uri="{0D108BD9-81ED-4DB2-BD59-A6C34878D82A}">
                    <a16:rowId xmlns:a16="http://schemas.microsoft.com/office/drawing/2014/main" val="10000"/>
                  </a:ext>
                </a:extLst>
              </a:tr>
              <a:tr h="3156399">
                <a:tc>
                  <a:txBody>
                    <a:bodyPr/>
                    <a:lstStyle/>
                    <a:p>
                      <a:pPr algn="ctr"/>
                      <a:r>
                        <a:rPr lang="en-GB" sz="800" b="1" dirty="0">
                          <a:latin typeface="Calibri" panose="020F0502020204030204" pitchFamily="34" charset="0"/>
                          <a:ea typeface="Calibri" panose="020F0502020204030204" pitchFamily="34" charset="0"/>
                          <a:cs typeface="Times New Roman" panose="02020603050405020304" pitchFamily="18" charset="0"/>
                        </a:rPr>
                        <a:t>Non-fiction Reading</a:t>
                      </a:r>
                      <a:r>
                        <a:rPr lang="en-GB" sz="800" b="1" baseline="0" dirty="0">
                          <a:latin typeface="Calibri" panose="020F0502020204030204" pitchFamily="34" charset="0"/>
                          <a:ea typeface="Calibri" panose="020F0502020204030204" pitchFamily="34" charset="0"/>
                          <a:cs typeface="Times New Roman" panose="02020603050405020304" pitchFamily="18" charset="0"/>
                        </a:rPr>
                        <a:t> Assessment</a:t>
                      </a:r>
                      <a:endParaRPr lang="en-GB" sz="800" b="1" dirty="0">
                        <a:latin typeface="Calibri" panose="020F0502020204030204" pitchFamily="34" charset="0"/>
                        <a:ea typeface="Calibri" panose="020F0502020204030204" pitchFamily="34" charset="0"/>
                        <a:cs typeface="Times New Roman" panose="02020603050405020304" pitchFamily="18" charset="0"/>
                      </a:endParaRPr>
                    </a:p>
                    <a:p>
                      <a:pPr algn="l"/>
                      <a:r>
                        <a:rPr lang="en-GB" sz="800" b="1" dirty="0">
                          <a:latin typeface="Calibri" panose="020F0502020204030204" pitchFamily="34" charset="0"/>
                          <a:ea typeface="Calibri" panose="020F0502020204030204" pitchFamily="34" charset="0"/>
                          <a:cs typeface="Times New Roman" panose="02020603050405020304" pitchFamily="18" charset="0"/>
                        </a:rPr>
                        <a:t>AO1</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1" dirty="0">
                          <a:latin typeface="Calibri" panose="020F0502020204030204" pitchFamily="34" charset="0"/>
                          <a:ea typeface="Calibri" panose="020F0502020204030204" pitchFamily="34" charset="0"/>
                          <a:cs typeface="Times New Roman" panose="02020603050405020304" pitchFamily="18" charset="0"/>
                        </a:rPr>
                        <a:t>Identify and interpret explicit and implicit information and ideas.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Calibri" panose="020F0502020204030204" pitchFamily="34" charset="0"/>
                          <a:ea typeface="Calibri" panose="020F0502020204030204" pitchFamily="34" charset="0"/>
                          <a:cs typeface="Times New Roman" panose="02020603050405020304" pitchFamily="18" charset="0"/>
                        </a:rPr>
                        <a:t>• identify the explicit information or ideas needed to answer the question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Calibri" panose="020F0502020204030204" pitchFamily="34" charset="0"/>
                          <a:ea typeface="Calibri" panose="020F0502020204030204" pitchFamily="34" charset="0"/>
                          <a:cs typeface="Times New Roman" panose="02020603050405020304" pitchFamily="18" charset="0"/>
                        </a:rPr>
                        <a:t>• isolate key details</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Calibri" panose="020F0502020204030204" pitchFamily="34" charset="0"/>
                          <a:ea typeface="Calibri" panose="020F0502020204030204" pitchFamily="34" charset="0"/>
                          <a:cs typeface="Times New Roman" panose="02020603050405020304" pitchFamily="18" charset="0"/>
                        </a:rPr>
                        <a:t>• interpret the meaning of implicit ideas and information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Calibri" panose="020F0502020204030204" pitchFamily="34" charset="0"/>
                          <a:ea typeface="Calibri" panose="020F0502020204030204" pitchFamily="34" charset="0"/>
                          <a:cs typeface="Times New Roman" panose="02020603050405020304" pitchFamily="18" charset="0"/>
                        </a:rPr>
                        <a:t>• clearly refer to evidence in the text.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1" baseline="0" dirty="0">
                        <a:solidFill>
                          <a:schemeClr val="tx1"/>
                        </a:solidFill>
                      </a:endParaRPr>
                    </a:p>
                    <a:p>
                      <a:pPr marL="0" indent="0" algn="l">
                        <a:buFont typeface="Arial" panose="020B0604020202020204" pitchFamily="34" charset="0"/>
                        <a:buNone/>
                      </a:pPr>
                      <a:r>
                        <a:rPr lang="en-GB" sz="800" b="1" dirty="0">
                          <a:solidFill>
                            <a:schemeClr val="tx1"/>
                          </a:solidFill>
                        </a:rPr>
                        <a:t>AO2</a:t>
                      </a:r>
                    </a:p>
                    <a:p>
                      <a:pPr marL="0" indent="0" algn="l">
                        <a:buFont typeface="Arial" panose="020B0604020202020204" pitchFamily="34" charset="0"/>
                        <a:buNone/>
                      </a:pPr>
                      <a:r>
                        <a:rPr lang="en-GB" sz="800" b="1" baseline="0" dirty="0">
                          <a:solidFill>
                            <a:schemeClr val="tx1"/>
                          </a:solidFill>
                        </a:rPr>
                        <a:t>Explain, comment on and analyse</a:t>
                      </a:r>
                    </a:p>
                    <a:p>
                      <a:pPr marL="0" indent="0" algn="l">
                        <a:buFont typeface="Arial" panose="020B0604020202020204" pitchFamily="34" charset="0"/>
                        <a:buNone/>
                      </a:pPr>
                      <a:r>
                        <a:rPr lang="en-GB" sz="800" b="1" baseline="0" dirty="0">
                          <a:solidFill>
                            <a:schemeClr val="tx1"/>
                          </a:solidFill>
                        </a:rPr>
                        <a:t>how writers use of language and structure</a:t>
                      </a:r>
                    </a:p>
                    <a:p>
                      <a:pPr marL="0" indent="0" algn="l">
                        <a:buFont typeface="Arial" panose="020B0604020202020204" pitchFamily="34" charset="0"/>
                        <a:buNone/>
                      </a:pPr>
                      <a:endParaRPr lang="en-GB" sz="800" b="0" baseline="0" dirty="0">
                        <a:solidFill>
                          <a:schemeClr val="tx1"/>
                        </a:solidFill>
                      </a:endParaRPr>
                    </a:p>
                    <a:p>
                      <a:pPr marL="0" indent="0" algn="l">
                        <a:buFont typeface="Arial" panose="020B0604020202020204" pitchFamily="34" charset="0"/>
                        <a:buNone/>
                      </a:pPr>
                      <a:r>
                        <a:rPr lang="en-GB" sz="800" b="0" baseline="0" dirty="0">
                          <a:solidFill>
                            <a:schemeClr val="tx1"/>
                          </a:solidFill>
                        </a:rPr>
                        <a:t>• comment on the words and phrases used</a:t>
                      </a:r>
                    </a:p>
                    <a:p>
                      <a:pPr marL="0" indent="0" algn="l">
                        <a:buFont typeface="Arial" panose="020B0604020202020204" pitchFamily="34" charset="0"/>
                        <a:buNone/>
                      </a:pPr>
                      <a:r>
                        <a:rPr lang="en-GB" sz="800" b="0" baseline="0" dirty="0">
                          <a:solidFill>
                            <a:schemeClr val="tx1"/>
                          </a:solidFill>
                        </a:rPr>
                        <a:t>by a writer</a:t>
                      </a:r>
                    </a:p>
                    <a:p>
                      <a:pPr marL="0" indent="0" algn="l">
                        <a:buFont typeface="Arial" panose="020B0604020202020204" pitchFamily="34" charset="0"/>
                        <a:buNone/>
                      </a:pPr>
                      <a:r>
                        <a:rPr lang="en-GB" sz="800" b="0" baseline="0" dirty="0">
                          <a:solidFill>
                            <a:schemeClr val="tx1"/>
                          </a:solidFill>
                        </a:rPr>
                        <a:t>• consider the reasons why specific words,</a:t>
                      </a:r>
                    </a:p>
                    <a:p>
                      <a:pPr marL="0" indent="0" algn="l">
                        <a:buFont typeface="Arial" panose="020B0604020202020204" pitchFamily="34" charset="0"/>
                        <a:buNone/>
                      </a:pPr>
                      <a:r>
                        <a:rPr lang="en-GB" sz="800" b="0" baseline="0" dirty="0">
                          <a:solidFill>
                            <a:schemeClr val="tx1"/>
                          </a:solidFill>
                        </a:rPr>
                        <a:t>phrases and techniques have been</a:t>
                      </a:r>
                    </a:p>
                    <a:p>
                      <a:pPr marL="0" indent="0" algn="l">
                        <a:buFont typeface="Arial" panose="020B0604020202020204" pitchFamily="34" charset="0"/>
                        <a:buNone/>
                      </a:pPr>
                      <a:r>
                        <a:rPr lang="en-GB" sz="800" b="0" baseline="0" dirty="0">
                          <a:solidFill>
                            <a:schemeClr val="tx1"/>
                          </a:solidFill>
                        </a:rPr>
                        <a:t>selected</a:t>
                      </a:r>
                    </a:p>
                    <a:p>
                      <a:pPr marL="0" indent="0" algn="l">
                        <a:buFont typeface="Arial" panose="020B0604020202020204" pitchFamily="34" charset="0"/>
                        <a:buNone/>
                      </a:pPr>
                      <a:r>
                        <a:rPr lang="en-GB" sz="800" b="0" baseline="0" dirty="0">
                          <a:solidFill>
                            <a:schemeClr val="tx1"/>
                          </a:solidFill>
                        </a:rPr>
                        <a:t>• think about how a writer may manipulate</a:t>
                      </a:r>
                    </a:p>
                    <a:p>
                      <a:pPr marL="0" indent="0" algn="l">
                        <a:buFont typeface="Arial" panose="020B0604020202020204" pitchFamily="34" charset="0"/>
                        <a:buNone/>
                      </a:pPr>
                      <a:r>
                        <a:rPr lang="en-GB" sz="800" b="0" baseline="0" dirty="0">
                          <a:solidFill>
                            <a:schemeClr val="tx1"/>
                          </a:solidFill>
                        </a:rPr>
                        <a:t>our feelings/perspective.</a:t>
                      </a:r>
                    </a:p>
                  </a:txBody>
                  <a:tcPr>
                    <a:solidFill>
                      <a:schemeClr val="bg2"/>
                    </a:solid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35095042"/>
              </p:ext>
            </p:extLst>
          </p:nvPr>
        </p:nvGraphicFramePr>
        <p:xfrm>
          <a:off x="3848099" y="3449782"/>
          <a:ext cx="2084725" cy="3416190"/>
        </p:xfrm>
        <a:graphic>
          <a:graphicData uri="http://schemas.openxmlformats.org/drawingml/2006/table">
            <a:tbl>
              <a:tblPr firstRow="1" bandRow="1">
                <a:tableStyleId>{93296810-A885-4BE3-A3E7-6D5BEEA58F35}</a:tableStyleId>
              </a:tblPr>
              <a:tblGrid>
                <a:gridCol w="2084725">
                  <a:extLst>
                    <a:ext uri="{9D8B030D-6E8A-4147-A177-3AD203B41FA5}">
                      <a16:colId xmlns:a16="http://schemas.microsoft.com/office/drawing/2014/main" val="20000"/>
                    </a:ext>
                  </a:extLst>
                </a:gridCol>
              </a:tblGrid>
              <a:tr h="369424">
                <a:tc>
                  <a:txBody>
                    <a:bodyPr/>
                    <a:lstStyle/>
                    <a:p>
                      <a:pPr algn="ctr"/>
                      <a:r>
                        <a:rPr lang="en-GB" sz="800" dirty="0">
                          <a:solidFill>
                            <a:schemeClr val="bg1"/>
                          </a:solidFill>
                        </a:rPr>
                        <a:t>EXAM</a:t>
                      </a:r>
                      <a:r>
                        <a:rPr lang="en-GB" sz="800" baseline="0" dirty="0">
                          <a:solidFill>
                            <a:schemeClr val="bg1"/>
                          </a:solidFill>
                        </a:rPr>
                        <a:t> </a:t>
                      </a:r>
                      <a:r>
                        <a:rPr lang="en-GB" sz="800" baseline="0" dirty="0" smtClean="0">
                          <a:solidFill>
                            <a:schemeClr val="bg1"/>
                          </a:solidFill>
                        </a:rPr>
                        <a:t>REQUIREMENTS</a:t>
                      </a:r>
                      <a:endParaRPr lang="en-GB" sz="300" dirty="0">
                        <a:solidFill>
                          <a:schemeClr val="bg1"/>
                        </a:solidFill>
                      </a:endParaRPr>
                    </a:p>
                  </a:txBody>
                  <a:tcPr>
                    <a:solidFill>
                      <a:schemeClr val="tx1"/>
                    </a:solidFill>
                  </a:tcPr>
                </a:tc>
                <a:extLst>
                  <a:ext uri="{0D108BD9-81ED-4DB2-BD59-A6C34878D82A}">
                    <a16:rowId xmlns:a16="http://schemas.microsoft.com/office/drawing/2014/main" val="10000"/>
                  </a:ext>
                </a:extLst>
              </a:tr>
              <a:tr h="3046766">
                <a:tc>
                  <a:txBody>
                    <a:bodyPr/>
                    <a:lstStyle/>
                    <a:p>
                      <a:pPr algn="ctr"/>
                      <a:r>
                        <a:rPr lang="en-GB" sz="800" b="1" u="none" dirty="0" smtClean="0">
                          <a:solidFill>
                            <a:schemeClr val="tx1"/>
                          </a:solidFill>
                        </a:rPr>
                        <a:t>WHOLE </a:t>
                      </a:r>
                      <a:r>
                        <a:rPr lang="en-GB" sz="800" b="1" u="none" dirty="0" smtClean="0">
                          <a:solidFill>
                            <a:schemeClr val="tx1"/>
                          </a:solidFill>
                        </a:rPr>
                        <a:t>PLAY </a:t>
                      </a:r>
                      <a:r>
                        <a:rPr lang="en-GB" sz="800" b="1" u="none" dirty="0" smtClean="0">
                          <a:solidFill>
                            <a:schemeClr val="tx1"/>
                          </a:solidFill>
                        </a:rPr>
                        <a:t>ESSAY</a:t>
                      </a:r>
                    </a:p>
                    <a:p>
                      <a:pPr algn="ctr"/>
                      <a:endParaRPr lang="en-GB" sz="800" b="1" u="sng" dirty="0" smtClean="0">
                        <a:solidFill>
                          <a:schemeClr val="tx1"/>
                        </a:solidFill>
                      </a:endParaRPr>
                    </a:p>
                    <a:p>
                      <a:pPr algn="ctr"/>
                      <a:r>
                        <a:rPr lang="en-GB" sz="800" b="1" u="none" dirty="0" smtClean="0">
                          <a:solidFill>
                            <a:schemeClr val="tx1"/>
                          </a:solidFill>
                        </a:rPr>
                        <a:t>Prioritise</a:t>
                      </a:r>
                      <a:r>
                        <a:rPr lang="en-GB" sz="800" b="1" u="none" baseline="0" dirty="0" smtClean="0">
                          <a:solidFill>
                            <a:schemeClr val="tx1"/>
                          </a:solidFill>
                        </a:rPr>
                        <a:t> your ideas in </a:t>
                      </a:r>
                      <a:r>
                        <a:rPr lang="en-GB" sz="800" b="1" u="sng" baseline="0" dirty="0" smtClean="0">
                          <a:solidFill>
                            <a:schemeClr val="tx1"/>
                          </a:solidFill>
                        </a:rPr>
                        <a:t>chronological</a:t>
                      </a:r>
                      <a:r>
                        <a:rPr lang="en-GB" sz="800" b="1" u="none" baseline="0" dirty="0" smtClean="0">
                          <a:solidFill>
                            <a:schemeClr val="tx1"/>
                          </a:solidFill>
                        </a:rPr>
                        <a:t> order.</a:t>
                      </a:r>
                      <a:endParaRPr lang="en-GB" sz="800" b="1" u="none" dirty="0" smtClean="0">
                        <a:solidFill>
                          <a:schemeClr val="tx1"/>
                        </a:solidFill>
                      </a:endParaRPr>
                    </a:p>
                    <a:p>
                      <a:pPr algn="ctr"/>
                      <a:endParaRPr lang="en-GB" sz="800" b="1" u="none" dirty="0" smtClean="0">
                        <a:solidFill>
                          <a:schemeClr val="tx1"/>
                        </a:solidFill>
                      </a:endParaRPr>
                    </a:p>
                    <a:p>
                      <a:pPr algn="l"/>
                      <a:r>
                        <a:rPr lang="en-GB" sz="800" b="0" i="0" u="sng" dirty="0" smtClean="0">
                          <a:solidFill>
                            <a:schemeClr val="tx1"/>
                          </a:solidFill>
                        </a:rPr>
                        <a:t>Intro</a:t>
                      </a:r>
                      <a:r>
                        <a:rPr lang="en-GB" sz="800" b="0" i="0" dirty="0" smtClean="0">
                          <a:solidFill>
                            <a:schemeClr val="tx1"/>
                          </a:solidFill>
                        </a:rPr>
                        <a:t> –</a:t>
                      </a:r>
                      <a:r>
                        <a:rPr lang="en-GB" sz="800" b="0" i="0" baseline="0" dirty="0" smtClean="0">
                          <a:solidFill>
                            <a:schemeClr val="tx1"/>
                          </a:solidFill>
                        </a:rPr>
                        <a:t> using words of the question give an overview that shows insight.</a:t>
                      </a:r>
                    </a:p>
                    <a:p>
                      <a:pPr algn="l"/>
                      <a:endParaRPr lang="en-GB" sz="800" b="0" i="0" dirty="0" smtClean="0">
                        <a:solidFill>
                          <a:schemeClr val="tx1"/>
                        </a:solidFill>
                      </a:endParaRPr>
                    </a:p>
                    <a:p>
                      <a:pPr algn="l"/>
                      <a:r>
                        <a:rPr lang="en-GB" sz="800" b="0" u="sng" dirty="0" smtClean="0">
                          <a:solidFill>
                            <a:schemeClr val="tx1"/>
                          </a:solidFill>
                        </a:rPr>
                        <a:t>PEAZ 1</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a:t>
                      </a:r>
                      <a:r>
                        <a:rPr lang="en-GB" sz="800" b="0" baseline="0" dirty="0" smtClean="0">
                          <a:solidFill>
                            <a:schemeClr val="tx1"/>
                          </a:solidFill>
                        </a:rPr>
                        <a:t> </a:t>
                      </a:r>
                      <a:r>
                        <a:rPr lang="en-GB" sz="800" b="0" dirty="0" smtClean="0">
                          <a:solidFill>
                            <a:schemeClr val="tx1"/>
                          </a:solidFill>
                        </a:rPr>
                        <a:t>quotes </a:t>
                      </a:r>
                    </a:p>
                    <a:p>
                      <a:pPr algn="l"/>
                      <a:endParaRPr lang="en-GB" sz="800" b="0" dirty="0" smtClean="0">
                        <a:solidFill>
                          <a:schemeClr val="tx1"/>
                        </a:solidFill>
                      </a:endParaRPr>
                    </a:p>
                    <a:p>
                      <a:pPr algn="l"/>
                      <a:r>
                        <a:rPr lang="en-GB" sz="800" b="0" u="sng" dirty="0" smtClean="0">
                          <a:solidFill>
                            <a:schemeClr val="tx1"/>
                          </a:solidFill>
                        </a:rPr>
                        <a:t>PEAZ 2</a:t>
                      </a:r>
                      <a:r>
                        <a:rPr lang="en-GB" sz="800" b="0" u="none" dirty="0" smtClean="0">
                          <a:solidFill>
                            <a:schemeClr val="tx1"/>
                          </a:solidFill>
                        </a:rPr>
                        <a:t>- </a:t>
                      </a:r>
                      <a:r>
                        <a:rPr lang="en-GB" sz="800" b="0" u="sng" dirty="0" smtClean="0">
                          <a:solidFill>
                            <a:schemeClr val="tx1"/>
                          </a:solidFill>
                        </a:rPr>
                        <a:t>c</a:t>
                      </a:r>
                      <a:r>
                        <a:rPr lang="en-GB" sz="800" b="0" dirty="0" smtClean="0">
                          <a:solidFill>
                            <a:schemeClr val="tx1"/>
                          </a:solidFill>
                        </a:rPr>
                        <a:t>hoose a 2</a:t>
                      </a:r>
                      <a:r>
                        <a:rPr lang="en-GB" sz="800" b="0" baseline="30000" dirty="0" smtClean="0">
                          <a:solidFill>
                            <a:schemeClr val="tx1"/>
                          </a:solidFill>
                        </a:rPr>
                        <a:t>nd</a:t>
                      </a:r>
                      <a:r>
                        <a:rPr lang="en-GB" sz="800" b="0" dirty="0" smtClean="0">
                          <a:solidFill>
                            <a:schemeClr val="tx1"/>
                          </a:solidFill>
                        </a:rPr>
                        <a:t> moment from the play to explore with </a:t>
                      </a:r>
                      <a:r>
                        <a:rPr lang="en-GB" sz="800" b="0" dirty="0" smtClean="0">
                          <a:solidFill>
                            <a:schemeClr val="tx1"/>
                          </a:solidFill>
                        </a:rPr>
                        <a:t>quotes</a:t>
                      </a:r>
                      <a:endParaRPr lang="en-GB" sz="800" b="0" dirty="0" smtClean="0">
                        <a:solidFill>
                          <a:schemeClr val="tx1"/>
                        </a:solidFill>
                      </a:endParaRPr>
                    </a:p>
                    <a:p>
                      <a:pPr algn="l"/>
                      <a:endParaRPr lang="en-GB" sz="800" b="0" dirty="0" smtClean="0">
                        <a:solidFill>
                          <a:schemeClr val="tx1"/>
                        </a:solidFill>
                      </a:endParaRPr>
                    </a:p>
                    <a:p>
                      <a:pPr algn="l"/>
                      <a:r>
                        <a:rPr lang="en-GB" sz="800" b="0" u="sng" dirty="0" smtClean="0">
                          <a:solidFill>
                            <a:schemeClr val="tx1"/>
                          </a:solidFill>
                        </a:rPr>
                        <a:t>PEAZ 3</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 </a:t>
                      </a:r>
                      <a:r>
                        <a:rPr lang="en-GB" sz="800" b="0" dirty="0" smtClean="0">
                          <a:solidFill>
                            <a:schemeClr val="tx1"/>
                          </a:solidFill>
                        </a:rPr>
                        <a:t>quotes</a:t>
                      </a:r>
                      <a:endParaRPr lang="en-GB" sz="800" b="0" baseline="0" dirty="0" smtClean="0">
                        <a:solidFill>
                          <a:schemeClr val="tx1"/>
                        </a:solidFill>
                      </a:endParaRPr>
                    </a:p>
                    <a:p>
                      <a:pPr algn="l"/>
                      <a:endParaRPr lang="en-GB" sz="800" b="0" baseline="0" dirty="0" smtClean="0">
                        <a:solidFill>
                          <a:schemeClr val="tx1"/>
                        </a:solidFill>
                      </a:endParaRPr>
                    </a:p>
                    <a:p>
                      <a:pPr algn="l"/>
                      <a:r>
                        <a:rPr lang="en-GB" sz="800" b="0" u="sng" baseline="0" dirty="0" smtClean="0">
                          <a:solidFill>
                            <a:schemeClr val="tx1"/>
                          </a:solidFill>
                        </a:rPr>
                        <a:t>PEAZ 4</a:t>
                      </a:r>
                      <a:r>
                        <a:rPr lang="en-GB" sz="800" b="0" u="none" baseline="0" dirty="0" smtClean="0">
                          <a:solidFill>
                            <a:schemeClr val="tx1"/>
                          </a:solidFill>
                        </a:rPr>
                        <a:t> </a:t>
                      </a:r>
                      <a:r>
                        <a:rPr lang="en-GB" sz="800" b="0" baseline="0" dirty="0" smtClean="0">
                          <a:solidFill>
                            <a:schemeClr val="tx1"/>
                          </a:solidFill>
                        </a:rPr>
                        <a:t>– choose a moment to explore with </a:t>
                      </a:r>
                      <a:r>
                        <a:rPr lang="en-GB" sz="800" b="0" baseline="0" dirty="0" smtClean="0">
                          <a:solidFill>
                            <a:schemeClr val="tx1"/>
                          </a:solidFill>
                        </a:rPr>
                        <a:t>quotes</a:t>
                      </a:r>
                      <a:endParaRPr lang="en-GB" sz="800" b="0" baseline="0" dirty="0" smtClean="0">
                        <a:solidFill>
                          <a:schemeClr val="tx1"/>
                        </a:solidFill>
                      </a:endParaRPr>
                    </a:p>
                    <a:p>
                      <a:pPr algn="l"/>
                      <a:endParaRPr lang="en-GB" sz="800" b="0" baseline="0" dirty="0" smtClean="0">
                        <a:solidFill>
                          <a:schemeClr val="tx1"/>
                        </a:solidFill>
                      </a:endParaRPr>
                    </a:p>
                    <a:p>
                      <a:pPr algn="l"/>
                      <a:r>
                        <a:rPr lang="en-GB" sz="800" b="0" u="sng" dirty="0" smtClean="0">
                          <a:solidFill>
                            <a:schemeClr val="tx1"/>
                          </a:solidFill>
                        </a:rPr>
                        <a:t>Conclude</a:t>
                      </a:r>
                      <a:r>
                        <a:rPr lang="en-GB" sz="800" b="0" dirty="0" smtClean="0">
                          <a:solidFill>
                            <a:schemeClr val="tx1"/>
                          </a:solidFill>
                        </a:rPr>
                        <a:t> – Short summary of key insights linked to</a:t>
                      </a:r>
                      <a:r>
                        <a:rPr lang="en-GB" sz="800" b="0" baseline="0" dirty="0" smtClean="0">
                          <a:solidFill>
                            <a:schemeClr val="tx1"/>
                          </a:solidFill>
                        </a:rPr>
                        <a:t> the question and writer</a:t>
                      </a:r>
                      <a:r>
                        <a:rPr lang="en-GB" sz="800" b="0" dirty="0" smtClean="0">
                          <a:solidFill>
                            <a:schemeClr val="tx1"/>
                          </a:solidFill>
                        </a:rPr>
                        <a:t>. 2-3 sentences max.</a:t>
                      </a:r>
                    </a:p>
                  </a:txBody>
                  <a:tcPr>
                    <a:solidFill>
                      <a:schemeClr val="bg2"/>
                    </a:solidFill>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55892922"/>
              </p:ext>
            </p:extLst>
          </p:nvPr>
        </p:nvGraphicFramePr>
        <p:xfrm>
          <a:off x="9112102" y="-7270"/>
          <a:ext cx="3079898" cy="6866418"/>
        </p:xfrm>
        <a:graphic>
          <a:graphicData uri="http://schemas.openxmlformats.org/drawingml/2006/table">
            <a:tbl>
              <a:tblPr firstRow="1" bandRow="1">
                <a:tableStyleId>{93296810-A885-4BE3-A3E7-6D5BEEA58F35}</a:tableStyleId>
              </a:tblPr>
              <a:tblGrid>
                <a:gridCol w="494813">
                  <a:extLst>
                    <a:ext uri="{9D8B030D-6E8A-4147-A177-3AD203B41FA5}">
                      <a16:colId xmlns:a16="http://schemas.microsoft.com/office/drawing/2014/main" val="20000"/>
                    </a:ext>
                  </a:extLst>
                </a:gridCol>
                <a:gridCol w="2585085">
                  <a:extLst>
                    <a:ext uri="{9D8B030D-6E8A-4147-A177-3AD203B41FA5}">
                      <a16:colId xmlns:a16="http://schemas.microsoft.com/office/drawing/2014/main" val="20001"/>
                    </a:ext>
                  </a:extLst>
                </a:gridCol>
              </a:tblGrid>
              <a:tr h="244638">
                <a:tc>
                  <a:txBody>
                    <a:bodyPr/>
                    <a:lstStyle/>
                    <a:p>
                      <a:pPr algn="ctr"/>
                      <a:r>
                        <a:rPr lang="en-GB" sz="800" dirty="0">
                          <a:solidFill>
                            <a:schemeClr val="bg1"/>
                          </a:solidFill>
                        </a:rPr>
                        <a:t>Act</a:t>
                      </a:r>
                    </a:p>
                  </a:txBody>
                  <a:tcPr>
                    <a:solidFill>
                      <a:schemeClr val="tx1"/>
                    </a:solidFill>
                  </a:tcPr>
                </a:tc>
                <a:tc>
                  <a:txBody>
                    <a:bodyPr/>
                    <a:lstStyle/>
                    <a:p>
                      <a:pPr algn="ctr"/>
                      <a:r>
                        <a:rPr lang="en-GB" sz="800" dirty="0">
                          <a:solidFill>
                            <a:schemeClr val="bg1"/>
                          </a:solidFill>
                        </a:rPr>
                        <a:t>Key Moments </a:t>
                      </a:r>
                    </a:p>
                  </a:txBody>
                  <a:tcPr>
                    <a:solidFill>
                      <a:schemeClr val="tx1"/>
                    </a:solidFill>
                  </a:tcPr>
                </a:tc>
                <a:extLst>
                  <a:ext uri="{0D108BD9-81ED-4DB2-BD59-A6C34878D82A}">
                    <a16:rowId xmlns:a16="http://schemas.microsoft.com/office/drawing/2014/main" val="10000"/>
                  </a:ext>
                </a:extLst>
              </a:tr>
              <a:tr h="1625846">
                <a:tc>
                  <a:txBody>
                    <a:bodyPr/>
                    <a:lstStyle/>
                    <a:p>
                      <a:r>
                        <a:rPr lang="en-GB" sz="800" b="1" dirty="0"/>
                        <a:t>Act</a:t>
                      </a:r>
                      <a:r>
                        <a:rPr lang="en-GB" sz="800" b="1" baseline="0" dirty="0"/>
                        <a:t> One</a:t>
                      </a:r>
                      <a:endParaRPr lang="en-GB" sz="800" dirty="0"/>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Sephy</a:t>
                      </a:r>
                      <a:r>
                        <a:rPr lang="en-US" sz="700" baseline="0" dirty="0"/>
                        <a:t> and Callum meet up on the beach and kiss which feels unnatural to them. Callum is excited to be going to school with Sephy at Heathcroft even though he will be put in a younger year group. We then see Callum’s family, who are lower class noughts who are clearly oppressed by Crosses in society. The scene then shows how noughts are not accepted at Heathcroft, even being called the derogatory ‘</a:t>
                      </a:r>
                      <a:r>
                        <a:rPr lang="en-US" sz="700" baseline="0" dirty="0" err="1"/>
                        <a:t>blankers</a:t>
                      </a:r>
                      <a:r>
                        <a:rPr lang="en-US" sz="700" baseline="0" dirty="0"/>
                        <a:t>’. Callum is shocked to be called a ‘blanker’ by Sephy and feels betrayed by his best friend. Other Crosses in the school find out that Sephy is friends with Callum and is accused of being a ‘blanker lover’ for which she is beaten up. We then find out that Lynette, Callum’s sister was beaten up for being with a Cross.  She eventually kills herself as she identifies herself as a Cross after this attack. Callum then finds out about the terrorist attack by the Liberation Militia as his brother Jude and father Ryan are a part of this organization. Jude admits he had more to do with the attack than his father did.</a:t>
                      </a:r>
                      <a:endParaRPr lang="en-US" sz="700" dirty="0"/>
                    </a:p>
                  </a:txBody>
                  <a:tcPr>
                    <a:solidFill>
                      <a:schemeClr val="bg2"/>
                    </a:solidFill>
                  </a:tcPr>
                </a:tc>
                <a:extLst>
                  <a:ext uri="{0D108BD9-81ED-4DB2-BD59-A6C34878D82A}">
                    <a16:rowId xmlns:a16="http://schemas.microsoft.com/office/drawing/2014/main" val="10001"/>
                  </a:ext>
                </a:extLst>
              </a:tr>
              <a:tr h="1516414">
                <a:tc>
                  <a:txBody>
                    <a:bodyPr/>
                    <a:lstStyle/>
                    <a:p>
                      <a:r>
                        <a:rPr lang="en-GB" sz="800" b="1" dirty="0"/>
                        <a:t>Act</a:t>
                      </a:r>
                      <a:r>
                        <a:rPr lang="en-GB" sz="800" b="1" baseline="0" dirty="0"/>
                        <a:t> Two </a:t>
                      </a:r>
                      <a:endParaRPr lang="en-GB" sz="800" b="1"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Ryan</a:t>
                      </a:r>
                      <a:r>
                        <a:rPr lang="en-US" sz="700" baseline="0" dirty="0"/>
                        <a:t> is arrested for the bombings and accepts full responsibility to stop Jude being sent to prison. Sephy wants to fight for Ryan’s case. Sephy turns to drink just like her mother who does not like her husband’s ruthless political ambitions. Ryan is found guilty in the trial and gets sent to prison. Callum is suspended from school as a result of this. Callum secretly sees Sephy at her house and the two become closer. We find out Ryan dies whilst trying to escape prison. Callum then becomes disillusioned with society and joins the Liberation Militia with his brother Jude. Sephy returns from boarding school after being sent away by her father, and she is kidnapped by Callum and Jude and held for ransom. During her kidnapping, Callum confesses his undying love for Sephy and the two make love. Sephy manages to escape. We find out Sephy is pregnant with Callum’s child. Callum is arrested</a:t>
                      </a:r>
                      <a:r>
                        <a:rPr lang="en-US" sz="700" baseline="0"/>
                        <a:t>, and he </a:t>
                      </a:r>
                      <a:r>
                        <a:rPr lang="en-US" sz="700" baseline="0" dirty="0"/>
                        <a:t>is forced to say he </a:t>
                      </a:r>
                      <a:r>
                        <a:rPr lang="en-US" sz="700" baseline="0"/>
                        <a:t>raped Sephy, </a:t>
                      </a:r>
                      <a:r>
                        <a:rPr lang="en-US" sz="700" baseline="0" dirty="0"/>
                        <a:t>or he will be hanged. He refuses. Sephy confesses her love to Callum before he is hanged. Sephy keeps the baby and names her Rose. Her father disowns her.</a:t>
                      </a:r>
                      <a:endParaRPr lang="en-US" sz="700" dirty="0"/>
                    </a:p>
                  </a:txBody>
                  <a:tcPr>
                    <a:solidFill>
                      <a:schemeClr val="bg1"/>
                    </a:solidFill>
                  </a:tcPr>
                </a:tc>
                <a:extLst>
                  <a:ext uri="{0D108BD9-81ED-4DB2-BD59-A6C34878D82A}">
                    <a16:rowId xmlns:a16="http://schemas.microsoft.com/office/drawing/2014/main" val="10002"/>
                  </a:ext>
                </a:extLst>
              </a:tr>
              <a:tr h="1289734">
                <a:tc gridSpan="2">
                  <a:txBody>
                    <a:bodyPr/>
                    <a:lstStyle/>
                    <a:p>
                      <a:pPr algn="ctr"/>
                      <a:r>
                        <a:rPr lang="en-GB" sz="1050" b="1" u="sng" dirty="0"/>
                        <a:t>Props</a:t>
                      </a:r>
                    </a:p>
                    <a:p>
                      <a:pPr algn="l"/>
                      <a:r>
                        <a:rPr lang="en-GB" sz="700" b="1" u="sng" dirty="0"/>
                        <a:t>Act 1</a:t>
                      </a:r>
                    </a:p>
                    <a:p>
                      <a:pPr marL="171450" indent="-171450">
                        <a:buFont typeface="Arial" panose="020B0604020202020204" pitchFamily="34" charset="0"/>
                        <a:buChar char="•"/>
                      </a:pPr>
                      <a:r>
                        <a:rPr lang="en-GB" sz="700" baseline="0" dirty="0"/>
                        <a:t>Scene 1</a:t>
                      </a:r>
                      <a:r>
                        <a:rPr lang="en-GB" sz="700" dirty="0"/>
                        <a:t> – School bags</a:t>
                      </a:r>
                      <a:r>
                        <a:rPr lang="en-GB" sz="700" baseline="0" dirty="0"/>
                        <a:t> and school books – How do these show how important the new school is to Callum and his family?</a:t>
                      </a:r>
                      <a:endParaRPr lang="en-GB" sz="700" dirty="0"/>
                    </a:p>
                    <a:p>
                      <a:pPr marL="171450" indent="-171450">
                        <a:buFont typeface="Arial" panose="020B0604020202020204" pitchFamily="34" charset="0"/>
                        <a:buChar char="•"/>
                      </a:pPr>
                      <a:r>
                        <a:rPr lang="en-GB" sz="700" dirty="0"/>
                        <a:t>Scenes</a:t>
                      </a:r>
                      <a:r>
                        <a:rPr lang="en-GB" sz="700" baseline="0" dirty="0"/>
                        <a:t> 5, 9, 21</a:t>
                      </a:r>
                      <a:r>
                        <a:rPr lang="en-GB" sz="700" dirty="0"/>
                        <a:t> – TV remote – How</a:t>
                      </a:r>
                      <a:r>
                        <a:rPr lang="en-GB" sz="700" baseline="0" dirty="0"/>
                        <a:t> is the role of the media important to the theme of prejudice in the play?</a:t>
                      </a:r>
                      <a:endParaRPr lang="en-GB" sz="700" dirty="0"/>
                    </a:p>
                    <a:p>
                      <a:pPr marL="171450" indent="-171450">
                        <a:buFont typeface="Arial" panose="020B0604020202020204" pitchFamily="34" charset="0"/>
                        <a:buChar char="•"/>
                      </a:pPr>
                      <a:r>
                        <a:rPr lang="en-GB" sz="700" dirty="0"/>
                        <a:t>Scenes</a:t>
                      </a:r>
                      <a:r>
                        <a:rPr lang="en-GB" sz="700" baseline="0" dirty="0"/>
                        <a:t> 2, 5, 6, 20</a:t>
                      </a:r>
                      <a:r>
                        <a:rPr lang="en-GB" sz="700" dirty="0"/>
                        <a:t> – Table and chairs;</a:t>
                      </a:r>
                      <a:r>
                        <a:rPr lang="en-GB" sz="700" baseline="0" dirty="0"/>
                        <a:t> cutlery and plates – How do these objects suggest the importance of family in the play?</a:t>
                      </a:r>
                      <a:endParaRPr lang="en-GB" sz="700" dirty="0"/>
                    </a:p>
                    <a:p>
                      <a:pPr marL="171450" indent="-171450">
                        <a:buFont typeface="Arial" panose="020B0604020202020204" pitchFamily="34" charset="0"/>
                        <a:buChar char="•"/>
                      </a:pPr>
                      <a:r>
                        <a:rPr lang="en-GB" sz="700" dirty="0"/>
                        <a:t>Scene</a:t>
                      </a:r>
                      <a:r>
                        <a:rPr lang="en-GB" sz="700" baseline="0" dirty="0"/>
                        <a:t> 6</a:t>
                      </a:r>
                      <a:r>
                        <a:rPr lang="en-GB" sz="700" dirty="0"/>
                        <a:t> – Brown plaster – What</a:t>
                      </a:r>
                      <a:r>
                        <a:rPr lang="en-GB" sz="700" baseline="0" dirty="0"/>
                        <a:t> does the plaster on Shania’s face suggest about the impact of racism in the play?</a:t>
                      </a:r>
                    </a:p>
                    <a:p>
                      <a:pPr marL="171450" indent="-171450">
                        <a:buFont typeface="Arial" panose="020B0604020202020204" pitchFamily="34" charset="0"/>
                        <a:buChar char="•"/>
                      </a:pPr>
                      <a:endParaRPr lang="en-GB"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sng" strike="noStrike" kern="1200" cap="none" spc="0" normalizeH="0" baseline="0" noProof="0" dirty="0">
                          <a:ln>
                            <a:noFill/>
                          </a:ln>
                          <a:solidFill>
                            <a:prstClr val="black"/>
                          </a:solidFill>
                          <a:effectLst/>
                          <a:uLnTx/>
                          <a:uFillTx/>
                          <a:latin typeface="+mn-lt"/>
                          <a:ea typeface="+mn-ea"/>
                          <a:cs typeface="+mn-cs"/>
                        </a:rPr>
                        <a:t>Act 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Scenes 1, 13, 22 – TV remote – How do the television reports add to the changed mood of the play?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Scenes 8, 28 – Rope and hood – How has the play become more sinister in these parts?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Scenes 3, 5, 9 – Wine bottle and wine glass – Why does </a:t>
                      </a:r>
                      <a:r>
                        <a:rPr kumimoji="0" lang="en-GB" sz="700" b="0" i="0" u="none" strike="noStrike" kern="1200" cap="none" spc="0" normalizeH="0" baseline="0" noProof="0" dirty="0" err="1">
                          <a:ln>
                            <a:noFill/>
                          </a:ln>
                          <a:solidFill>
                            <a:prstClr val="black"/>
                          </a:solidFill>
                          <a:effectLst/>
                          <a:uLnTx/>
                          <a:uFillTx/>
                          <a:latin typeface="+mn-lt"/>
                          <a:ea typeface="+mn-ea"/>
                          <a:cs typeface="+mn-cs"/>
                        </a:rPr>
                        <a:t>Sephy</a:t>
                      </a:r>
                      <a:r>
                        <a:rPr kumimoji="0" lang="en-GB" sz="700" b="0" i="0" u="none" strike="noStrike" kern="1200" cap="none" spc="0" normalizeH="0" baseline="0" noProof="0" dirty="0">
                          <a:ln>
                            <a:noFill/>
                          </a:ln>
                          <a:solidFill>
                            <a:prstClr val="black"/>
                          </a:solidFill>
                          <a:effectLst/>
                          <a:uLnTx/>
                          <a:uFillTx/>
                          <a:latin typeface="+mn-lt"/>
                          <a:ea typeface="+mn-ea"/>
                          <a:cs typeface="+mn-cs"/>
                        </a:rPr>
                        <a:t> feel that she has to turn to drink now?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Scenes 12, 13 – Bed or similar – How does this scene mirror Romeo and Juliet? Why is the bed seen as a place of refuge and safety?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Scenes 14, 21 – Envelope; letter-type paper and pen – How are envelops used differently in these two parts of the play?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mn-lt"/>
                          <a:ea typeface="+mn-ea"/>
                          <a:cs typeface="+mn-cs"/>
                        </a:rPr>
                        <a:t>Scene 21 – Newspaper – How is the newspaper used to build tension in this part of the play?</a:t>
                      </a:r>
                      <a:endParaRPr kumimoji="0" lang="en-GB" sz="1000" b="1" i="0" u="sng"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700" b="0" i="0" u="none" strike="noStrike" kern="1200" cap="none" spc="0" normalizeH="0" baseline="0" noProof="0" dirty="0">
                        <a:ln>
                          <a:noFill/>
                        </a:ln>
                        <a:solidFill>
                          <a:prstClr val="black"/>
                        </a:solidFill>
                        <a:effectLst/>
                        <a:uLnTx/>
                        <a:uFillTx/>
                        <a:latin typeface="+mn-lt"/>
                        <a:ea typeface="+mn-ea"/>
                        <a:cs typeface="+mn-cs"/>
                      </a:endParaRPr>
                    </a:p>
                  </a:txBody>
                  <a:tcPr>
                    <a:solidFill>
                      <a:schemeClr val="bg2"/>
                    </a:solidFill>
                  </a:tcPr>
                </a:tc>
                <a:tc hMerge="1">
                  <a:txBody>
                    <a:bodyPr/>
                    <a:lstStyle/>
                    <a:p>
                      <a:endParaRPr lang="en-US" sz="800" dirty="0"/>
                    </a:p>
                  </a:txBody>
                  <a:tcPr/>
                </a:tc>
                <a:extLst>
                  <a:ext uri="{0D108BD9-81ED-4DB2-BD59-A6C34878D82A}">
                    <a16:rowId xmlns:a16="http://schemas.microsoft.com/office/drawing/2014/main" val="1000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670279347"/>
              </p:ext>
            </p:extLst>
          </p:nvPr>
        </p:nvGraphicFramePr>
        <p:xfrm>
          <a:off x="5964382" y="0"/>
          <a:ext cx="3131942" cy="6865972"/>
        </p:xfrm>
        <a:graphic>
          <a:graphicData uri="http://schemas.openxmlformats.org/drawingml/2006/table">
            <a:tbl>
              <a:tblPr firstRow="1" bandRow="1">
                <a:tableStyleId>{93296810-A885-4BE3-A3E7-6D5BEEA58F35}</a:tableStyleId>
              </a:tblPr>
              <a:tblGrid>
                <a:gridCol w="847006">
                  <a:extLst>
                    <a:ext uri="{9D8B030D-6E8A-4147-A177-3AD203B41FA5}">
                      <a16:colId xmlns:a16="http://schemas.microsoft.com/office/drawing/2014/main" val="20000"/>
                    </a:ext>
                  </a:extLst>
                </a:gridCol>
                <a:gridCol w="2284936">
                  <a:extLst>
                    <a:ext uri="{9D8B030D-6E8A-4147-A177-3AD203B41FA5}">
                      <a16:colId xmlns:a16="http://schemas.microsoft.com/office/drawing/2014/main" val="20001"/>
                    </a:ext>
                  </a:extLst>
                </a:gridCol>
              </a:tblGrid>
              <a:tr h="216362">
                <a:tc gridSpan="2">
                  <a:txBody>
                    <a:bodyPr/>
                    <a:lstStyle/>
                    <a:p>
                      <a:pPr algn="ctr"/>
                      <a:r>
                        <a:rPr lang="en-GB" sz="800" dirty="0">
                          <a:solidFill>
                            <a:schemeClr val="bg1"/>
                          </a:solidFill>
                        </a:rPr>
                        <a:t>Themes </a:t>
                      </a:r>
                    </a:p>
                  </a:txBody>
                  <a:tcPr>
                    <a:solidFill>
                      <a:schemeClr val="tx1"/>
                    </a:solidFill>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10000"/>
                  </a:ext>
                </a:extLst>
              </a:tr>
              <a:tr h="1239568">
                <a:tc>
                  <a:txBody>
                    <a:bodyPr/>
                    <a:lstStyle/>
                    <a:p>
                      <a:r>
                        <a:rPr lang="en-GB" sz="800" b="1" dirty="0"/>
                        <a:t>Prejudice/ racism</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baseline="0" dirty="0"/>
                        <a:t>Callum, as well as other noughts, experience racism and prejudice as he is denied a fair education compared to the Crosses in the play. As Callum points out, ‘Noughts-only schools have no computers, hardly any books’ depicting the prejudice the nought characters face. The phrase ‘blanker’ is seen as derogatory term against the white characters in the play and changes the mood and tone between both </a:t>
                      </a:r>
                      <a:r>
                        <a:rPr lang="en-GB" sz="700" baseline="0" dirty="0" err="1"/>
                        <a:t>Sephy</a:t>
                      </a:r>
                      <a:r>
                        <a:rPr lang="en-GB" sz="700" baseline="0" dirty="0"/>
                        <a:t> and Callum throughout the play when her it mentioned. </a:t>
                      </a:r>
                      <a:r>
                        <a:rPr lang="en-GB" sz="700" dirty="0"/>
                        <a:t>Some members of the noughts/Crosses do not know one another personally, yet still dislike one another. This is because they have generalised and put everyone in the same category.</a:t>
                      </a:r>
                    </a:p>
                  </a:txBody>
                  <a:tcPr>
                    <a:solidFill>
                      <a:schemeClr val="bg2"/>
                    </a:solidFill>
                  </a:tcPr>
                </a:tc>
                <a:extLst>
                  <a:ext uri="{0D108BD9-81ED-4DB2-BD59-A6C34878D82A}">
                    <a16:rowId xmlns:a16="http://schemas.microsoft.com/office/drawing/2014/main" val="10001"/>
                  </a:ext>
                </a:extLst>
              </a:tr>
              <a:tr h="961915">
                <a:tc>
                  <a:txBody>
                    <a:bodyPr/>
                    <a:lstStyle/>
                    <a:p>
                      <a:r>
                        <a:rPr lang="en-GB" sz="800" b="1" dirty="0"/>
                        <a:t>Oppression</a:t>
                      </a:r>
                    </a:p>
                  </a:txBody>
                  <a:tcPr>
                    <a:solidFill>
                      <a:schemeClr val="bg1"/>
                    </a:solidFill>
                  </a:tcPr>
                </a:tc>
                <a:tc>
                  <a:txBody>
                    <a:bodyPr/>
                    <a:lstStyle/>
                    <a:p>
                      <a:r>
                        <a:rPr lang="en-GB" sz="700" dirty="0"/>
                        <a:t>The</a:t>
                      </a:r>
                      <a:r>
                        <a:rPr lang="en-GB" sz="700" baseline="0" dirty="0"/>
                        <a:t> noughts face oppression in the play as Callum, Colin and Shania do not finish their education at </a:t>
                      </a:r>
                      <a:r>
                        <a:rPr lang="en-GB" sz="700" baseline="0" dirty="0" err="1"/>
                        <a:t>Heathcroft</a:t>
                      </a:r>
                      <a:r>
                        <a:rPr lang="en-GB" sz="700" baseline="0" dirty="0"/>
                        <a:t> School due to the ongoing negative behaviour from the teaching staff. </a:t>
                      </a:r>
                      <a:r>
                        <a:rPr lang="en-GB" sz="700" baseline="0" dirty="0" err="1"/>
                        <a:t>Sephy</a:t>
                      </a:r>
                      <a:r>
                        <a:rPr lang="en-GB" sz="700" baseline="0" dirty="0"/>
                        <a:t> feels oppressed by her family and how she should behave in society, so much so, she wishes to escape with Callum at one point in the play. The Liberation Militia form to stop the oppression of all noughts with violent means.</a:t>
                      </a:r>
                      <a:endParaRPr lang="en-GB" sz="700" dirty="0"/>
                    </a:p>
                  </a:txBody>
                  <a:tcPr>
                    <a:solidFill>
                      <a:schemeClr val="bg1"/>
                    </a:solidFill>
                  </a:tcPr>
                </a:tc>
                <a:extLst>
                  <a:ext uri="{0D108BD9-81ED-4DB2-BD59-A6C34878D82A}">
                    <a16:rowId xmlns:a16="http://schemas.microsoft.com/office/drawing/2014/main" val="10002"/>
                  </a:ext>
                </a:extLst>
              </a:tr>
              <a:tr h="1589240">
                <a:tc>
                  <a:txBody>
                    <a:bodyPr/>
                    <a:lstStyle/>
                    <a:p>
                      <a:r>
                        <a:rPr lang="en-GB" sz="800" b="1" dirty="0"/>
                        <a:t>Class</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baseline="0" dirty="0"/>
                        <a:t>Callum and his family are viewed as second class citizens. For example, the noughts were seen as 'the unworthy underclass‘. </a:t>
                      </a:r>
                      <a:r>
                        <a:rPr lang="en-GB" sz="700" baseline="0" dirty="0" err="1"/>
                        <a:t>Sephy</a:t>
                      </a:r>
                      <a:r>
                        <a:rPr lang="en-GB" sz="700" baseline="0" dirty="0"/>
                        <a:t> is daughter of one of the most powerful men in the country and her family is considered as 'the snooty upper-class‘ along with other Crosses. The white nought characters are represented with a lower case ‘n’ compared to the Crosses that have a capital ‘C’ maybe depicting how the lower class noughts get less respect than the upper class Crosses.</a:t>
                      </a:r>
                    </a:p>
                    <a:p>
                      <a:endParaRPr lang="en-GB" sz="700" baseline="0" dirty="0"/>
                    </a:p>
                  </a:txBody>
                  <a:tcPr>
                    <a:solidFill>
                      <a:schemeClr val="bg2"/>
                    </a:solidFill>
                  </a:tcPr>
                </a:tc>
                <a:extLst>
                  <a:ext uri="{0D108BD9-81ED-4DB2-BD59-A6C34878D82A}">
                    <a16:rowId xmlns:a16="http://schemas.microsoft.com/office/drawing/2014/main" val="10003"/>
                  </a:ext>
                </a:extLst>
              </a:tr>
              <a:tr h="1190529">
                <a:tc>
                  <a:txBody>
                    <a:bodyPr/>
                    <a:lstStyle/>
                    <a:p>
                      <a:r>
                        <a:rPr lang="en-GB" sz="800" b="1" dirty="0"/>
                        <a:t>Family</a:t>
                      </a:r>
                      <a:r>
                        <a:rPr lang="en-GB" sz="800" b="1" baseline="0" dirty="0"/>
                        <a:t> </a:t>
                      </a:r>
                      <a:endParaRPr lang="en-GB" sz="800" b="1" dirty="0"/>
                    </a:p>
                  </a:txBody>
                  <a:tcPr>
                    <a:solidFill>
                      <a:schemeClr val="bg1"/>
                    </a:solidFill>
                  </a:tcPr>
                </a:tc>
                <a:tc>
                  <a:txBody>
                    <a:bodyPr/>
                    <a:lstStyle/>
                    <a:p>
                      <a:r>
                        <a:rPr lang="en-GB" sz="700" dirty="0"/>
                        <a:t>Both Callum</a:t>
                      </a:r>
                      <a:r>
                        <a:rPr lang="en-GB" sz="700" baseline="0" dirty="0"/>
                        <a:t> and </a:t>
                      </a:r>
                      <a:r>
                        <a:rPr lang="en-GB" sz="700" baseline="0" dirty="0" err="1"/>
                        <a:t>Sephy</a:t>
                      </a:r>
                      <a:r>
                        <a:rPr lang="en-GB" sz="700" baseline="0" dirty="0"/>
                        <a:t> feel that their decisions are influenced by their family. Meggie tries to protect Callum, and Kamal tries to protect </a:t>
                      </a:r>
                      <a:r>
                        <a:rPr lang="en-GB" sz="700" baseline="0" dirty="0" err="1"/>
                        <a:t>Sephy</a:t>
                      </a:r>
                      <a:r>
                        <a:rPr lang="en-GB" sz="700" baseline="0" dirty="0"/>
                        <a:t> from the dangers of a segregated society. However, both Callum and </a:t>
                      </a:r>
                      <a:r>
                        <a:rPr lang="en-GB" sz="700" baseline="0" dirty="0" err="1"/>
                        <a:t>Sephy</a:t>
                      </a:r>
                      <a:r>
                        <a:rPr lang="en-GB" sz="700" baseline="0" dirty="0"/>
                        <a:t> wish to escape from their families in order to be free to make their own choices.</a:t>
                      </a:r>
                      <a:endParaRPr lang="en-GB" sz="700" dirty="0"/>
                    </a:p>
                  </a:txBody>
                  <a:tcPr>
                    <a:solidFill>
                      <a:schemeClr val="bg1"/>
                    </a:solidFill>
                  </a:tcPr>
                </a:tc>
                <a:extLst>
                  <a:ext uri="{0D108BD9-81ED-4DB2-BD59-A6C34878D82A}">
                    <a16:rowId xmlns:a16="http://schemas.microsoft.com/office/drawing/2014/main" val="10004"/>
                  </a:ext>
                </a:extLst>
              </a:tr>
              <a:tr h="1536326">
                <a:tc>
                  <a:txBody>
                    <a:bodyPr/>
                    <a:lstStyle/>
                    <a:p>
                      <a:r>
                        <a:rPr lang="en-GB" sz="800" b="1" dirty="0"/>
                        <a:t>Love</a:t>
                      </a:r>
                    </a:p>
                  </a:txBody>
                  <a:tcPr>
                    <a:solidFill>
                      <a:schemeClr val="bg2"/>
                    </a:solidFill>
                  </a:tcPr>
                </a:tc>
                <a:tc>
                  <a:txBody>
                    <a:bodyPr/>
                    <a:lstStyle/>
                    <a:p>
                      <a:r>
                        <a:rPr lang="en-GB" sz="700" dirty="0"/>
                        <a:t>Callum</a:t>
                      </a:r>
                      <a:r>
                        <a:rPr lang="en-GB" sz="700" baseline="0" dirty="0"/>
                        <a:t> and </a:t>
                      </a:r>
                      <a:r>
                        <a:rPr lang="en-GB" sz="700" baseline="0" dirty="0" err="1"/>
                        <a:t>Sephy</a:t>
                      </a:r>
                      <a:r>
                        <a:rPr lang="en-GB" sz="700" baseline="0" dirty="0"/>
                        <a:t> wish to be together, but they find this difficult as their segregated society deems that noughts and Crosses do not mix. They naively explore their romantic feelings in the first part of the play when they kiss even though they are just friends at this point. Callum tries to protect </a:t>
                      </a:r>
                      <a:r>
                        <a:rPr lang="en-GB" sz="700" baseline="0" dirty="0" err="1"/>
                        <a:t>Sephy</a:t>
                      </a:r>
                      <a:r>
                        <a:rPr lang="en-GB" sz="700" baseline="0" dirty="0"/>
                        <a:t> from the terrorist attack as he cares for her. Even when </a:t>
                      </a:r>
                      <a:r>
                        <a:rPr lang="en-GB" sz="700" baseline="0" dirty="0" err="1"/>
                        <a:t>Sephy</a:t>
                      </a:r>
                      <a:r>
                        <a:rPr lang="en-GB" sz="700" baseline="0" dirty="0"/>
                        <a:t> is kidnapped, Callum reveals he still has feelings for her. Callum refuses to be portrayed as a rapist even when it might save his life. </a:t>
                      </a:r>
                      <a:r>
                        <a:rPr lang="en-GB" sz="700" baseline="0" dirty="0" err="1"/>
                        <a:t>Sephy</a:t>
                      </a:r>
                      <a:r>
                        <a:rPr lang="en-GB" sz="700" baseline="0" dirty="0"/>
                        <a:t> loves Callum to the end, and loves the child she shares with him. She chooses to her daughter the last name McGregor rather than Hadley to show her undying love for Callum. </a:t>
                      </a:r>
                      <a:endParaRPr lang="en-GB" sz="700" dirty="0"/>
                    </a:p>
                  </a:txBody>
                  <a:tcPr>
                    <a:solidFill>
                      <a:schemeClr val="bg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89498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8322</TotalTime>
  <Words>1689</Words>
  <Application>Microsoft Office PowerPoint</Application>
  <PresentationFormat>Widescreen</PresentationFormat>
  <Paragraphs>125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Hillcrest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RDrury</dc:creator>
  <cp:lastModifiedBy>HRoland</cp:lastModifiedBy>
  <cp:revision>233</cp:revision>
  <cp:lastPrinted>2021-06-29T13:14:21Z</cp:lastPrinted>
  <dcterms:created xsi:type="dcterms:W3CDTF">2019-06-28T09:59:57Z</dcterms:created>
  <dcterms:modified xsi:type="dcterms:W3CDTF">2022-05-17T10:43:49Z</dcterms:modified>
</cp:coreProperties>
</file>