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62" r:id="rId3"/>
    <p:sldId id="263" r:id="rId4"/>
    <p:sldId id="264" r:id="rId5"/>
    <p:sldId id="265" r:id="rId6"/>
    <p:sldId id="266" r:id="rId7"/>
    <p:sldId id="267" r:id="rId8"/>
    <p:sldId id="274" r:id="rId9"/>
    <p:sldId id="268" r:id="rId10"/>
    <p:sldId id="269" r:id="rId11"/>
    <p:sldId id="271" r:id="rId12"/>
    <p:sldId id="272" r:id="rId13"/>
    <p:sldId id="27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5BD947-63F5-4F5D-82C0-2D709B4DBEB0}" type="datetimeFigureOut">
              <a:rPr lang="en-GB" smtClean="0"/>
              <a:t>01/02/2021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43EB43-7B93-43A8-A2B2-B8F30A32FFBC}" type="slidenum">
              <a:rPr lang="en-GB" smtClean="0"/>
              <a:t>‹#›</a:t>
            </a:fld>
            <a:endParaRPr lang="en-GB" dirty="0"/>
          </a:p>
        </p:txBody>
      </p:sp>
    </p:spTree>
    <p:extLst>
      <p:ext uri="{BB962C8B-B14F-4D97-AF65-F5344CB8AC3E}">
        <p14:creationId xmlns:p14="http://schemas.microsoft.com/office/powerpoint/2010/main" val="2257476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mn-lt"/>
                <a:ea typeface="+mn-ea"/>
                <a:cs typeface="+mn-cs"/>
              </a:rPr>
              <a:t>This is about your future so please do not choose subjects just because your friends are doing them or because you like the teacher. You must choose the subjects that you want to do and those that you feel that you will be successful in. Talk to your subject teachers, review tutors and parents as they will also guide and advise you about which courses are most suitable for you. </a:t>
            </a:r>
            <a:endParaRPr lang="en-GB" dirty="0"/>
          </a:p>
        </p:txBody>
      </p:sp>
      <p:sp>
        <p:nvSpPr>
          <p:cNvPr id="4" name="Slide Number Placeholder 3"/>
          <p:cNvSpPr>
            <a:spLocks noGrp="1"/>
          </p:cNvSpPr>
          <p:nvPr>
            <p:ph type="sldNum" sz="quarter" idx="10"/>
          </p:nvPr>
        </p:nvSpPr>
        <p:spPr/>
        <p:txBody>
          <a:bodyPr/>
          <a:lstStyle/>
          <a:p>
            <a:fld id="{B72A6691-574A-4810-8F3F-643F96F48A33}" type="slidenum">
              <a:rPr lang="en-GB" smtClean="0"/>
              <a:t>11</a:t>
            </a:fld>
            <a:endParaRPr lang="en-GB" dirty="0"/>
          </a:p>
        </p:txBody>
      </p:sp>
    </p:spTree>
    <p:extLst>
      <p:ext uri="{BB962C8B-B14F-4D97-AF65-F5344CB8AC3E}">
        <p14:creationId xmlns:p14="http://schemas.microsoft.com/office/powerpoint/2010/main" val="1012502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mn-lt"/>
                <a:ea typeface="+mn-ea"/>
                <a:cs typeface="+mn-cs"/>
              </a:rPr>
              <a:t>This is about your future so please do not choose subjects just because your friends are doing them or because you like the teacher. You must choose the subjects that you want to do and those that you feel that you will be successful in. Talk to your subject teachers, review tutors and parents as they will also guide and advise you about which courses are most suitable for you. </a:t>
            </a:r>
            <a:endParaRPr lang="en-GB" dirty="0"/>
          </a:p>
        </p:txBody>
      </p:sp>
      <p:sp>
        <p:nvSpPr>
          <p:cNvPr id="4" name="Slide Number Placeholder 3"/>
          <p:cNvSpPr>
            <a:spLocks noGrp="1"/>
          </p:cNvSpPr>
          <p:nvPr>
            <p:ph type="sldNum" sz="quarter" idx="10"/>
          </p:nvPr>
        </p:nvSpPr>
        <p:spPr/>
        <p:txBody>
          <a:bodyPr/>
          <a:lstStyle/>
          <a:p>
            <a:fld id="{B72A6691-574A-4810-8F3F-643F96F48A33}" type="slidenum">
              <a:rPr lang="en-GB" smtClean="0"/>
              <a:t>12</a:t>
            </a:fld>
            <a:endParaRPr lang="en-GB" dirty="0"/>
          </a:p>
        </p:txBody>
      </p:sp>
    </p:spTree>
    <p:extLst>
      <p:ext uri="{BB962C8B-B14F-4D97-AF65-F5344CB8AC3E}">
        <p14:creationId xmlns:p14="http://schemas.microsoft.com/office/powerpoint/2010/main" val="3700075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CB889C8-93A1-44D7-B6CE-F19692B21BE9}" type="datetimeFigureOut">
              <a:rPr lang="en-GB" smtClean="0"/>
              <a:t>01/02/2021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D04C698-B2F7-4D64-BB9F-F817699D57F8}" type="slidenum">
              <a:rPr lang="en-GB" smtClean="0"/>
              <a:t>‹#›</a:t>
            </a:fld>
            <a:endParaRPr lang="en-GB" dirty="0"/>
          </a:p>
        </p:txBody>
      </p:sp>
    </p:spTree>
    <p:extLst>
      <p:ext uri="{BB962C8B-B14F-4D97-AF65-F5344CB8AC3E}">
        <p14:creationId xmlns:p14="http://schemas.microsoft.com/office/powerpoint/2010/main" val="64102821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B889C8-93A1-44D7-B6CE-F19692B21BE9}" type="datetimeFigureOut">
              <a:rPr lang="en-GB" smtClean="0"/>
              <a:t>01/02/2021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D04C698-B2F7-4D64-BB9F-F817699D57F8}" type="slidenum">
              <a:rPr lang="en-GB" smtClean="0"/>
              <a:t>‹#›</a:t>
            </a:fld>
            <a:endParaRPr lang="en-GB" dirty="0"/>
          </a:p>
        </p:txBody>
      </p:sp>
    </p:spTree>
    <p:extLst>
      <p:ext uri="{BB962C8B-B14F-4D97-AF65-F5344CB8AC3E}">
        <p14:creationId xmlns:p14="http://schemas.microsoft.com/office/powerpoint/2010/main" val="4220721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B889C8-93A1-44D7-B6CE-F19692B21BE9}" type="datetimeFigureOut">
              <a:rPr lang="en-GB" smtClean="0"/>
              <a:t>01/02/2021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D04C698-B2F7-4D64-BB9F-F817699D57F8}" type="slidenum">
              <a:rPr lang="en-GB" smtClean="0"/>
              <a:t>‹#›</a:t>
            </a:fld>
            <a:endParaRPr lang="en-GB" dirty="0"/>
          </a:p>
        </p:txBody>
      </p:sp>
    </p:spTree>
    <p:extLst>
      <p:ext uri="{BB962C8B-B14F-4D97-AF65-F5344CB8AC3E}">
        <p14:creationId xmlns:p14="http://schemas.microsoft.com/office/powerpoint/2010/main" val="3479946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B889C8-93A1-44D7-B6CE-F19692B21BE9}" type="datetimeFigureOut">
              <a:rPr lang="en-GB" smtClean="0"/>
              <a:t>01/02/2021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D04C698-B2F7-4D64-BB9F-F817699D57F8}" type="slidenum">
              <a:rPr lang="en-GB" smtClean="0"/>
              <a:t>‹#›</a:t>
            </a:fld>
            <a:endParaRPr lang="en-GB" dirty="0"/>
          </a:p>
        </p:txBody>
      </p:sp>
    </p:spTree>
    <p:extLst>
      <p:ext uri="{BB962C8B-B14F-4D97-AF65-F5344CB8AC3E}">
        <p14:creationId xmlns:p14="http://schemas.microsoft.com/office/powerpoint/2010/main" val="241513469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CB889C8-93A1-44D7-B6CE-F19692B21BE9}" type="datetimeFigureOut">
              <a:rPr lang="en-GB" smtClean="0"/>
              <a:t>01/02/2021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D04C698-B2F7-4D64-BB9F-F817699D57F8}" type="slidenum">
              <a:rPr lang="en-GB" smtClean="0"/>
              <a:t>‹#›</a:t>
            </a:fld>
            <a:endParaRPr lang="en-GB" dirty="0"/>
          </a:p>
        </p:txBody>
      </p:sp>
    </p:spTree>
    <p:extLst>
      <p:ext uri="{BB962C8B-B14F-4D97-AF65-F5344CB8AC3E}">
        <p14:creationId xmlns:p14="http://schemas.microsoft.com/office/powerpoint/2010/main" val="389182236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CB889C8-93A1-44D7-B6CE-F19692B21BE9}" type="datetimeFigureOut">
              <a:rPr lang="en-GB" smtClean="0"/>
              <a:t>01/02/2021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D04C698-B2F7-4D64-BB9F-F817699D57F8}" type="slidenum">
              <a:rPr lang="en-GB" smtClean="0"/>
              <a:t>‹#›</a:t>
            </a:fld>
            <a:endParaRPr lang="en-GB" dirty="0"/>
          </a:p>
        </p:txBody>
      </p:sp>
    </p:spTree>
    <p:extLst>
      <p:ext uri="{BB962C8B-B14F-4D97-AF65-F5344CB8AC3E}">
        <p14:creationId xmlns:p14="http://schemas.microsoft.com/office/powerpoint/2010/main" val="185473544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CB889C8-93A1-44D7-B6CE-F19692B21BE9}" type="datetimeFigureOut">
              <a:rPr lang="en-GB" smtClean="0"/>
              <a:t>01/02/2021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9D04C698-B2F7-4D64-BB9F-F817699D57F8}" type="slidenum">
              <a:rPr lang="en-GB" smtClean="0"/>
              <a:t>‹#›</a:t>
            </a:fld>
            <a:endParaRPr lang="en-GB" dirty="0"/>
          </a:p>
        </p:txBody>
      </p:sp>
    </p:spTree>
    <p:extLst>
      <p:ext uri="{BB962C8B-B14F-4D97-AF65-F5344CB8AC3E}">
        <p14:creationId xmlns:p14="http://schemas.microsoft.com/office/powerpoint/2010/main" val="337563853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CB889C8-93A1-44D7-B6CE-F19692B21BE9}" type="datetimeFigureOut">
              <a:rPr lang="en-GB" smtClean="0"/>
              <a:t>01/02/2021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9D04C698-B2F7-4D64-BB9F-F817699D57F8}" type="slidenum">
              <a:rPr lang="en-GB" smtClean="0"/>
              <a:t>‹#›</a:t>
            </a:fld>
            <a:endParaRPr lang="en-GB" dirty="0"/>
          </a:p>
        </p:txBody>
      </p:sp>
    </p:spTree>
    <p:extLst>
      <p:ext uri="{BB962C8B-B14F-4D97-AF65-F5344CB8AC3E}">
        <p14:creationId xmlns:p14="http://schemas.microsoft.com/office/powerpoint/2010/main" val="356614690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889C8-93A1-44D7-B6CE-F19692B21BE9}" type="datetimeFigureOut">
              <a:rPr lang="en-GB" smtClean="0"/>
              <a:t>01/02/2021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9D04C698-B2F7-4D64-BB9F-F817699D57F8}" type="slidenum">
              <a:rPr lang="en-GB" smtClean="0"/>
              <a:t>‹#›</a:t>
            </a:fld>
            <a:endParaRPr lang="en-GB" dirty="0"/>
          </a:p>
        </p:txBody>
      </p:sp>
    </p:spTree>
    <p:extLst>
      <p:ext uri="{BB962C8B-B14F-4D97-AF65-F5344CB8AC3E}">
        <p14:creationId xmlns:p14="http://schemas.microsoft.com/office/powerpoint/2010/main" val="1503341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CB889C8-93A1-44D7-B6CE-F19692B21BE9}" type="datetimeFigureOut">
              <a:rPr lang="en-GB" smtClean="0"/>
              <a:t>01/02/2021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D04C698-B2F7-4D64-BB9F-F817699D57F8}" type="slidenum">
              <a:rPr lang="en-GB" smtClean="0"/>
              <a:t>‹#›</a:t>
            </a:fld>
            <a:endParaRPr lang="en-GB" dirty="0"/>
          </a:p>
        </p:txBody>
      </p:sp>
    </p:spTree>
    <p:extLst>
      <p:ext uri="{BB962C8B-B14F-4D97-AF65-F5344CB8AC3E}">
        <p14:creationId xmlns:p14="http://schemas.microsoft.com/office/powerpoint/2010/main" val="717358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CB889C8-93A1-44D7-B6CE-F19692B21BE9}" type="datetimeFigureOut">
              <a:rPr lang="en-GB" smtClean="0"/>
              <a:t>01/02/2021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D04C698-B2F7-4D64-BB9F-F817699D57F8}" type="slidenum">
              <a:rPr lang="en-GB" smtClean="0"/>
              <a:t>‹#›</a:t>
            </a:fld>
            <a:endParaRPr lang="en-GB" dirty="0"/>
          </a:p>
        </p:txBody>
      </p:sp>
    </p:spTree>
    <p:extLst>
      <p:ext uri="{BB962C8B-B14F-4D97-AF65-F5344CB8AC3E}">
        <p14:creationId xmlns:p14="http://schemas.microsoft.com/office/powerpoint/2010/main" val="644987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889C8-93A1-44D7-B6CE-F19692B21BE9}" type="datetimeFigureOut">
              <a:rPr lang="en-GB" smtClean="0"/>
              <a:t>01/02/2021</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04C698-B2F7-4D64-BB9F-F817699D57F8}" type="slidenum">
              <a:rPr lang="en-GB" smtClean="0"/>
              <a:t>‹#›</a:t>
            </a:fld>
            <a:endParaRPr lang="en-GB" dirty="0"/>
          </a:p>
        </p:txBody>
      </p:sp>
      <p:pic>
        <p:nvPicPr>
          <p:cNvPr id="7" name="Picture 6">
            <a:extLst>
              <a:ext uri="{FF2B5EF4-FFF2-40B4-BE49-F238E27FC236}">
                <a16:creationId xmlns:a16="http://schemas.microsoft.com/office/drawing/2014/main" id="{198A5F0D-6A77-4B31-BB30-577CB067C5D4}"/>
              </a:ext>
            </a:extLst>
          </p:cNvPr>
          <p:cNvPicPr>
            <a:picLocks noChangeAspect="1"/>
          </p:cNvPicPr>
          <p:nvPr userDrawn="1"/>
        </p:nvPicPr>
        <p:blipFill rotWithShape="1">
          <a:blip r:embed="rId13">
            <a:extLst/>
          </a:blip>
          <a:srcRect l="-1453" t="4599" r="5869" b="614"/>
          <a:stretch/>
        </p:blipFill>
        <p:spPr>
          <a:xfrm>
            <a:off x="0" y="0"/>
            <a:ext cx="898236" cy="6936509"/>
          </a:xfrm>
          <a:prstGeom prst="rect">
            <a:avLst/>
          </a:prstGeom>
        </p:spPr>
      </p:pic>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908145" y="5535035"/>
            <a:ext cx="1283855" cy="1283855"/>
          </a:xfrm>
          <a:prstGeom prst="rect">
            <a:avLst/>
          </a:prstGeom>
        </p:spPr>
      </p:pic>
    </p:spTree>
    <p:extLst>
      <p:ext uri="{BB962C8B-B14F-4D97-AF65-F5344CB8AC3E}">
        <p14:creationId xmlns:p14="http://schemas.microsoft.com/office/powerpoint/2010/main" val="2766160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spalmer@hillcrest.bham.sch.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8">
            <a:extLst>
              <a:ext uri="{FF2B5EF4-FFF2-40B4-BE49-F238E27FC236}">
                <a16:creationId xmlns:a16="http://schemas.microsoft.com/office/drawing/2014/main" id="{742DD290-8E84-4518-978C-B2F4702FC411}"/>
              </a:ext>
            </a:extLst>
          </p:cNvPr>
          <p:cNvSpPr>
            <a:spLocks noGrp="1"/>
          </p:cNvSpPr>
          <p:nvPr>
            <p:ph idx="1"/>
          </p:nvPr>
        </p:nvSpPr>
        <p:spPr>
          <a:xfrm>
            <a:off x="1662545" y="2567709"/>
            <a:ext cx="8469745" cy="5024582"/>
          </a:xfrm>
        </p:spPr>
        <p:txBody>
          <a:bodyPr anchor="t">
            <a:noAutofit/>
          </a:bodyPr>
          <a:lstStyle/>
          <a:p>
            <a:pPr marL="0" indent="0" algn="ctr">
              <a:buNone/>
            </a:pPr>
            <a:r>
              <a:rPr lang="en-US" sz="4400" dirty="0"/>
              <a:t>Welcome to Hillcrest School and Sixth Form Centre</a:t>
            </a:r>
          </a:p>
          <a:p>
            <a:pPr marL="0" indent="0" algn="ctr">
              <a:buNone/>
            </a:pPr>
            <a:endParaRPr lang="en-US" sz="4400" dirty="0"/>
          </a:p>
          <a:p>
            <a:pPr marL="0" indent="0" algn="ctr">
              <a:buNone/>
            </a:pPr>
            <a:r>
              <a:rPr lang="en-GB" sz="4400" dirty="0" smtClean="0"/>
              <a:t>Year 9</a:t>
            </a:r>
            <a:br>
              <a:rPr lang="en-GB" sz="4400" dirty="0" smtClean="0"/>
            </a:br>
            <a:r>
              <a:rPr lang="en-GB" sz="4400" dirty="0" smtClean="0"/>
              <a:t>KS4 Options</a:t>
            </a:r>
            <a:r>
              <a:rPr lang="en-GB" sz="4000" dirty="0" smtClean="0"/>
              <a:t/>
            </a:r>
            <a:br>
              <a:rPr lang="en-GB" sz="4000" dirty="0" smtClean="0"/>
            </a:br>
            <a:endParaRPr lang="en-US" sz="4000" dirty="0"/>
          </a:p>
          <a:p>
            <a:pPr marL="0" indent="0" algn="ctr">
              <a:buNone/>
            </a:pPr>
            <a:r>
              <a:rPr lang="en-US" sz="2400" dirty="0"/>
              <a:t>‘Quality Learning, Quality Care’</a:t>
            </a:r>
          </a:p>
        </p:txBody>
      </p:sp>
      <p:pic>
        <p:nvPicPr>
          <p:cNvPr id="3" name="Picture 2" descr="A group of people posing for the camera&#10;&#10;Description generated with very high confidence">
            <a:extLst>
              <a:ext uri="{FF2B5EF4-FFF2-40B4-BE49-F238E27FC236}">
                <a16:creationId xmlns:a16="http://schemas.microsoft.com/office/drawing/2014/main" id="{A218CBF9-C627-494B-A90A-01E02A358A0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9913" b="4"/>
          <a:stretch/>
        </p:blipFill>
        <p:spPr>
          <a:xfrm>
            <a:off x="8525909" y="0"/>
            <a:ext cx="3666091" cy="2807855"/>
          </a:xfrm>
          <a:custGeom>
            <a:avLst/>
            <a:gdLst>
              <a:gd name="connsiteX0" fmla="*/ 205627 w 4502173"/>
              <a:gd name="connsiteY0" fmla="*/ 0 h 3448219"/>
              <a:gd name="connsiteX1" fmla="*/ 4502173 w 4502173"/>
              <a:gd name="connsiteY1" fmla="*/ 0 h 3448219"/>
              <a:gd name="connsiteX2" fmla="*/ 4502173 w 4502173"/>
              <a:gd name="connsiteY2" fmla="*/ 2368934 h 3448219"/>
              <a:gd name="connsiteX3" fmla="*/ 4365663 w 4502173"/>
              <a:gd name="connsiteY3" fmla="*/ 2551486 h 3448219"/>
              <a:gd name="connsiteX4" fmla="*/ 2464181 w 4502173"/>
              <a:gd name="connsiteY4" fmla="*/ 3448219 h 3448219"/>
              <a:gd name="connsiteX5" fmla="*/ 0 w 4502173"/>
              <a:gd name="connsiteY5" fmla="*/ 984038 h 3448219"/>
              <a:gd name="connsiteX6" fmla="*/ 193648 w 4502173"/>
              <a:gd name="connsiteY6" fmla="*/ 24867 h 3448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02173" h="3448219">
                <a:moveTo>
                  <a:pt x="205627" y="0"/>
                </a:moveTo>
                <a:lnTo>
                  <a:pt x="4502173" y="0"/>
                </a:lnTo>
                <a:lnTo>
                  <a:pt x="4502173" y="2368934"/>
                </a:lnTo>
                <a:lnTo>
                  <a:pt x="4365663" y="2551486"/>
                </a:lnTo>
                <a:cubicBezTo>
                  <a:pt x="3913696" y="3099144"/>
                  <a:pt x="3229704" y="3448219"/>
                  <a:pt x="2464181" y="3448219"/>
                </a:cubicBezTo>
                <a:cubicBezTo>
                  <a:pt x="1103251" y="3448219"/>
                  <a:pt x="0" y="2344968"/>
                  <a:pt x="0" y="984038"/>
                </a:cubicBezTo>
                <a:cubicBezTo>
                  <a:pt x="0" y="643806"/>
                  <a:pt x="68954" y="319678"/>
                  <a:pt x="193648" y="24867"/>
                </a:cubicBezTo>
                <a:close/>
              </a:path>
            </a:pathLst>
          </a:custGeom>
        </p:spPr>
      </p:pic>
    </p:spTree>
    <p:extLst>
      <p:ext uri="{BB962C8B-B14F-4D97-AF65-F5344CB8AC3E}">
        <p14:creationId xmlns:p14="http://schemas.microsoft.com/office/powerpoint/2010/main" val="3685364334"/>
      </p:ext>
    </p:extLst>
  </p:cSld>
  <p:clrMapOvr>
    <a:masterClrMapping/>
  </p:clrMapOvr>
  <mc:AlternateContent xmlns:mc="http://schemas.openxmlformats.org/markup-compatibility/2006" xmlns:p14="http://schemas.microsoft.com/office/powerpoint/2010/main">
    <mc:Choice Requires="p14">
      <p:transition spd="med" p14:dur="700" advTm="10000">
        <p:fade/>
      </p:transition>
    </mc:Choice>
    <mc:Fallback xmlns="">
      <p:transition spd="med" advTm="100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314575" y="609600"/>
            <a:ext cx="7562850" cy="5638800"/>
          </a:xfrm>
          <a:prstGeom prst="rect">
            <a:avLst/>
          </a:prstGeom>
        </p:spPr>
      </p:pic>
    </p:spTree>
    <p:extLst>
      <p:ext uri="{BB962C8B-B14F-4D97-AF65-F5344CB8AC3E}">
        <p14:creationId xmlns:p14="http://schemas.microsoft.com/office/powerpoint/2010/main" val="27404062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Making Good Choices</a:t>
            </a:r>
            <a:endParaRPr lang="en-GB" dirty="0"/>
          </a:p>
        </p:txBody>
      </p:sp>
      <p:sp>
        <p:nvSpPr>
          <p:cNvPr id="4" name="Content Placeholder 3"/>
          <p:cNvSpPr>
            <a:spLocks noGrp="1"/>
          </p:cNvSpPr>
          <p:nvPr>
            <p:ph idx="1"/>
          </p:nvPr>
        </p:nvSpPr>
        <p:spPr/>
        <p:txBody>
          <a:bodyPr>
            <a:normAutofit/>
          </a:bodyPr>
          <a:lstStyle/>
          <a:p>
            <a:pPr marL="0" indent="0">
              <a:buNone/>
            </a:pPr>
            <a:r>
              <a:rPr lang="en-GB" sz="3200" dirty="0" smtClean="0"/>
              <a:t>We strongly advise students to:</a:t>
            </a:r>
          </a:p>
          <a:p>
            <a:pPr marL="0" indent="0">
              <a:buNone/>
            </a:pPr>
            <a:endParaRPr lang="en-GB" sz="3200" b="1" dirty="0">
              <a:solidFill>
                <a:srgbClr val="FF0000"/>
              </a:solidFill>
            </a:endParaRPr>
          </a:p>
          <a:p>
            <a:r>
              <a:rPr lang="en-GB" sz="3200" dirty="0" smtClean="0"/>
              <a:t>Think about their strengths and weaknesses </a:t>
            </a:r>
          </a:p>
          <a:p>
            <a:r>
              <a:rPr lang="en-GB" sz="3200" dirty="0" smtClean="0"/>
              <a:t>Think about how they prefer to study and learn </a:t>
            </a:r>
          </a:p>
          <a:p>
            <a:r>
              <a:rPr lang="en-GB" sz="3200" dirty="0" smtClean="0"/>
              <a:t>Find out how the courses are taught and assessed </a:t>
            </a:r>
          </a:p>
          <a:p>
            <a:r>
              <a:rPr lang="en-GB" sz="3200" dirty="0" smtClean="0"/>
              <a:t>Keep their choices broad and balanced </a:t>
            </a:r>
          </a:p>
          <a:p>
            <a:r>
              <a:rPr lang="en-GB" sz="3200" dirty="0" smtClean="0"/>
              <a:t>Research any career ideas they may have</a:t>
            </a:r>
            <a:endParaRPr lang="en-GB" sz="3200" dirty="0"/>
          </a:p>
        </p:txBody>
      </p:sp>
    </p:spTree>
    <p:extLst>
      <p:ext uri="{BB962C8B-B14F-4D97-AF65-F5344CB8AC3E}">
        <p14:creationId xmlns:p14="http://schemas.microsoft.com/office/powerpoint/2010/main" val="33785677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Making Good Choices</a:t>
            </a:r>
            <a:endParaRPr lang="en-GB" dirty="0"/>
          </a:p>
        </p:txBody>
      </p:sp>
      <p:sp>
        <p:nvSpPr>
          <p:cNvPr id="4" name="Content Placeholder 3"/>
          <p:cNvSpPr>
            <a:spLocks noGrp="1"/>
          </p:cNvSpPr>
          <p:nvPr>
            <p:ph idx="1"/>
          </p:nvPr>
        </p:nvSpPr>
        <p:spPr/>
        <p:txBody>
          <a:bodyPr>
            <a:normAutofit/>
          </a:bodyPr>
          <a:lstStyle/>
          <a:p>
            <a:pPr marL="0" indent="0">
              <a:buNone/>
            </a:pPr>
            <a:r>
              <a:rPr lang="en-GB" sz="3200" dirty="0" smtClean="0"/>
              <a:t>We strongly advise students not to make choices :</a:t>
            </a:r>
          </a:p>
          <a:p>
            <a:pPr marL="0" indent="0">
              <a:buNone/>
            </a:pPr>
            <a:endParaRPr lang="en-GB" sz="3200" b="1" dirty="0">
              <a:solidFill>
                <a:srgbClr val="FF0000"/>
              </a:solidFill>
            </a:endParaRPr>
          </a:p>
          <a:p>
            <a:r>
              <a:rPr lang="en-GB" sz="3200" dirty="0" smtClean="0"/>
              <a:t>Their friends’ choices </a:t>
            </a:r>
          </a:p>
          <a:p>
            <a:r>
              <a:rPr lang="en-GB" sz="3200" dirty="0" smtClean="0"/>
              <a:t>Their current </a:t>
            </a:r>
          </a:p>
          <a:p>
            <a:r>
              <a:rPr lang="en-GB" sz="3200" dirty="0" smtClean="0"/>
              <a:t>One narrow career path</a:t>
            </a:r>
            <a:endParaRPr lang="en-GB" sz="3200" dirty="0"/>
          </a:p>
        </p:txBody>
      </p:sp>
    </p:spTree>
    <p:extLst>
      <p:ext uri="{BB962C8B-B14F-4D97-AF65-F5344CB8AC3E}">
        <p14:creationId xmlns:p14="http://schemas.microsoft.com/office/powerpoint/2010/main" val="7967617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Next Steps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Please encourage your child to speak to the class teacher of the subjects they are considering</a:t>
            </a:r>
          </a:p>
          <a:p>
            <a:r>
              <a:rPr lang="en-GB" dirty="0" smtClean="0"/>
              <a:t>Year </a:t>
            </a:r>
            <a:r>
              <a:rPr lang="en-GB" dirty="0" smtClean="0"/>
              <a:t>9 Online </a:t>
            </a:r>
            <a:r>
              <a:rPr lang="en-GB" dirty="0" smtClean="0"/>
              <a:t>Parents </a:t>
            </a:r>
            <a:r>
              <a:rPr lang="en-GB" dirty="0" smtClean="0"/>
              <a:t>Evening – </a:t>
            </a:r>
            <a:r>
              <a:rPr lang="en-GB" b="1" dirty="0" smtClean="0"/>
              <a:t>Monday 15</a:t>
            </a:r>
            <a:r>
              <a:rPr lang="en-GB" b="1" baseline="30000" dirty="0" smtClean="0"/>
              <a:t>th</a:t>
            </a:r>
            <a:r>
              <a:rPr lang="en-GB" b="1" dirty="0" smtClean="0"/>
              <a:t> March 16.00-18.00</a:t>
            </a:r>
            <a:endParaRPr lang="en-GB" b="1" dirty="0" smtClean="0"/>
          </a:p>
          <a:p>
            <a:r>
              <a:rPr lang="en-GB" dirty="0" smtClean="0"/>
              <a:t>Students </a:t>
            </a:r>
            <a:r>
              <a:rPr lang="en-GB" dirty="0" smtClean="0"/>
              <a:t>will complete an online form with their initial interest by </a:t>
            </a:r>
            <a:r>
              <a:rPr lang="en-GB" b="1" dirty="0" smtClean="0"/>
              <a:t>Friday 12</a:t>
            </a:r>
            <a:r>
              <a:rPr lang="en-GB" b="1" baseline="30000" dirty="0" smtClean="0"/>
              <a:t>th</a:t>
            </a:r>
            <a:r>
              <a:rPr lang="en-GB" b="1" dirty="0" smtClean="0"/>
              <a:t> </a:t>
            </a:r>
            <a:r>
              <a:rPr lang="en-GB" b="1" dirty="0" smtClean="0"/>
              <a:t>February. </a:t>
            </a:r>
          </a:p>
          <a:p>
            <a:r>
              <a:rPr lang="en-GB" dirty="0" smtClean="0"/>
              <a:t>Updated online options form will be sent to students on </a:t>
            </a:r>
            <a:r>
              <a:rPr lang="en-GB" b="1" dirty="0" smtClean="0"/>
              <a:t>Monday 22</a:t>
            </a:r>
            <a:r>
              <a:rPr lang="en-GB" b="1" baseline="30000" dirty="0" smtClean="0"/>
              <a:t>nd</a:t>
            </a:r>
            <a:r>
              <a:rPr lang="en-GB" b="1" dirty="0" smtClean="0"/>
              <a:t> February. </a:t>
            </a:r>
          </a:p>
          <a:p>
            <a:endParaRPr lang="en-GB" dirty="0" smtClean="0"/>
          </a:p>
          <a:p>
            <a:pPr marL="0" indent="0">
              <a:buNone/>
            </a:pPr>
            <a:r>
              <a:rPr lang="en-GB" dirty="0" smtClean="0"/>
              <a:t>If you have any questions please email Mrs Palmer – Assistant Headteacher on </a:t>
            </a:r>
            <a:r>
              <a:rPr lang="en-GB" dirty="0" smtClean="0">
                <a:hlinkClick r:id="rId2"/>
              </a:rPr>
              <a:t>spalmer@hillcrest.bham.sch.uk</a:t>
            </a:r>
            <a:r>
              <a:rPr lang="en-GB" dirty="0" smtClean="0"/>
              <a:t> </a:t>
            </a:r>
            <a:endParaRPr lang="en-GB" dirty="0"/>
          </a:p>
          <a:p>
            <a:pPr marL="0" indent="0">
              <a:buNone/>
            </a:pPr>
            <a:endParaRPr lang="en-GB" dirty="0" smtClean="0"/>
          </a:p>
          <a:p>
            <a:pPr marL="0" indent="0" algn="ctr">
              <a:buNone/>
            </a:pPr>
            <a:r>
              <a:rPr lang="en-GB" b="1" dirty="0" smtClean="0"/>
              <a:t>Deadline for Options Forms – Monday 22</a:t>
            </a:r>
            <a:r>
              <a:rPr lang="en-GB" b="1" baseline="30000" dirty="0" smtClean="0"/>
              <a:t>nd</a:t>
            </a:r>
            <a:r>
              <a:rPr lang="en-GB" b="1" dirty="0" smtClean="0"/>
              <a:t> March 2021</a:t>
            </a:r>
            <a:endParaRPr lang="en-GB" b="1" dirty="0"/>
          </a:p>
        </p:txBody>
      </p:sp>
    </p:spTree>
    <p:extLst>
      <p:ext uri="{BB962C8B-B14F-4D97-AF65-F5344CB8AC3E}">
        <p14:creationId xmlns:p14="http://schemas.microsoft.com/office/powerpoint/2010/main" val="34637959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873" y="-115165"/>
            <a:ext cx="10515600" cy="1325563"/>
          </a:xfrm>
        </p:spPr>
        <p:txBody>
          <a:bodyPr/>
          <a:lstStyle/>
          <a:p>
            <a:pPr algn="ctr"/>
            <a:r>
              <a:rPr lang="en-GB" dirty="0" smtClean="0"/>
              <a:t>Aims of the Key Stage 4 Curriculum</a:t>
            </a:r>
            <a:endParaRPr lang="en-GB" dirty="0"/>
          </a:p>
        </p:txBody>
      </p:sp>
      <p:sp>
        <p:nvSpPr>
          <p:cNvPr id="3" name="Content Placeholder 2"/>
          <p:cNvSpPr>
            <a:spLocks noGrp="1"/>
          </p:cNvSpPr>
          <p:nvPr>
            <p:ph idx="1"/>
          </p:nvPr>
        </p:nvSpPr>
        <p:spPr>
          <a:xfrm>
            <a:off x="720436" y="1210399"/>
            <a:ext cx="11914909" cy="5716874"/>
          </a:xfrm>
        </p:spPr>
        <p:txBody>
          <a:bodyPr>
            <a:normAutofit fontScale="77500" lnSpcReduction="20000"/>
          </a:bodyPr>
          <a:lstStyle/>
          <a:p>
            <a:pPr marL="0" indent="0">
              <a:buNone/>
            </a:pPr>
            <a:r>
              <a:rPr lang="en-GB" sz="4000" dirty="0" smtClean="0"/>
              <a:t>Qualifications should: </a:t>
            </a:r>
          </a:p>
          <a:p>
            <a:pPr>
              <a:buFont typeface="Wingdings" panose="05000000000000000000" pitchFamily="2" charset="2"/>
              <a:buChar char="§"/>
            </a:pPr>
            <a:r>
              <a:rPr lang="en-GB" sz="4000" dirty="0" smtClean="0"/>
              <a:t> Reflect our changing world </a:t>
            </a:r>
          </a:p>
          <a:p>
            <a:pPr>
              <a:buFont typeface="Wingdings" panose="05000000000000000000" pitchFamily="2" charset="2"/>
              <a:buChar char="§"/>
            </a:pPr>
            <a:r>
              <a:rPr lang="en-GB" sz="4000" dirty="0" smtClean="0"/>
              <a:t>Prepare our students to be successful in society</a:t>
            </a:r>
          </a:p>
          <a:p>
            <a:pPr>
              <a:buFont typeface="Wingdings" panose="05000000000000000000" pitchFamily="2" charset="2"/>
              <a:buChar char="§"/>
            </a:pPr>
            <a:r>
              <a:rPr lang="en-GB" sz="4000" dirty="0" smtClean="0"/>
              <a:t>Engage students in learning </a:t>
            </a:r>
          </a:p>
          <a:p>
            <a:pPr>
              <a:buFont typeface="Wingdings" panose="05000000000000000000" pitchFamily="2" charset="2"/>
              <a:buChar char="§"/>
            </a:pPr>
            <a:r>
              <a:rPr lang="en-GB" sz="4000" dirty="0" smtClean="0"/>
              <a:t>Prepare students for study at college or university, or for work. </a:t>
            </a:r>
          </a:p>
          <a:p>
            <a:pPr marL="0" indent="0">
              <a:buNone/>
            </a:pPr>
            <a:endParaRPr lang="en-GB" sz="4000" dirty="0"/>
          </a:p>
          <a:p>
            <a:pPr marL="0" indent="0" algn="ctr">
              <a:buNone/>
            </a:pPr>
            <a:r>
              <a:rPr lang="en-GB" sz="4000" dirty="0" smtClean="0">
                <a:solidFill>
                  <a:srgbClr val="FF0000"/>
                </a:solidFill>
              </a:rPr>
              <a:t>Education should not be a ‘one size fits all’ system.</a:t>
            </a:r>
          </a:p>
          <a:p>
            <a:pPr marL="0" indent="0" algn="ctr">
              <a:buNone/>
            </a:pPr>
            <a:r>
              <a:rPr lang="en-GB" sz="4000" dirty="0" smtClean="0">
                <a:solidFill>
                  <a:srgbClr val="FF0000"/>
                </a:solidFill>
              </a:rPr>
              <a:t> </a:t>
            </a:r>
          </a:p>
          <a:p>
            <a:pPr marL="0" indent="0">
              <a:buNone/>
            </a:pPr>
            <a:r>
              <a:rPr lang="en-GB" sz="4000" dirty="0" smtClean="0"/>
              <a:t>We recognise our students have:</a:t>
            </a:r>
          </a:p>
          <a:p>
            <a:pPr>
              <a:buFont typeface="Wingdings" panose="05000000000000000000" pitchFamily="2" charset="2"/>
              <a:buChar char="§"/>
            </a:pPr>
            <a:r>
              <a:rPr lang="en-GB" sz="4000" dirty="0" smtClean="0"/>
              <a:t>Different needs of our students </a:t>
            </a:r>
          </a:p>
          <a:p>
            <a:pPr>
              <a:buFont typeface="Wingdings" panose="05000000000000000000" pitchFamily="2" charset="2"/>
              <a:buChar char="§"/>
            </a:pPr>
            <a:r>
              <a:rPr lang="en-GB" sz="4000" dirty="0" smtClean="0"/>
              <a:t>Different learning styles </a:t>
            </a:r>
          </a:p>
          <a:p>
            <a:pPr>
              <a:buFont typeface="Wingdings" panose="05000000000000000000" pitchFamily="2" charset="2"/>
              <a:buChar char="§"/>
            </a:pPr>
            <a:r>
              <a:rPr lang="en-GB" sz="4000" dirty="0" smtClean="0"/>
              <a:t>Different aspirations and goals </a:t>
            </a:r>
            <a:endParaRPr lang="en-GB" sz="4000" dirty="0"/>
          </a:p>
        </p:txBody>
      </p:sp>
    </p:spTree>
    <p:extLst>
      <p:ext uri="{BB962C8B-B14F-4D97-AF65-F5344CB8AC3E}">
        <p14:creationId xmlns:p14="http://schemas.microsoft.com/office/powerpoint/2010/main" val="1122187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Core Subject</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t>All students will study the following subjects:</a:t>
            </a:r>
          </a:p>
          <a:p>
            <a:pPr marL="0" indent="0">
              <a:buNone/>
            </a:pPr>
            <a:endParaRPr lang="en-GB" dirty="0" smtClean="0"/>
          </a:p>
          <a:p>
            <a:pPr>
              <a:buFont typeface="Wingdings" panose="05000000000000000000" pitchFamily="2" charset="2"/>
              <a:buChar char="§"/>
            </a:pPr>
            <a:r>
              <a:rPr lang="en-GB" dirty="0" smtClean="0"/>
              <a:t>English </a:t>
            </a:r>
            <a:r>
              <a:rPr lang="en-GB" dirty="0"/>
              <a:t>Language and Literature </a:t>
            </a:r>
          </a:p>
          <a:p>
            <a:pPr>
              <a:buFont typeface="Wingdings" panose="05000000000000000000" pitchFamily="2" charset="2"/>
              <a:buChar char="§"/>
            </a:pPr>
            <a:r>
              <a:rPr lang="en-GB" dirty="0" smtClean="0"/>
              <a:t>Mathematics </a:t>
            </a:r>
            <a:endParaRPr lang="en-GB" dirty="0"/>
          </a:p>
          <a:p>
            <a:pPr>
              <a:buFont typeface="Wingdings" panose="05000000000000000000" pitchFamily="2" charset="2"/>
              <a:buChar char="§"/>
            </a:pPr>
            <a:r>
              <a:rPr lang="en-GB" dirty="0" smtClean="0"/>
              <a:t>Combined Science (Biology, Chemistry and Physics)</a:t>
            </a:r>
            <a:endParaRPr lang="en-GB" dirty="0"/>
          </a:p>
          <a:p>
            <a:pPr>
              <a:buFont typeface="Wingdings" panose="05000000000000000000" pitchFamily="2" charset="2"/>
              <a:buChar char="§"/>
            </a:pPr>
            <a:r>
              <a:rPr lang="en-GB" dirty="0" smtClean="0"/>
              <a:t>French</a:t>
            </a:r>
            <a:endParaRPr lang="en-GB" dirty="0"/>
          </a:p>
          <a:p>
            <a:pPr marL="0" indent="0">
              <a:buNone/>
            </a:pPr>
            <a:endParaRPr lang="en-GB" dirty="0" smtClean="0"/>
          </a:p>
          <a:p>
            <a:pPr marL="0" indent="0">
              <a:buNone/>
            </a:pPr>
            <a:r>
              <a:rPr lang="en-GB" dirty="0" smtClean="0"/>
              <a:t>Non-exam </a:t>
            </a:r>
            <a:r>
              <a:rPr lang="en-GB" dirty="0"/>
              <a:t>subjects </a:t>
            </a:r>
          </a:p>
          <a:p>
            <a:pPr>
              <a:buFont typeface="Wingdings" panose="05000000000000000000" pitchFamily="2" charset="2"/>
              <a:buChar char="§"/>
            </a:pPr>
            <a:r>
              <a:rPr lang="en-GB" dirty="0" smtClean="0"/>
              <a:t>Physical Education</a:t>
            </a:r>
            <a:endParaRPr lang="en-GB" dirty="0"/>
          </a:p>
          <a:p>
            <a:pPr>
              <a:buFont typeface="Wingdings" panose="05000000000000000000" pitchFamily="2" charset="2"/>
              <a:buChar char="§"/>
            </a:pPr>
            <a:r>
              <a:rPr lang="en-GB" dirty="0" smtClean="0"/>
              <a:t>Religious Education </a:t>
            </a:r>
            <a:r>
              <a:rPr lang="en-GB" dirty="0"/>
              <a:t>(Year 10 only)</a:t>
            </a:r>
            <a:endParaRPr lang="en-GB" b="1" u="sng" dirty="0">
              <a:solidFill>
                <a:srgbClr val="FF0000"/>
              </a:solidFill>
            </a:endParaRPr>
          </a:p>
          <a:p>
            <a:endParaRPr lang="en-GB" dirty="0"/>
          </a:p>
        </p:txBody>
      </p:sp>
    </p:spTree>
    <p:extLst>
      <p:ext uri="{BB962C8B-B14F-4D97-AF65-F5344CB8AC3E}">
        <p14:creationId xmlns:p14="http://schemas.microsoft.com/office/powerpoint/2010/main" val="19770750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Optional Subjects </a:t>
            </a:r>
            <a:endParaRPr lang="en-GB" dirty="0"/>
          </a:p>
        </p:txBody>
      </p:sp>
      <p:sp>
        <p:nvSpPr>
          <p:cNvPr id="3" name="Content Placeholder 2"/>
          <p:cNvSpPr>
            <a:spLocks noGrp="1"/>
          </p:cNvSpPr>
          <p:nvPr>
            <p:ph idx="1"/>
          </p:nvPr>
        </p:nvSpPr>
        <p:spPr/>
        <p:txBody>
          <a:bodyPr/>
          <a:lstStyle/>
          <a:p>
            <a:pPr marL="0" indent="0">
              <a:buNone/>
            </a:pPr>
            <a:r>
              <a:rPr lang="en-GB" dirty="0" smtClean="0"/>
              <a:t>Students must then choose subjects to fill the optional parts of the timetable. There are three option spaces to fill, </a:t>
            </a:r>
            <a:r>
              <a:rPr lang="en-GB" b="1" i="1" dirty="0" smtClean="0"/>
              <a:t>one of the options must be either History or Geography</a:t>
            </a:r>
            <a:r>
              <a:rPr lang="en-GB" dirty="0" smtClean="0"/>
              <a:t>.</a:t>
            </a:r>
            <a:endParaRPr lang="en-GB" dirty="0"/>
          </a:p>
        </p:txBody>
      </p:sp>
      <p:sp>
        <p:nvSpPr>
          <p:cNvPr id="4" name="Rectangle 3"/>
          <p:cNvSpPr/>
          <p:nvPr/>
        </p:nvSpPr>
        <p:spPr>
          <a:xfrm>
            <a:off x="2641599" y="3454402"/>
            <a:ext cx="2041237" cy="7204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Option A</a:t>
            </a:r>
            <a:endParaRPr lang="en-GB" dirty="0"/>
          </a:p>
        </p:txBody>
      </p:sp>
      <p:sp>
        <p:nvSpPr>
          <p:cNvPr id="5" name="Rectangle 4"/>
          <p:cNvSpPr/>
          <p:nvPr/>
        </p:nvSpPr>
        <p:spPr>
          <a:xfrm>
            <a:off x="5075381" y="3454402"/>
            <a:ext cx="2041237" cy="7204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Option B</a:t>
            </a:r>
            <a:endParaRPr lang="en-GB" dirty="0"/>
          </a:p>
        </p:txBody>
      </p:sp>
      <p:sp>
        <p:nvSpPr>
          <p:cNvPr id="6" name="Rectangle 5"/>
          <p:cNvSpPr/>
          <p:nvPr/>
        </p:nvSpPr>
        <p:spPr>
          <a:xfrm>
            <a:off x="7421417" y="3454402"/>
            <a:ext cx="2041237" cy="7204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Option C</a:t>
            </a:r>
            <a:endParaRPr lang="en-GB" dirty="0"/>
          </a:p>
        </p:txBody>
      </p:sp>
    </p:spTree>
    <p:extLst>
      <p:ext uri="{BB962C8B-B14F-4D97-AF65-F5344CB8AC3E}">
        <p14:creationId xmlns:p14="http://schemas.microsoft.com/office/powerpoint/2010/main" val="3627951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Option A Subject </a:t>
            </a:r>
            <a:endParaRPr lang="en-GB" dirty="0"/>
          </a:p>
        </p:txBody>
      </p:sp>
      <p:sp>
        <p:nvSpPr>
          <p:cNvPr id="3" name="Content Placeholder 2"/>
          <p:cNvSpPr>
            <a:spLocks noGrp="1"/>
          </p:cNvSpPr>
          <p:nvPr>
            <p:ph idx="1"/>
          </p:nvPr>
        </p:nvSpPr>
        <p:spPr/>
        <p:txBody>
          <a:bodyPr/>
          <a:lstStyle/>
          <a:p>
            <a:r>
              <a:rPr lang="en-GB" dirty="0" smtClean="0"/>
              <a:t>GCSE History </a:t>
            </a:r>
          </a:p>
          <a:p>
            <a:r>
              <a:rPr lang="en-GB" dirty="0" smtClean="0"/>
              <a:t>GCSE Geography</a:t>
            </a:r>
            <a:r>
              <a:rPr lang="en-GB" baseline="0" dirty="0" smtClean="0"/>
              <a:t> </a:t>
            </a:r>
          </a:p>
          <a:p>
            <a:r>
              <a:rPr lang="en-GB" dirty="0" smtClean="0"/>
              <a:t>GCSE Psychology</a:t>
            </a:r>
            <a:endParaRPr lang="en-GB" baseline="0" dirty="0" smtClean="0"/>
          </a:p>
          <a:p>
            <a:r>
              <a:rPr lang="en-GB" dirty="0" smtClean="0"/>
              <a:t>GCSE </a:t>
            </a:r>
            <a:r>
              <a:rPr lang="en-GB" baseline="0" dirty="0" smtClean="0"/>
              <a:t>Food Preparation and Nutrition</a:t>
            </a:r>
            <a:r>
              <a:rPr lang="en-GB" dirty="0" smtClean="0"/>
              <a:t> </a:t>
            </a:r>
            <a:endParaRPr lang="en-GB" baseline="0" dirty="0" smtClean="0"/>
          </a:p>
          <a:p>
            <a:r>
              <a:rPr lang="en-GB" baseline="0" dirty="0" smtClean="0"/>
              <a:t>Sport BTEC Level 2</a:t>
            </a:r>
            <a:r>
              <a:rPr lang="en-GB" dirty="0" smtClean="0"/>
              <a:t> First Award Sport</a:t>
            </a:r>
            <a:endParaRPr lang="en-GB" baseline="0" dirty="0" smtClean="0"/>
          </a:p>
          <a:p>
            <a:r>
              <a:rPr lang="en-GB" dirty="0" smtClean="0"/>
              <a:t>GCSE </a:t>
            </a:r>
            <a:r>
              <a:rPr lang="en-GB" baseline="0" dirty="0" smtClean="0"/>
              <a:t>Spanish</a:t>
            </a:r>
            <a:endParaRPr lang="en-GB" dirty="0" smtClean="0"/>
          </a:p>
          <a:p>
            <a:endParaRPr lang="en-GB" dirty="0"/>
          </a:p>
        </p:txBody>
      </p:sp>
    </p:spTree>
    <p:extLst>
      <p:ext uri="{BB962C8B-B14F-4D97-AF65-F5344CB8AC3E}">
        <p14:creationId xmlns:p14="http://schemas.microsoft.com/office/powerpoint/2010/main" val="18643420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Option B Subject </a:t>
            </a:r>
            <a:endParaRPr lang="en-GB" dirty="0"/>
          </a:p>
        </p:txBody>
      </p:sp>
      <p:sp>
        <p:nvSpPr>
          <p:cNvPr id="3" name="Content Placeholder 2"/>
          <p:cNvSpPr>
            <a:spLocks noGrp="1"/>
          </p:cNvSpPr>
          <p:nvPr>
            <p:ph idx="1"/>
          </p:nvPr>
        </p:nvSpPr>
        <p:spPr/>
        <p:txBody>
          <a:bodyPr/>
          <a:lstStyle/>
          <a:p>
            <a:pPr>
              <a:lnSpc>
                <a:spcPct val="100000"/>
              </a:lnSpc>
              <a:spcBef>
                <a:spcPts val="0"/>
              </a:spcBef>
              <a:defRPr/>
            </a:pPr>
            <a:r>
              <a:rPr lang="en-GB" dirty="0"/>
              <a:t>GCSE </a:t>
            </a:r>
            <a:r>
              <a:rPr lang="en-GB" dirty="0" smtClean="0"/>
              <a:t>Ancient </a:t>
            </a:r>
            <a:r>
              <a:rPr lang="en-GB" dirty="0"/>
              <a:t>History </a:t>
            </a:r>
          </a:p>
          <a:p>
            <a:r>
              <a:rPr lang="en-GB" dirty="0" smtClean="0"/>
              <a:t>GCSE Geography</a:t>
            </a:r>
            <a:r>
              <a:rPr lang="en-GB" baseline="0" dirty="0" smtClean="0"/>
              <a:t> </a:t>
            </a:r>
          </a:p>
          <a:p>
            <a:r>
              <a:rPr lang="en-GB" dirty="0" smtClean="0"/>
              <a:t>BTEC </a:t>
            </a:r>
            <a:r>
              <a:rPr lang="en-GB" dirty="0"/>
              <a:t>Level 2 Tech Award in Performing Arts: </a:t>
            </a:r>
            <a:r>
              <a:rPr lang="en-GB" dirty="0" smtClean="0"/>
              <a:t>Drama</a:t>
            </a:r>
            <a:endParaRPr lang="en-GB" dirty="0" smtClean="0"/>
          </a:p>
          <a:p>
            <a:r>
              <a:rPr lang="en-GB" dirty="0"/>
              <a:t>BTEC Level 2 Tech Award in Performing Arts: </a:t>
            </a:r>
            <a:r>
              <a:rPr lang="en-GB" dirty="0" smtClean="0"/>
              <a:t>Dance</a:t>
            </a:r>
            <a:endParaRPr lang="en-GB" dirty="0" smtClean="0"/>
          </a:p>
          <a:p>
            <a:r>
              <a:rPr lang="en-GB" dirty="0" smtClean="0"/>
              <a:t>GCSE Philosophy</a:t>
            </a:r>
            <a:r>
              <a:rPr lang="en-GB" baseline="0" dirty="0" smtClean="0"/>
              <a:t> and Ethics</a:t>
            </a:r>
            <a:endParaRPr lang="en-GB" dirty="0" smtClean="0"/>
          </a:p>
          <a:p>
            <a:r>
              <a:rPr lang="en-GB" dirty="0" smtClean="0"/>
              <a:t>GCSE Computer</a:t>
            </a:r>
            <a:r>
              <a:rPr lang="en-GB" baseline="0" dirty="0" smtClean="0"/>
              <a:t> Science </a:t>
            </a:r>
          </a:p>
          <a:p>
            <a:endParaRPr lang="en-GB" dirty="0"/>
          </a:p>
        </p:txBody>
      </p:sp>
    </p:spTree>
    <p:extLst>
      <p:ext uri="{BB962C8B-B14F-4D97-AF65-F5344CB8AC3E}">
        <p14:creationId xmlns:p14="http://schemas.microsoft.com/office/powerpoint/2010/main" val="755483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Option C Subject </a:t>
            </a:r>
            <a:endParaRPr lang="en-GB" dirty="0"/>
          </a:p>
        </p:txBody>
      </p:sp>
      <p:sp>
        <p:nvSpPr>
          <p:cNvPr id="3" name="Content Placeholder 2"/>
          <p:cNvSpPr>
            <a:spLocks noGrp="1"/>
          </p:cNvSpPr>
          <p:nvPr>
            <p:ph idx="1"/>
          </p:nvPr>
        </p:nvSpPr>
        <p:spPr/>
        <p:txBody>
          <a:bodyPr/>
          <a:lstStyle/>
          <a:p>
            <a:r>
              <a:rPr lang="en-GB" dirty="0" smtClean="0"/>
              <a:t>GCSE History </a:t>
            </a:r>
          </a:p>
          <a:p>
            <a:r>
              <a:rPr lang="en-GB" dirty="0" smtClean="0"/>
              <a:t>GCSE Geography</a:t>
            </a:r>
            <a:r>
              <a:rPr lang="en-GB" baseline="0" dirty="0" smtClean="0"/>
              <a:t> </a:t>
            </a:r>
          </a:p>
          <a:p>
            <a:r>
              <a:rPr lang="en-GB" dirty="0" smtClean="0"/>
              <a:t>GCSE Triple </a:t>
            </a:r>
            <a:r>
              <a:rPr lang="en-GB" dirty="0"/>
              <a:t>Science </a:t>
            </a:r>
            <a:r>
              <a:rPr lang="en-GB" dirty="0" smtClean="0"/>
              <a:t>- </a:t>
            </a:r>
            <a:r>
              <a:rPr lang="en-GB" dirty="0">
                <a:solidFill>
                  <a:srgbClr val="FF0000"/>
                </a:solidFill>
              </a:rPr>
              <a:t>To qualify for Triple Award Science, students must have completed the higher-level assessments and spoken to their class teacher. </a:t>
            </a:r>
          </a:p>
          <a:p>
            <a:r>
              <a:rPr lang="en-GB" dirty="0" smtClean="0"/>
              <a:t>GCSE Music</a:t>
            </a:r>
          </a:p>
          <a:p>
            <a:r>
              <a:rPr lang="en-GB" dirty="0" smtClean="0"/>
              <a:t>GCSE Art and Design – Fine Art</a:t>
            </a:r>
          </a:p>
          <a:p>
            <a:r>
              <a:rPr lang="en-GB" dirty="0" smtClean="0"/>
              <a:t>GCSE Art </a:t>
            </a:r>
            <a:r>
              <a:rPr lang="en-GB" dirty="0"/>
              <a:t>and Design – Textiles </a:t>
            </a:r>
          </a:p>
          <a:p>
            <a:endParaRPr lang="en-GB" dirty="0"/>
          </a:p>
        </p:txBody>
      </p:sp>
    </p:spTree>
    <p:extLst>
      <p:ext uri="{BB962C8B-B14F-4D97-AF65-F5344CB8AC3E}">
        <p14:creationId xmlns:p14="http://schemas.microsoft.com/office/powerpoint/2010/main" val="19969823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Reserves</a:t>
            </a:r>
            <a:endParaRPr lang="en-GB" dirty="0"/>
          </a:p>
        </p:txBody>
      </p:sp>
      <p:sp>
        <p:nvSpPr>
          <p:cNvPr id="3" name="Content Placeholder 2"/>
          <p:cNvSpPr>
            <a:spLocks noGrp="1"/>
          </p:cNvSpPr>
          <p:nvPr>
            <p:ph idx="1"/>
          </p:nvPr>
        </p:nvSpPr>
        <p:spPr/>
        <p:txBody>
          <a:bodyPr/>
          <a:lstStyle/>
          <a:p>
            <a:pPr marL="0" indent="0">
              <a:buNone/>
            </a:pPr>
            <a:r>
              <a:rPr lang="en-GB" dirty="0" smtClean="0"/>
              <a:t>Students will select a reserve from each option block. Reserves will be considered in an event where a subject is no longer available. Subject availability is dependent on the number of students who opt for the subject.  </a:t>
            </a:r>
            <a:endParaRPr lang="en-GB" dirty="0"/>
          </a:p>
        </p:txBody>
      </p:sp>
    </p:spTree>
    <p:extLst>
      <p:ext uri="{BB962C8B-B14F-4D97-AF65-F5344CB8AC3E}">
        <p14:creationId xmlns:p14="http://schemas.microsoft.com/office/powerpoint/2010/main" val="15648673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GCSE Reform</a:t>
            </a:r>
            <a:endParaRPr lang="en-GB" dirty="0"/>
          </a:p>
        </p:txBody>
      </p:sp>
      <p:sp>
        <p:nvSpPr>
          <p:cNvPr id="3" name="Content Placeholder 2"/>
          <p:cNvSpPr>
            <a:spLocks noGrp="1"/>
          </p:cNvSpPr>
          <p:nvPr>
            <p:ph idx="1"/>
          </p:nvPr>
        </p:nvSpPr>
        <p:spPr/>
        <p:txBody>
          <a:bodyPr/>
          <a:lstStyle/>
          <a:p>
            <a:r>
              <a:rPr lang="en-GB" dirty="0" smtClean="0"/>
              <a:t>Current Y10 and Y11 students are already following revised &amp; reformed GCSE Specifications in the majority of their subjects </a:t>
            </a:r>
          </a:p>
          <a:p>
            <a:r>
              <a:rPr lang="en-GB" dirty="0" smtClean="0"/>
              <a:t>These are awarded numerical grades from 9 to 1 – 9 is the highest, 1 is the lowest </a:t>
            </a:r>
          </a:p>
          <a:p>
            <a:r>
              <a:rPr lang="en-GB" dirty="0" smtClean="0"/>
              <a:t>A grade 4 is the new standard that a student is expected to achieve in order for them to have passed the qualification. This is equivalent to the old C grade. </a:t>
            </a:r>
          </a:p>
          <a:p>
            <a:r>
              <a:rPr lang="en-GB" dirty="0" smtClean="0"/>
              <a:t>A grade 5 is considered a “good” pass. This is roughly equivalent to the top portion of the previous C grade and the bottom portion of the previous B grade.</a:t>
            </a:r>
            <a:endParaRPr lang="en-GB" dirty="0"/>
          </a:p>
        </p:txBody>
      </p:sp>
    </p:spTree>
    <p:extLst>
      <p:ext uri="{BB962C8B-B14F-4D97-AF65-F5344CB8AC3E}">
        <p14:creationId xmlns:p14="http://schemas.microsoft.com/office/powerpoint/2010/main" val="31456417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TotalTime>
  <Words>710</Words>
  <Application>Microsoft Office PowerPoint</Application>
  <PresentationFormat>Widescreen</PresentationFormat>
  <Paragraphs>88</Paragraphs>
  <Slides>13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Wingdings</vt:lpstr>
      <vt:lpstr>Office Theme</vt:lpstr>
      <vt:lpstr>PowerPoint Presentation</vt:lpstr>
      <vt:lpstr>Aims of the Key Stage 4 Curriculum</vt:lpstr>
      <vt:lpstr>Core Subject</vt:lpstr>
      <vt:lpstr>Optional Subjects </vt:lpstr>
      <vt:lpstr>Option A Subject </vt:lpstr>
      <vt:lpstr>Option B Subject </vt:lpstr>
      <vt:lpstr>Option C Subject </vt:lpstr>
      <vt:lpstr>Reserves</vt:lpstr>
      <vt:lpstr>GCSE Reform</vt:lpstr>
      <vt:lpstr>PowerPoint Presentation</vt:lpstr>
      <vt:lpstr>Making Good Choices</vt:lpstr>
      <vt:lpstr>Making Good Choices</vt:lpstr>
      <vt:lpstr>Next Steps</vt:lpstr>
    </vt:vector>
  </TitlesOfParts>
  <Company>Hillcrest School and Sixth Form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 Palmer</dc:creator>
  <cp:lastModifiedBy>S Palmer</cp:lastModifiedBy>
  <cp:revision>15</cp:revision>
  <dcterms:created xsi:type="dcterms:W3CDTF">2021-01-29T17:27:07Z</dcterms:created>
  <dcterms:modified xsi:type="dcterms:W3CDTF">2021-02-01T12:51:39Z</dcterms:modified>
</cp:coreProperties>
</file>