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3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1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06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4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24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64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1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90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6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FC48-85DD-46E9-8110-45612367EE57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2C8FC-31D7-4C2E-94CB-7CCD1EA5A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7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hillcrest.bham.sch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Day Out by Willy Russell - Introductory Context Lesson | Teaching  Resou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26" y="2011053"/>
            <a:ext cx="2676293" cy="200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1452469" y="163204"/>
            <a:ext cx="3167678" cy="22505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+mj-lt"/>
              </a:rPr>
              <a:t>Playwright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+mj-lt"/>
              </a:rPr>
              <a:t>Willy Russell.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Born in 1947 into a working-class family near to Liverpool.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</a:rPr>
              <a:t>Brought up by his mom and aunty.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</a:rPr>
              <a:t>He has a love of popular music and this can be seen in many of his plays, but especially in Blood Brothers.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</a:rPr>
              <a:t>Wrote ‘Our Day Out’ in 1977 which is based on his experience whilst teaching at </a:t>
            </a:r>
            <a:r>
              <a:rPr lang="en-US" sz="1200" dirty="0" err="1">
                <a:solidFill>
                  <a:schemeClr val="tx1"/>
                </a:solidFill>
                <a:latin typeface="+mj-lt"/>
              </a:rPr>
              <a:t>Shorefields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 School in Liverpool. </a:t>
            </a:r>
          </a:p>
        </p:txBody>
      </p:sp>
      <p:pic>
        <p:nvPicPr>
          <p:cNvPr id="14" name="Picture 2" descr="theartsdesk Q&amp;amp;A: Writer Willy Russell | The Arts Desk">
            <a:extLst>
              <a:ext uri="{FF2B5EF4-FFF2-40B4-BE49-F238E27FC236}">
                <a16:creationId xmlns:a16="http://schemas.microsoft.com/office/drawing/2014/main" id="{A432769C-5C13-4644-8E33-678D4B0CD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3" r="-1" b="-1"/>
          <a:stretch/>
        </p:blipFill>
        <p:spPr bwMode="auto">
          <a:xfrm>
            <a:off x="0" y="0"/>
            <a:ext cx="1501780" cy="1683824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156116" y="2587943"/>
            <a:ext cx="4411980" cy="71840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latin typeface="+mj-lt"/>
              </a:rPr>
              <a:t>Summary: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Mrs Kay’s Progress Class are unleashed for a day’s coach trip to Conwy Castle in Wales.  The day does not go entirely as planned.   </a:t>
            </a:r>
          </a:p>
        </p:txBody>
      </p:sp>
      <p:sp>
        <p:nvSpPr>
          <p:cNvPr id="13" name="Oval 12"/>
          <p:cNvSpPr/>
          <p:nvPr/>
        </p:nvSpPr>
        <p:spPr>
          <a:xfrm>
            <a:off x="4792475" y="193891"/>
            <a:ext cx="2546960" cy="162278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Genre: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Comedy/Realism/Satire: Russell’s plays and novels are about ordinary working class people. His collection of work is funny and moving with a comic touch.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0476740" y="5592749"/>
            <a:ext cx="1467309" cy="106386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Themes:</a:t>
            </a:r>
          </a:p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Social Class</a:t>
            </a:r>
          </a:p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Education</a:t>
            </a:r>
          </a:p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Poverty v’s Wealth</a:t>
            </a:r>
          </a:p>
          <a:p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835114"/>
              </p:ext>
            </p:extLst>
          </p:nvPr>
        </p:nvGraphicFramePr>
        <p:xfrm>
          <a:off x="207668" y="3553764"/>
          <a:ext cx="4717976" cy="3134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6329">
                  <a:extLst>
                    <a:ext uri="{9D8B030D-6E8A-4147-A177-3AD203B41FA5}">
                      <a16:colId xmlns:a16="http://schemas.microsoft.com/office/drawing/2014/main" val="1634019935"/>
                    </a:ext>
                  </a:extLst>
                </a:gridCol>
                <a:gridCol w="3941647">
                  <a:extLst>
                    <a:ext uri="{9D8B030D-6E8A-4147-A177-3AD203B41FA5}">
                      <a16:colId xmlns:a16="http://schemas.microsoft.com/office/drawing/2014/main" val="182775514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Main</a:t>
                      </a:r>
                      <a:r>
                        <a:rPr lang="en-GB" sz="1100" baseline="0" dirty="0"/>
                        <a:t> Characters</a:t>
                      </a:r>
                      <a:endParaRPr lang="en-GB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19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Mrs Kay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kind-hearted and generous teacher of the “progress class”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616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Mr Briggs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The deputy-head of the school who believes in very</a:t>
                      </a:r>
                      <a:r>
                        <a:rPr lang="en-GB" sz="1100" baseline="0" dirty="0"/>
                        <a:t> strict discipline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95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Colin/</a:t>
                      </a:r>
                    </a:p>
                    <a:p>
                      <a:r>
                        <a:rPr lang="en-GB" sz="1100" dirty="0"/>
                        <a:t>Susan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Young teachers who are helping support those</a:t>
                      </a:r>
                      <a:r>
                        <a:rPr lang="en-GB" sz="1100" baseline="0" dirty="0"/>
                        <a:t> on the trip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89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Carol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thoughtful student who seems unhappy</a:t>
                      </a:r>
                      <a:r>
                        <a:rPr lang="en-GB" sz="1100" baseline="0" dirty="0"/>
                        <a:t> with her life in Liverpool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08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Reilley/</a:t>
                      </a:r>
                    </a:p>
                    <a:p>
                      <a:r>
                        <a:rPr lang="en-GB" sz="1100" dirty="0" err="1"/>
                        <a:t>Digga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Older students who used to be in the progress class: a bad influence on the others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8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Linda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girl with a bad attitude:</a:t>
                      </a:r>
                      <a:r>
                        <a:rPr lang="en-GB" sz="1100" baseline="0" dirty="0"/>
                        <a:t> she has a crush on Colin and clashes with Mr Briggs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20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Andrews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young student with a difficult home life.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649847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16289"/>
              </p:ext>
            </p:extLst>
          </p:nvPr>
        </p:nvGraphicFramePr>
        <p:xfrm>
          <a:off x="8299781" y="3407823"/>
          <a:ext cx="3870960" cy="1982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025">
                  <a:extLst>
                    <a:ext uri="{9D8B030D-6E8A-4147-A177-3AD203B41FA5}">
                      <a16:colId xmlns:a16="http://schemas.microsoft.com/office/drawing/2014/main" val="573625077"/>
                    </a:ext>
                  </a:extLst>
                </a:gridCol>
                <a:gridCol w="2768935">
                  <a:extLst>
                    <a:ext uri="{9D8B030D-6E8A-4147-A177-3AD203B41FA5}">
                      <a16:colId xmlns:a16="http://schemas.microsoft.com/office/drawing/2014/main" val="415242825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Skill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Definition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4037017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Facial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Showing emotion through the facial features.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808712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Gestures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An expressive movement of the body.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89236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Posture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They way in which you hold your upper body.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048659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Body language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Communication through movement or positions of the body.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085682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Gait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The way you travel in character.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7412912"/>
                  </a:ext>
                </a:extLst>
              </a:tr>
            </a:tbl>
          </a:graphicData>
        </a:graphic>
      </p:graphicFrame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159250" y="27860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88525"/>
              </p:ext>
            </p:extLst>
          </p:nvPr>
        </p:nvGraphicFramePr>
        <p:xfrm>
          <a:off x="8299781" y="405370"/>
          <a:ext cx="3870960" cy="2449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255">
                  <a:extLst>
                    <a:ext uri="{9D8B030D-6E8A-4147-A177-3AD203B41FA5}">
                      <a16:colId xmlns:a16="http://schemas.microsoft.com/office/drawing/2014/main" val="1982441247"/>
                    </a:ext>
                  </a:extLst>
                </a:gridCol>
                <a:gridCol w="2973705">
                  <a:extLst>
                    <a:ext uri="{9D8B030D-6E8A-4147-A177-3AD203B41FA5}">
                      <a16:colId xmlns:a16="http://schemas.microsoft.com/office/drawing/2014/main" val="655935881"/>
                    </a:ext>
                  </a:extLst>
                </a:gridCol>
              </a:tblGrid>
              <a:tr h="262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Skill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Definition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9072109"/>
                  </a:ext>
                </a:extLst>
              </a:tr>
              <a:tr h="342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This suggests your mood and your intention towards the listener, e.g. happy, sad.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7632866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Volume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How loud or quiet you speak</a:t>
                      </a:r>
                      <a:endParaRPr lang="en-GB" sz="11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1482729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Pitch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Speaking in a high, low or natural voice.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6900857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Pace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The speed in which you speak.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4312027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Emphasis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This is the pressure on individual words that makes them stand out.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5971623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Pause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To stop for a moment to create dramatic effect.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925296"/>
                  </a:ext>
                </a:extLst>
              </a:tr>
            </a:tbl>
          </a:graphicData>
        </a:graphic>
      </p:graphicFrame>
      <p:sp>
        <p:nvSpPr>
          <p:cNvPr id="50" name="Text Box 3"/>
          <p:cNvSpPr txBox="1"/>
          <p:nvPr/>
        </p:nvSpPr>
        <p:spPr>
          <a:xfrm>
            <a:off x="9273705" y="3028761"/>
            <a:ext cx="2145665" cy="38862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8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 Skills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482679" y="37588"/>
            <a:ext cx="172771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Vocal Skills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-6296330" y="4957678"/>
            <a:ext cx="152117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Seating</a:t>
            </a:r>
            <a:r>
              <a:rPr kumimoji="0" lang="en-GB" altLang="en-US" sz="1200" b="0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GB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5106829" y="4225175"/>
            <a:ext cx="2990204" cy="2200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Drama Techniques</a:t>
            </a: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 SEATING: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a </a:t>
            </a: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strategy i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 which a character is interviewed by the rest of the group. This activity allows you to think deeply about your character and develop important skills such as; communication, creativity and confidence.</a:t>
            </a:r>
          </a:p>
          <a:p>
            <a:r>
              <a:rPr lang="en-GB" sz="1200" b="1" dirty="0">
                <a:latin typeface="+mj-lt"/>
              </a:rPr>
              <a:t>BLOCKING:</a:t>
            </a:r>
            <a:r>
              <a:rPr lang="en-GB" sz="1200" dirty="0">
                <a:latin typeface="+mj-lt"/>
              </a:rPr>
              <a:t> The precise staging of actors in the performance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5106829" y="5928468"/>
            <a:ext cx="5516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ROLE ON THE WALL:</a:t>
            </a:r>
            <a:endParaRPr kumimoji="0" lang="en-GB" altLang="en-US" sz="9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 method where you are able to think deeply about your characters thoughts and feelings.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0" name="Picture 59" descr="edugate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395" y="-13730"/>
            <a:ext cx="895120" cy="44001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Rectangle 55"/>
          <p:cNvSpPr/>
          <p:nvPr/>
        </p:nvSpPr>
        <p:spPr>
          <a:xfrm rot="1672264">
            <a:off x="6976250" y="355644"/>
            <a:ext cx="1148931" cy="60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202124"/>
                </a:solidFill>
                <a:latin typeface="+mj-lt"/>
              </a:rPr>
              <a:t>T</a:t>
            </a:r>
            <a:r>
              <a:rPr lang="en-GB" sz="1100" b="0" i="0" dirty="0">
                <a:solidFill>
                  <a:srgbClr val="202124"/>
                </a:solidFill>
                <a:effectLst/>
                <a:latin typeface="+mj-lt"/>
              </a:rPr>
              <a:t>he use of humour, irony, exaggeration</a:t>
            </a:r>
            <a:endParaRPr lang="en-GB" sz="1100" dirty="0">
              <a:latin typeface="+mj-lt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6601931" y="228600"/>
            <a:ext cx="438949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64E4DB1C-BBBC-48EF-9F6F-D00C4028D5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15400" y="2887154"/>
            <a:ext cx="426713" cy="47345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7BD6703-E9E7-4010-A6D5-E9D76F09E7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3262" y="37828"/>
            <a:ext cx="360147" cy="3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455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 Extra Bold</vt:lpstr>
      <vt:lpstr>Office Theme</vt:lpstr>
      <vt:lpstr>PowerPoint Presentation</vt:lpstr>
    </vt:vector>
  </TitlesOfParts>
  <Company>Hillcrest School and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GBerlyn</dc:creator>
  <cp:lastModifiedBy>E Kirby</cp:lastModifiedBy>
  <cp:revision>11</cp:revision>
  <dcterms:created xsi:type="dcterms:W3CDTF">2021-12-16T10:09:42Z</dcterms:created>
  <dcterms:modified xsi:type="dcterms:W3CDTF">2022-02-15T10:29:47Z</dcterms:modified>
</cp:coreProperties>
</file>