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6" r:id="rId2"/>
    <p:sldId id="271" r:id="rId3"/>
    <p:sldId id="274" r:id="rId4"/>
    <p:sldId id="277" r:id="rId5"/>
    <p:sldId id="278" r:id="rId6"/>
    <p:sldId id="280" r:id="rId7"/>
    <p:sldId id="284" r:id="rId8"/>
  </p:sldIdLst>
  <p:sldSz cx="12192000" cy="6858000"/>
  <p:notesSz cx="674211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68727" autoAdjust="0"/>
  </p:normalViewPr>
  <p:slideViewPr>
    <p:cSldViewPr snapToGrid="0">
      <p:cViewPr varScale="1">
        <p:scale>
          <a:sx n="73" d="100"/>
          <a:sy n="73"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16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1684"/>
          </a:xfrm>
          <a:prstGeom prst="rect">
            <a:avLst/>
          </a:prstGeom>
        </p:spPr>
        <p:txBody>
          <a:bodyPr vert="horz" lIns="91440" tIns="45720" rIns="91440" bIns="45720" rtlCol="0"/>
          <a:lstStyle>
            <a:lvl1pPr algn="r">
              <a:defRPr sz="1200"/>
            </a:lvl1pPr>
          </a:lstStyle>
          <a:p>
            <a:fld id="{6A75D582-55AA-4562-9577-2E59EF8589E8}" type="datetimeFigureOut">
              <a:rPr lang="en-GB" smtClean="0"/>
              <a:t>12/06/2022</a:t>
            </a:fld>
            <a:endParaRPr lang="en-GB"/>
          </a:p>
        </p:txBody>
      </p:sp>
      <p:sp>
        <p:nvSpPr>
          <p:cNvPr id="4" name="Slide Image Placeholder 3"/>
          <p:cNvSpPr>
            <a:spLocks noGrp="1" noRot="1" noChangeAspect="1"/>
          </p:cNvSpPr>
          <p:nvPr>
            <p:ph type="sldImg" idx="2"/>
          </p:nvPr>
        </p:nvSpPr>
        <p:spPr>
          <a:xfrm>
            <a:off x="431800" y="1225550"/>
            <a:ext cx="5878513" cy="33067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16076"/>
            <a:ext cx="5393690" cy="385860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07956"/>
            <a:ext cx="2921582" cy="49168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07956"/>
            <a:ext cx="2921582" cy="491683"/>
          </a:xfrm>
          <a:prstGeom prst="rect">
            <a:avLst/>
          </a:prstGeom>
        </p:spPr>
        <p:txBody>
          <a:bodyPr vert="horz" lIns="91440" tIns="45720" rIns="91440" bIns="45720" rtlCol="0" anchor="b"/>
          <a:lstStyle>
            <a:lvl1pPr algn="r">
              <a:defRPr sz="1200"/>
            </a:lvl1pPr>
          </a:lstStyle>
          <a:p>
            <a:fld id="{91C4A6D6-38E9-41FA-AD00-366EA9B9468C}" type="slidenum">
              <a:rPr lang="en-GB" smtClean="0"/>
              <a:t>‹#›</a:t>
            </a:fld>
            <a:endParaRPr lang="en-GB"/>
          </a:p>
        </p:txBody>
      </p:sp>
    </p:spTree>
    <p:extLst>
      <p:ext uri="{BB962C8B-B14F-4D97-AF65-F5344CB8AC3E}">
        <p14:creationId xmlns:p14="http://schemas.microsoft.com/office/powerpoint/2010/main" val="226739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E33FC5-5317-4B22-9FF3-1F9E07BF5A8E}" type="datetimeFigureOut">
              <a:rPr lang="en-GB" smtClean="0"/>
              <a:t>12/06/2022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5E3E66-1B57-49E0-957F-D79B6F7003BF}" type="slidenum">
              <a:rPr lang="en-GB" smtClean="0"/>
              <a:t>‹#›</a:t>
            </a:fld>
            <a:endParaRPr lang="en-GB"/>
          </a:p>
        </p:txBody>
      </p:sp>
    </p:spTree>
    <p:extLst>
      <p:ext uri="{BB962C8B-B14F-4D97-AF65-F5344CB8AC3E}">
        <p14:creationId xmlns:p14="http://schemas.microsoft.com/office/powerpoint/2010/main" val="147914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E33FC5-5317-4B22-9FF3-1F9E07BF5A8E}" type="datetimeFigureOut">
              <a:rPr lang="en-GB" smtClean="0"/>
              <a:t>12/06/2022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5E3E66-1B57-49E0-957F-D79B6F7003BF}" type="slidenum">
              <a:rPr lang="en-GB" smtClean="0"/>
              <a:t>‹#›</a:t>
            </a:fld>
            <a:endParaRPr lang="en-GB"/>
          </a:p>
        </p:txBody>
      </p:sp>
    </p:spTree>
    <p:extLst>
      <p:ext uri="{BB962C8B-B14F-4D97-AF65-F5344CB8AC3E}">
        <p14:creationId xmlns:p14="http://schemas.microsoft.com/office/powerpoint/2010/main" val="388038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E33FC5-5317-4B22-9FF3-1F9E07BF5A8E}" type="datetimeFigureOut">
              <a:rPr lang="en-GB" smtClean="0"/>
              <a:t>12/06/2022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5E3E66-1B57-49E0-957F-D79B6F7003BF}" type="slidenum">
              <a:rPr lang="en-GB" smtClean="0"/>
              <a:t>‹#›</a:t>
            </a:fld>
            <a:endParaRPr lang="en-GB"/>
          </a:p>
        </p:txBody>
      </p:sp>
    </p:spTree>
    <p:extLst>
      <p:ext uri="{BB962C8B-B14F-4D97-AF65-F5344CB8AC3E}">
        <p14:creationId xmlns:p14="http://schemas.microsoft.com/office/powerpoint/2010/main" val="67633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E33FC5-5317-4B22-9FF3-1F9E07BF5A8E}" type="datetimeFigureOut">
              <a:rPr lang="en-GB" smtClean="0"/>
              <a:t>12/06/2022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5E3E66-1B57-49E0-957F-D79B6F7003BF}" type="slidenum">
              <a:rPr lang="en-GB" smtClean="0"/>
              <a:t>‹#›</a:t>
            </a:fld>
            <a:endParaRPr lang="en-GB"/>
          </a:p>
        </p:txBody>
      </p:sp>
    </p:spTree>
    <p:extLst>
      <p:ext uri="{BB962C8B-B14F-4D97-AF65-F5344CB8AC3E}">
        <p14:creationId xmlns:p14="http://schemas.microsoft.com/office/powerpoint/2010/main" val="177541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E33FC5-5317-4B22-9FF3-1F9E07BF5A8E}" type="datetimeFigureOut">
              <a:rPr lang="en-GB" smtClean="0"/>
              <a:t>12/06/2022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5E3E66-1B57-49E0-957F-D79B6F7003BF}" type="slidenum">
              <a:rPr lang="en-GB" smtClean="0"/>
              <a:t>‹#›</a:t>
            </a:fld>
            <a:endParaRPr lang="en-GB"/>
          </a:p>
        </p:txBody>
      </p:sp>
    </p:spTree>
    <p:extLst>
      <p:ext uri="{BB962C8B-B14F-4D97-AF65-F5344CB8AC3E}">
        <p14:creationId xmlns:p14="http://schemas.microsoft.com/office/powerpoint/2010/main" val="165970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E33FC5-5317-4B22-9FF3-1F9E07BF5A8E}" type="datetimeFigureOut">
              <a:rPr lang="en-GB" smtClean="0"/>
              <a:t>12/06/2022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5E3E66-1B57-49E0-957F-D79B6F7003BF}" type="slidenum">
              <a:rPr lang="en-GB" smtClean="0"/>
              <a:t>‹#›</a:t>
            </a:fld>
            <a:endParaRPr lang="en-GB"/>
          </a:p>
        </p:txBody>
      </p:sp>
    </p:spTree>
    <p:extLst>
      <p:ext uri="{BB962C8B-B14F-4D97-AF65-F5344CB8AC3E}">
        <p14:creationId xmlns:p14="http://schemas.microsoft.com/office/powerpoint/2010/main" val="136594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E33FC5-5317-4B22-9FF3-1F9E07BF5A8E}" type="datetimeFigureOut">
              <a:rPr lang="en-GB" smtClean="0"/>
              <a:t>12/06/2022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5E3E66-1B57-49E0-957F-D79B6F7003BF}" type="slidenum">
              <a:rPr lang="en-GB" smtClean="0"/>
              <a:t>‹#›</a:t>
            </a:fld>
            <a:endParaRPr lang="en-GB"/>
          </a:p>
        </p:txBody>
      </p:sp>
    </p:spTree>
    <p:extLst>
      <p:ext uri="{BB962C8B-B14F-4D97-AF65-F5344CB8AC3E}">
        <p14:creationId xmlns:p14="http://schemas.microsoft.com/office/powerpoint/2010/main" val="227032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E33FC5-5317-4B22-9FF3-1F9E07BF5A8E}" type="datetimeFigureOut">
              <a:rPr lang="en-GB" smtClean="0"/>
              <a:t>12/06/2022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5E3E66-1B57-49E0-957F-D79B6F7003BF}" type="slidenum">
              <a:rPr lang="en-GB" smtClean="0"/>
              <a:t>‹#›</a:t>
            </a:fld>
            <a:endParaRPr lang="en-GB"/>
          </a:p>
        </p:txBody>
      </p:sp>
    </p:spTree>
    <p:extLst>
      <p:ext uri="{BB962C8B-B14F-4D97-AF65-F5344CB8AC3E}">
        <p14:creationId xmlns:p14="http://schemas.microsoft.com/office/powerpoint/2010/main" val="202410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33FC5-5317-4B22-9FF3-1F9E07BF5A8E}" type="datetimeFigureOut">
              <a:rPr lang="en-GB" smtClean="0"/>
              <a:t>12/06/2022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5E3E66-1B57-49E0-957F-D79B6F7003BF}" type="slidenum">
              <a:rPr lang="en-GB" smtClean="0"/>
              <a:t>‹#›</a:t>
            </a:fld>
            <a:endParaRPr lang="en-GB"/>
          </a:p>
        </p:txBody>
      </p:sp>
    </p:spTree>
    <p:extLst>
      <p:ext uri="{BB962C8B-B14F-4D97-AF65-F5344CB8AC3E}">
        <p14:creationId xmlns:p14="http://schemas.microsoft.com/office/powerpoint/2010/main" val="282700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E33FC5-5317-4B22-9FF3-1F9E07BF5A8E}" type="datetimeFigureOut">
              <a:rPr lang="en-GB" smtClean="0"/>
              <a:t>12/06/2022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5E3E66-1B57-49E0-957F-D79B6F7003BF}" type="slidenum">
              <a:rPr lang="en-GB" smtClean="0"/>
              <a:t>‹#›</a:t>
            </a:fld>
            <a:endParaRPr lang="en-GB"/>
          </a:p>
        </p:txBody>
      </p:sp>
    </p:spTree>
    <p:extLst>
      <p:ext uri="{BB962C8B-B14F-4D97-AF65-F5344CB8AC3E}">
        <p14:creationId xmlns:p14="http://schemas.microsoft.com/office/powerpoint/2010/main" val="404744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E33FC5-5317-4B22-9FF3-1F9E07BF5A8E}" type="datetimeFigureOut">
              <a:rPr lang="en-GB" smtClean="0"/>
              <a:t>12/06/2022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5E3E66-1B57-49E0-957F-D79B6F7003BF}" type="slidenum">
              <a:rPr lang="en-GB" smtClean="0"/>
              <a:t>‹#›</a:t>
            </a:fld>
            <a:endParaRPr lang="en-GB"/>
          </a:p>
        </p:txBody>
      </p:sp>
    </p:spTree>
    <p:extLst>
      <p:ext uri="{BB962C8B-B14F-4D97-AF65-F5344CB8AC3E}">
        <p14:creationId xmlns:p14="http://schemas.microsoft.com/office/powerpoint/2010/main" val="77360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33FC5-5317-4B22-9FF3-1F9E07BF5A8E}" type="datetimeFigureOut">
              <a:rPr lang="en-GB" smtClean="0"/>
              <a:t>12/06/2022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E3E66-1B57-49E0-957F-D79B6F7003BF}" type="slidenum">
              <a:rPr lang="en-GB" smtClean="0"/>
              <a:t>‹#›</a:t>
            </a:fld>
            <a:endParaRPr lang="en-GB"/>
          </a:p>
        </p:txBody>
      </p:sp>
    </p:spTree>
    <p:extLst>
      <p:ext uri="{BB962C8B-B14F-4D97-AF65-F5344CB8AC3E}">
        <p14:creationId xmlns:p14="http://schemas.microsoft.com/office/powerpoint/2010/main" val="422742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6" Type="http://schemas.openxmlformats.org/officeDocument/2006/relationships/hyperlink" Target="https://resources.dynamic-learning.co.uk/Titles/FoodKS3T_L_9781510458208/a5e33289-0e72-4492-a970-53ebb50d681d/Resources/KS3Food_02450.mp4" TargetMode="Externa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hyperlink" Target="https://youtu.be/OUSi4DbRVVQ" TargetMode="External"/><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5.xml.rels><?xml version="1.0" encoding="UTF-8" standalone="yes"?>
<Relationships xmlns="http://schemas.openxmlformats.org/package/2006/relationships"><Relationship Id="rId8" Type="http://schemas.openxmlformats.org/officeDocument/2006/relationships/image" Target="../media/image42.jpg"/><Relationship Id="rId13" Type="http://schemas.openxmlformats.org/officeDocument/2006/relationships/image" Target="../media/image47.jpg"/><Relationship Id="rId3" Type="http://schemas.openxmlformats.org/officeDocument/2006/relationships/image" Target="../media/image37.png"/><Relationship Id="rId7" Type="http://schemas.openxmlformats.org/officeDocument/2006/relationships/image" Target="../media/image41.jpg"/><Relationship Id="rId12" Type="http://schemas.openxmlformats.org/officeDocument/2006/relationships/image" Target="../media/image46.jpg"/><Relationship Id="rId17" Type="http://schemas.openxmlformats.org/officeDocument/2006/relationships/image" Target="../media/image51.jpeg"/><Relationship Id="rId2" Type="http://schemas.openxmlformats.org/officeDocument/2006/relationships/image" Target="../media/image36.png"/><Relationship Id="rId16"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40.jpg"/><Relationship Id="rId11" Type="http://schemas.openxmlformats.org/officeDocument/2006/relationships/image" Target="../media/image45.jpg"/><Relationship Id="rId5" Type="http://schemas.openxmlformats.org/officeDocument/2006/relationships/image" Target="../media/image39.jpg"/><Relationship Id="rId15" Type="http://schemas.openxmlformats.org/officeDocument/2006/relationships/image" Target="../media/image49.jpeg"/><Relationship Id="rId10" Type="http://schemas.openxmlformats.org/officeDocument/2006/relationships/image" Target="../media/image44.jpg"/><Relationship Id="rId4" Type="http://schemas.openxmlformats.org/officeDocument/2006/relationships/image" Target="../media/image38.jpg"/><Relationship Id="rId9" Type="http://schemas.openxmlformats.org/officeDocument/2006/relationships/image" Target="../media/image43.jpg"/><Relationship Id="rId1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eg"/></Relationships>
</file>

<file path=ppt/slides/_rels/slide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hyperlink" Target="http://eatseasonably.co.uk/what-to-eat-now/calendar/" TargetMode="External"/><Relationship Id="rId18" Type="http://schemas.openxmlformats.org/officeDocument/2006/relationships/image" Target="../media/image73.jpeg"/><Relationship Id="rId26" Type="http://schemas.openxmlformats.org/officeDocument/2006/relationships/image" Target="../media/image81.jpeg"/><Relationship Id="rId3" Type="http://schemas.openxmlformats.org/officeDocument/2006/relationships/image" Target="../media/image59.png"/><Relationship Id="rId21" Type="http://schemas.openxmlformats.org/officeDocument/2006/relationships/image" Target="../media/image76.jpe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2.jpeg"/><Relationship Id="rId25" Type="http://schemas.openxmlformats.org/officeDocument/2006/relationships/image" Target="../media/image80.jpeg"/><Relationship Id="rId2" Type="http://schemas.openxmlformats.org/officeDocument/2006/relationships/image" Target="../media/image58.png"/><Relationship Id="rId16" Type="http://schemas.openxmlformats.org/officeDocument/2006/relationships/image" Target="../media/image71.jpeg"/><Relationship Id="rId20" Type="http://schemas.openxmlformats.org/officeDocument/2006/relationships/image" Target="../media/image75.jpeg"/><Relationship Id="rId29"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67.png"/><Relationship Id="rId24" Type="http://schemas.openxmlformats.org/officeDocument/2006/relationships/image" Target="../media/image79.jpeg"/><Relationship Id="rId5" Type="http://schemas.openxmlformats.org/officeDocument/2006/relationships/image" Target="../media/image61.png"/><Relationship Id="rId15" Type="http://schemas.openxmlformats.org/officeDocument/2006/relationships/image" Target="../media/image70.jpeg"/><Relationship Id="rId23" Type="http://schemas.openxmlformats.org/officeDocument/2006/relationships/image" Target="../media/image78.jpeg"/><Relationship Id="rId28" Type="http://schemas.openxmlformats.org/officeDocument/2006/relationships/image" Target="../media/image83.jpeg"/><Relationship Id="rId10" Type="http://schemas.openxmlformats.org/officeDocument/2006/relationships/image" Target="../media/image66.png"/><Relationship Id="rId19" Type="http://schemas.openxmlformats.org/officeDocument/2006/relationships/image" Target="../media/image74.jpeg"/><Relationship Id="rId4" Type="http://schemas.openxmlformats.org/officeDocument/2006/relationships/image" Target="../media/image60.png"/><Relationship Id="rId9" Type="http://schemas.openxmlformats.org/officeDocument/2006/relationships/image" Target="../media/image65.jpeg"/><Relationship Id="rId14" Type="http://schemas.openxmlformats.org/officeDocument/2006/relationships/image" Target="../media/image69.png"/><Relationship Id="rId22" Type="http://schemas.openxmlformats.org/officeDocument/2006/relationships/image" Target="../media/image77.jpeg"/><Relationship Id="rId27" Type="http://schemas.openxmlformats.org/officeDocument/2006/relationships/image" Target="../media/image82.jpeg"/><Relationship Id="rId30" Type="http://schemas.openxmlformats.org/officeDocument/2006/relationships/image" Target="../media/image8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343" y="1015777"/>
            <a:ext cx="7257143" cy="1077218"/>
          </a:xfrm>
          <a:prstGeom prst="rect">
            <a:avLst/>
          </a:prstGeom>
        </p:spPr>
        <p:txBody>
          <a:bodyPr wrap="square">
            <a:spAutoFit/>
          </a:bodyPr>
          <a:lstStyle/>
          <a:p>
            <a:r>
              <a:rPr lang="en-GB" sz="3200" dirty="0"/>
              <a:t>Year </a:t>
            </a:r>
            <a:r>
              <a:rPr lang="en-GB" sz="3200" dirty="0" smtClean="0"/>
              <a:t>8</a:t>
            </a:r>
          </a:p>
          <a:p>
            <a:r>
              <a:rPr lang="en-GB" sz="3200" dirty="0" smtClean="0"/>
              <a:t>Knowledge </a:t>
            </a:r>
            <a:r>
              <a:rPr lang="en-GB" sz="3200" dirty="0"/>
              <a:t>Organisers</a:t>
            </a:r>
          </a:p>
        </p:txBody>
      </p:sp>
    </p:spTree>
    <p:extLst>
      <p:ext uri="{BB962C8B-B14F-4D97-AF65-F5344CB8AC3E}">
        <p14:creationId xmlns:p14="http://schemas.microsoft.com/office/powerpoint/2010/main" val="274319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2880580"/>
              </p:ext>
            </p:extLst>
          </p:nvPr>
        </p:nvGraphicFramePr>
        <p:xfrm>
          <a:off x="8273502" y="359111"/>
          <a:ext cx="3867874" cy="5155910"/>
        </p:xfrm>
        <a:graphic>
          <a:graphicData uri="http://schemas.openxmlformats.org/drawingml/2006/table">
            <a:tbl>
              <a:tblPr firstRow="1" firstCol="1" bandRow="1">
                <a:tableStyleId>{5C22544A-7EE6-4342-B048-85BDC9FD1C3A}</a:tableStyleId>
              </a:tblPr>
              <a:tblGrid>
                <a:gridCol w="1943217">
                  <a:extLst>
                    <a:ext uri="{9D8B030D-6E8A-4147-A177-3AD203B41FA5}">
                      <a16:colId xmlns:a16="http://schemas.microsoft.com/office/drawing/2014/main" val="748955592"/>
                    </a:ext>
                  </a:extLst>
                </a:gridCol>
                <a:gridCol w="1924657">
                  <a:extLst>
                    <a:ext uri="{9D8B030D-6E8A-4147-A177-3AD203B41FA5}">
                      <a16:colId xmlns:a16="http://schemas.microsoft.com/office/drawing/2014/main" val="4039702099"/>
                    </a:ext>
                  </a:extLst>
                </a:gridCol>
              </a:tblGrid>
              <a:tr h="397485">
                <a:tc gridSpan="2">
                  <a:txBody>
                    <a:bodyPr/>
                    <a:lstStyle/>
                    <a:p>
                      <a:pPr algn="l">
                        <a:lnSpc>
                          <a:spcPct val="115000"/>
                        </a:lnSpc>
                        <a:spcAft>
                          <a:spcPts val="0"/>
                        </a:spcAft>
                      </a:pPr>
                      <a:r>
                        <a:rPr lang="en-GB" sz="1200" b="1" dirty="0" smtClean="0">
                          <a:solidFill>
                            <a:schemeClr val="tx1"/>
                          </a:solidFill>
                          <a:effectLst/>
                          <a:latin typeface="+mn-lt"/>
                          <a:ea typeface="Calibri" panose="020F0502020204030204" pitchFamily="34" charset="0"/>
                          <a:cs typeface="Times New Roman" panose="02020603050405020304" pitchFamily="18" charset="0"/>
                        </a:rPr>
                        <a:t>Plan</a:t>
                      </a:r>
                      <a:r>
                        <a:rPr lang="en-GB" sz="1200" b="1" baseline="0" dirty="0" smtClean="0">
                          <a:solidFill>
                            <a:schemeClr val="tx1"/>
                          </a:solidFill>
                          <a:effectLst/>
                          <a:latin typeface="+mn-lt"/>
                          <a:ea typeface="Calibri" panose="020F0502020204030204" pitchFamily="34" charset="0"/>
                          <a:cs typeface="Times New Roman" panose="02020603050405020304" pitchFamily="18" charset="0"/>
                        </a:rPr>
                        <a:t> the making of a quality food product</a:t>
                      </a:r>
                      <a:endParaRPr lang="en-GB" sz="1200" b="1" dirty="0">
                        <a:solidFill>
                          <a:schemeClr val="tx1"/>
                        </a:solidFill>
                        <a:effectLst/>
                        <a:latin typeface="+mn-lt"/>
                        <a:ea typeface="Calibri" panose="020F0502020204030204" pitchFamily="34" charset="0"/>
                        <a:cs typeface="Times New Roman" panose="02020603050405020304" pitchFamily="18" charset="0"/>
                      </a:endParaRPr>
                    </a:p>
                  </a:txBody>
                  <a:tcPr marL="32006" marR="32006" marT="0" marB="0">
                    <a:solidFill>
                      <a:schemeClr val="accent1">
                        <a:lumMod val="60000"/>
                        <a:lumOff val="40000"/>
                      </a:schemeClr>
                    </a:solidFill>
                  </a:tcPr>
                </a:tc>
                <a:tc hMerge="1">
                  <a:txBody>
                    <a:bodyPr/>
                    <a:lstStyle/>
                    <a:p>
                      <a:pPr algn="l">
                        <a:lnSpc>
                          <a:spcPct val="115000"/>
                        </a:lnSpc>
                        <a:spcAft>
                          <a:spcPts val="0"/>
                        </a:spcAft>
                      </a:pPr>
                      <a:endParaRPr lang="en-GB" sz="1400" dirty="0">
                        <a:solidFill>
                          <a:schemeClr val="tx1"/>
                        </a:solidFill>
                        <a:effectLst/>
                        <a:latin typeface="+mn-lt"/>
                      </a:endParaRPr>
                    </a:p>
                  </a:txBody>
                  <a:tcPr marL="32006" marR="32006" marT="0" marB="0"/>
                </a:tc>
                <a:extLst>
                  <a:ext uri="{0D108BD9-81ED-4DB2-BD59-A6C34878D82A}">
                    <a16:rowId xmlns:a16="http://schemas.microsoft.com/office/drawing/2014/main" val="3360154610"/>
                  </a:ext>
                </a:extLst>
              </a:tr>
              <a:tr h="211463">
                <a:tc>
                  <a:txBody>
                    <a:bodyPr/>
                    <a:lstStyle/>
                    <a:p>
                      <a:pPr algn="l">
                        <a:lnSpc>
                          <a:spcPct val="115000"/>
                        </a:lnSpc>
                        <a:spcAft>
                          <a:spcPts val="0"/>
                        </a:spcAft>
                      </a:pPr>
                      <a:r>
                        <a:rPr lang="en-GB" sz="1200" b="1" dirty="0">
                          <a:solidFill>
                            <a:schemeClr val="tx1"/>
                          </a:solidFill>
                          <a:effectLst/>
                          <a:latin typeface="+mn-lt"/>
                        </a:rPr>
                        <a:t> </a:t>
                      </a:r>
                      <a:r>
                        <a:rPr lang="en-GB" sz="1200" b="1" dirty="0" smtClean="0">
                          <a:solidFill>
                            <a:schemeClr val="tx1"/>
                          </a:solidFill>
                          <a:effectLst/>
                          <a:latin typeface="+mn-lt"/>
                        </a:rPr>
                        <a:t> Product Name:</a:t>
                      </a:r>
                      <a:endParaRPr lang="en-GB" sz="1200" b="1" dirty="0">
                        <a:solidFill>
                          <a:schemeClr val="tx1"/>
                        </a:solidFill>
                        <a:effectLst/>
                        <a:latin typeface="+mn-lt"/>
                        <a:ea typeface="Calibri" panose="020F0502020204030204" pitchFamily="34" charset="0"/>
                        <a:cs typeface="Times New Roman" panose="02020603050405020304" pitchFamily="18" charset="0"/>
                      </a:endParaRPr>
                    </a:p>
                  </a:txBody>
                  <a:tcPr marL="32006" marR="32006" marT="0" marB="0">
                    <a:solidFill>
                      <a:schemeClr val="accent1">
                        <a:lumMod val="60000"/>
                        <a:lumOff val="40000"/>
                      </a:schemeClr>
                    </a:solidFill>
                  </a:tcPr>
                </a:tc>
                <a:tc>
                  <a:txBody>
                    <a:bodyPr/>
                    <a:lstStyle/>
                    <a:p>
                      <a:pPr algn="l">
                        <a:lnSpc>
                          <a:spcPct val="115000"/>
                        </a:lnSpc>
                        <a:spcAft>
                          <a:spcPts val="0"/>
                        </a:spcAft>
                      </a:pPr>
                      <a:r>
                        <a:rPr lang="en-GB" sz="1200" b="1" dirty="0">
                          <a:solidFill>
                            <a:schemeClr val="tx1"/>
                          </a:solidFill>
                          <a:effectLst/>
                          <a:latin typeface="+mn-lt"/>
                        </a:rPr>
                        <a:t> </a:t>
                      </a:r>
                    </a:p>
                  </a:txBody>
                  <a:tcPr marL="32006" marR="32006" marT="0" marB="0">
                    <a:solidFill>
                      <a:schemeClr val="accent1">
                        <a:lumMod val="60000"/>
                        <a:lumOff val="40000"/>
                      </a:schemeClr>
                    </a:solidFill>
                  </a:tcPr>
                </a:tc>
                <a:extLst>
                  <a:ext uri="{0D108BD9-81ED-4DB2-BD59-A6C34878D82A}">
                    <a16:rowId xmlns:a16="http://schemas.microsoft.com/office/drawing/2014/main" val="3337836326"/>
                  </a:ext>
                </a:extLst>
              </a:tr>
              <a:tr h="793627">
                <a:tc>
                  <a:txBody>
                    <a:bodyPr/>
                    <a:lstStyle/>
                    <a:p>
                      <a:pPr algn="l">
                        <a:lnSpc>
                          <a:spcPct val="115000"/>
                        </a:lnSpc>
                        <a:spcAft>
                          <a:spcPts val="0"/>
                        </a:spcAft>
                      </a:pPr>
                      <a:r>
                        <a:rPr lang="en-GB" sz="1200" b="1" dirty="0" smtClean="0">
                          <a:solidFill>
                            <a:schemeClr val="tx1"/>
                          </a:solidFill>
                          <a:effectLst/>
                          <a:latin typeface="+mn-lt"/>
                        </a:rPr>
                        <a:t>      Ingredients:</a:t>
                      </a:r>
                    </a:p>
                    <a:p>
                      <a:pPr algn="l">
                        <a:lnSpc>
                          <a:spcPct val="115000"/>
                        </a:lnSpc>
                        <a:spcAft>
                          <a:spcPts val="0"/>
                        </a:spcAft>
                      </a:pPr>
                      <a:r>
                        <a:rPr lang="en-GB" sz="1200" b="1" dirty="0" smtClean="0">
                          <a:solidFill>
                            <a:srgbClr val="FF0000"/>
                          </a:solidFill>
                          <a:effectLst/>
                          <a:latin typeface="+mn-lt"/>
                        </a:rPr>
                        <a:t>List the ingredients to be used</a:t>
                      </a:r>
                      <a:endParaRPr lang="en-GB" sz="1200" b="1" dirty="0">
                        <a:solidFill>
                          <a:srgbClr val="FF0000"/>
                        </a:solidFill>
                        <a:effectLst/>
                        <a:latin typeface="+mn-lt"/>
                      </a:endParaRPr>
                    </a:p>
                  </a:txBody>
                  <a:tcPr marL="32006" marR="32006" marT="0" marB="0">
                    <a:solidFill>
                      <a:schemeClr val="accent1">
                        <a:lumMod val="60000"/>
                        <a:lumOff val="40000"/>
                      </a:schemeClr>
                    </a:solidFill>
                  </a:tcPr>
                </a:tc>
                <a:tc>
                  <a:txBody>
                    <a:bodyPr/>
                    <a:lstStyle/>
                    <a:p>
                      <a:pPr algn="l">
                        <a:lnSpc>
                          <a:spcPct val="115000"/>
                        </a:lnSpc>
                        <a:spcAft>
                          <a:spcPts val="0"/>
                        </a:spcAft>
                      </a:pPr>
                      <a:r>
                        <a:rPr lang="en-GB" sz="1200" b="1" dirty="0" smtClean="0">
                          <a:solidFill>
                            <a:schemeClr val="tx1"/>
                          </a:solidFill>
                          <a:effectLst/>
                          <a:latin typeface="+mn-lt"/>
                        </a:rPr>
                        <a:t>Storage</a:t>
                      </a:r>
                      <a:r>
                        <a:rPr lang="en-GB" sz="1200" b="1" baseline="0" dirty="0" smtClean="0">
                          <a:solidFill>
                            <a:schemeClr val="tx1"/>
                          </a:solidFill>
                          <a:effectLst/>
                          <a:latin typeface="+mn-lt"/>
                        </a:rPr>
                        <a:t> Conditions</a:t>
                      </a:r>
                      <a:r>
                        <a:rPr lang="en-GB" sz="1200" b="1" dirty="0" smtClean="0">
                          <a:solidFill>
                            <a:schemeClr val="tx1"/>
                          </a:solidFill>
                          <a:effectLst/>
                          <a:latin typeface="+mn-lt"/>
                        </a:rPr>
                        <a:t>:</a:t>
                      </a:r>
                    </a:p>
                    <a:p>
                      <a:pPr algn="l">
                        <a:lnSpc>
                          <a:spcPct val="115000"/>
                        </a:lnSpc>
                        <a:spcAft>
                          <a:spcPts val="0"/>
                        </a:spcAft>
                      </a:pPr>
                      <a:r>
                        <a:rPr lang="en-GB" sz="1200" b="1" dirty="0" smtClean="0">
                          <a:solidFill>
                            <a:srgbClr val="FF0000"/>
                          </a:solidFill>
                          <a:effectLst/>
                          <a:latin typeface="+mn-lt"/>
                        </a:rPr>
                        <a:t>Write</a:t>
                      </a:r>
                      <a:r>
                        <a:rPr lang="en-GB" sz="1200" b="1" baseline="0" dirty="0" smtClean="0">
                          <a:solidFill>
                            <a:srgbClr val="FF0000"/>
                          </a:solidFill>
                          <a:effectLst/>
                          <a:latin typeface="+mn-lt"/>
                        </a:rPr>
                        <a:t> down the storage conditions of  each ingredient – frozen -18 C, chilled 0-5C or ambient.</a:t>
                      </a:r>
                    </a:p>
                  </a:txBody>
                  <a:tcPr marL="32006" marR="32006" marT="0" marB="0">
                    <a:solidFill>
                      <a:schemeClr val="accent1">
                        <a:lumMod val="60000"/>
                        <a:lumOff val="40000"/>
                      </a:schemeClr>
                    </a:solidFill>
                  </a:tcPr>
                </a:tc>
                <a:extLst>
                  <a:ext uri="{0D108BD9-81ED-4DB2-BD59-A6C34878D82A}">
                    <a16:rowId xmlns:a16="http://schemas.microsoft.com/office/drawing/2014/main" val="700105348"/>
                  </a:ext>
                </a:extLst>
              </a:tr>
              <a:tr h="2380880">
                <a:tc>
                  <a:txBody>
                    <a:bodyPr/>
                    <a:lstStyle/>
                    <a:p>
                      <a:pPr algn="l">
                        <a:lnSpc>
                          <a:spcPct val="115000"/>
                        </a:lnSpc>
                        <a:spcAft>
                          <a:spcPts val="0"/>
                        </a:spcAft>
                      </a:pPr>
                      <a:r>
                        <a:rPr lang="en-GB" sz="1200" b="1" dirty="0" smtClean="0">
                          <a:solidFill>
                            <a:schemeClr val="tx1"/>
                          </a:solidFill>
                          <a:effectLst/>
                          <a:latin typeface="+mn-lt"/>
                        </a:rPr>
                        <a:t>Process of Making:</a:t>
                      </a:r>
                    </a:p>
                    <a:p>
                      <a:pPr algn="l">
                        <a:lnSpc>
                          <a:spcPct val="115000"/>
                        </a:lnSpc>
                        <a:spcAft>
                          <a:spcPts val="0"/>
                        </a:spcAft>
                      </a:pPr>
                      <a:r>
                        <a:rPr lang="en-GB" sz="1200" b="1" dirty="0" smtClean="0">
                          <a:solidFill>
                            <a:srgbClr val="FF0000"/>
                          </a:solidFill>
                          <a:effectLst/>
                          <a:latin typeface="+mn-lt"/>
                        </a:rPr>
                        <a:t>Include</a:t>
                      </a:r>
                      <a:r>
                        <a:rPr lang="en-GB" sz="1200" b="1" baseline="0" dirty="0" smtClean="0">
                          <a:solidFill>
                            <a:srgbClr val="FF0000"/>
                          </a:solidFill>
                          <a:effectLst/>
                          <a:latin typeface="+mn-lt"/>
                        </a:rPr>
                        <a:t> a step by step instructions on how to make your food product</a:t>
                      </a:r>
                      <a:endParaRPr lang="en-GB" sz="1200" b="1" dirty="0" smtClean="0">
                        <a:solidFill>
                          <a:srgbClr val="FF0000"/>
                        </a:solidFill>
                        <a:effectLst/>
                        <a:latin typeface="+mn-lt"/>
                      </a:endParaRPr>
                    </a:p>
                    <a:p>
                      <a:pPr marL="342900" lvl="0" indent="-342900" algn="l">
                        <a:lnSpc>
                          <a:spcPct val="115000"/>
                        </a:lnSpc>
                        <a:spcAft>
                          <a:spcPts val="0"/>
                        </a:spcAft>
                        <a:buFont typeface="+mj-lt"/>
                        <a:buAutoNum type="arabicParenR"/>
                      </a:pPr>
                      <a:r>
                        <a:rPr lang="en-GB" sz="1200" b="1" dirty="0" smtClean="0">
                          <a:solidFill>
                            <a:schemeClr val="tx1"/>
                          </a:solidFill>
                          <a:effectLst/>
                          <a:latin typeface="+mn-lt"/>
                        </a:rPr>
                        <a:t>Organise self, unit and washing up area.</a:t>
                      </a:r>
                    </a:p>
                    <a:p>
                      <a:pPr marL="342900" lvl="0" indent="-342900" algn="l">
                        <a:lnSpc>
                          <a:spcPct val="115000"/>
                        </a:lnSpc>
                        <a:spcAft>
                          <a:spcPts val="0"/>
                        </a:spcAft>
                        <a:buFont typeface="+mj-lt"/>
                        <a:buAutoNum type="arabicParenR"/>
                      </a:pPr>
                      <a:r>
                        <a:rPr lang="en-GB" sz="1200" b="1" dirty="0" smtClean="0">
                          <a:solidFill>
                            <a:schemeClr val="tx1"/>
                          </a:solidFill>
                          <a:effectLst/>
                          <a:latin typeface="+mn-lt"/>
                        </a:rPr>
                        <a:t>Place ingredients on tray</a:t>
                      </a:r>
                    </a:p>
                    <a:p>
                      <a:pPr marL="0" lvl="0" indent="0" algn="l">
                        <a:lnSpc>
                          <a:spcPct val="115000"/>
                        </a:lnSpc>
                        <a:spcAft>
                          <a:spcPts val="0"/>
                        </a:spcAft>
                        <a:buFont typeface="+mj-lt"/>
                        <a:buNone/>
                      </a:pPr>
                      <a:endParaRPr lang="en-GB" sz="1200" b="1" dirty="0" smtClean="0">
                        <a:solidFill>
                          <a:schemeClr val="tx1"/>
                        </a:solidFill>
                        <a:effectLst/>
                        <a:latin typeface="+mn-lt"/>
                      </a:endParaRPr>
                    </a:p>
                    <a:p>
                      <a:pPr marL="228600" algn="l">
                        <a:lnSpc>
                          <a:spcPct val="115000"/>
                        </a:lnSpc>
                        <a:spcAft>
                          <a:spcPts val="0"/>
                        </a:spcAft>
                      </a:pPr>
                      <a:r>
                        <a:rPr lang="en-GB" sz="1200" b="1" dirty="0" smtClean="0">
                          <a:solidFill>
                            <a:schemeClr val="tx1"/>
                          </a:solidFill>
                          <a:effectLst/>
                          <a:latin typeface="+mn-lt"/>
                        </a:rPr>
                        <a:t> </a:t>
                      </a:r>
                    </a:p>
                    <a:p>
                      <a:pPr algn="l">
                        <a:lnSpc>
                          <a:spcPct val="115000"/>
                        </a:lnSpc>
                        <a:spcAft>
                          <a:spcPts val="0"/>
                        </a:spcAft>
                      </a:pPr>
                      <a:endParaRPr lang="en-GB" sz="1200" b="1" dirty="0" smtClean="0">
                        <a:solidFill>
                          <a:schemeClr val="tx1"/>
                        </a:solidFill>
                        <a:effectLst/>
                        <a:latin typeface="+mn-lt"/>
                      </a:endParaRPr>
                    </a:p>
                    <a:p>
                      <a:pPr algn="l">
                        <a:lnSpc>
                          <a:spcPct val="115000"/>
                        </a:lnSpc>
                        <a:spcAft>
                          <a:spcPts val="0"/>
                        </a:spcAft>
                      </a:pPr>
                      <a:r>
                        <a:rPr lang="en-GB" sz="1200" b="1" dirty="0" smtClean="0">
                          <a:solidFill>
                            <a:srgbClr val="FF0000"/>
                          </a:solidFill>
                          <a:effectLst/>
                          <a:latin typeface="+mn-lt"/>
                        </a:rPr>
                        <a:t>Include</a:t>
                      </a:r>
                      <a:r>
                        <a:rPr lang="en-GB" sz="1200" b="1" baseline="0" dirty="0" smtClean="0">
                          <a:solidFill>
                            <a:srgbClr val="FF0000"/>
                          </a:solidFill>
                          <a:effectLst/>
                          <a:latin typeface="+mn-lt"/>
                        </a:rPr>
                        <a:t> the use of k</a:t>
                      </a:r>
                      <a:r>
                        <a:rPr lang="en-GB" sz="1200" b="1" dirty="0" smtClean="0">
                          <a:solidFill>
                            <a:srgbClr val="FF0000"/>
                          </a:solidFill>
                          <a:effectLst/>
                          <a:latin typeface="+mn-lt"/>
                        </a:rPr>
                        <a:t>ey words </a:t>
                      </a:r>
                      <a:r>
                        <a:rPr lang="en-GB" sz="1200" b="1" dirty="0" smtClean="0">
                          <a:solidFill>
                            <a:schemeClr val="tx1"/>
                          </a:solidFill>
                          <a:effectLst/>
                          <a:latin typeface="+mn-lt"/>
                        </a:rPr>
                        <a:t>–bridge  claw   dice    slice</a:t>
                      </a:r>
                      <a:r>
                        <a:rPr lang="en-GB" sz="1200" b="1" baseline="0" dirty="0" smtClean="0">
                          <a:solidFill>
                            <a:schemeClr val="tx1"/>
                          </a:solidFill>
                          <a:effectLst/>
                          <a:latin typeface="+mn-lt"/>
                        </a:rPr>
                        <a:t>  </a:t>
                      </a:r>
                    </a:p>
                    <a:p>
                      <a:pPr algn="l">
                        <a:lnSpc>
                          <a:spcPct val="115000"/>
                        </a:lnSpc>
                        <a:spcAft>
                          <a:spcPts val="0"/>
                        </a:spcAft>
                      </a:pPr>
                      <a:r>
                        <a:rPr lang="en-GB" sz="1200" b="1" baseline="0" dirty="0" smtClean="0">
                          <a:solidFill>
                            <a:schemeClr val="tx1"/>
                          </a:solidFill>
                          <a:effectLst/>
                          <a:latin typeface="+mn-lt"/>
                          <a:ea typeface="Calibri" panose="020F0502020204030204" pitchFamily="34" charset="0"/>
                          <a:cs typeface="Times New Roman" panose="02020603050405020304" pitchFamily="18" charset="0"/>
                        </a:rPr>
                        <a:t>whisk   beat </a:t>
                      </a:r>
                      <a:endParaRPr lang="en-GB" sz="1200" b="1" dirty="0" smtClean="0">
                        <a:solidFill>
                          <a:schemeClr val="tx1"/>
                        </a:solidFill>
                        <a:effectLst/>
                        <a:latin typeface="+mn-lt"/>
                        <a:ea typeface="Calibri" panose="020F0502020204030204" pitchFamily="34" charset="0"/>
                        <a:cs typeface="Times New Roman" panose="02020603050405020304" pitchFamily="18" charset="0"/>
                      </a:endParaRPr>
                    </a:p>
                    <a:p>
                      <a:pPr algn="l">
                        <a:lnSpc>
                          <a:spcPct val="115000"/>
                        </a:lnSpc>
                        <a:spcAft>
                          <a:spcPts val="0"/>
                        </a:spcAft>
                      </a:pPr>
                      <a:endParaRPr lang="en-GB" sz="1200" b="1" dirty="0">
                        <a:solidFill>
                          <a:srgbClr val="FF0000"/>
                        </a:solidFill>
                        <a:effectLst/>
                        <a:latin typeface="+mn-lt"/>
                      </a:endParaRPr>
                    </a:p>
                  </a:txBody>
                  <a:tcPr marL="32006" marR="32006" marT="0" marB="0">
                    <a:solidFill>
                      <a:schemeClr val="accent1">
                        <a:lumMod val="60000"/>
                        <a:lumOff val="40000"/>
                      </a:schemeClr>
                    </a:solidFill>
                  </a:tcPr>
                </a:tc>
                <a:tc>
                  <a:txBody>
                    <a:bodyPr/>
                    <a:lstStyle/>
                    <a:p>
                      <a:pPr algn="l">
                        <a:lnSpc>
                          <a:spcPct val="115000"/>
                        </a:lnSpc>
                        <a:spcAft>
                          <a:spcPts val="0"/>
                        </a:spcAft>
                      </a:pPr>
                      <a:r>
                        <a:rPr lang="en-GB" sz="1200" b="1" baseline="0" dirty="0" smtClean="0">
                          <a:solidFill>
                            <a:schemeClr val="tx1"/>
                          </a:solidFill>
                          <a:effectLst/>
                          <a:latin typeface="+mn-lt"/>
                        </a:rPr>
                        <a:t>CCC’s</a:t>
                      </a:r>
                    </a:p>
                    <a:p>
                      <a:pPr algn="l">
                        <a:lnSpc>
                          <a:spcPct val="115000"/>
                        </a:lnSpc>
                        <a:spcAft>
                          <a:spcPts val="0"/>
                        </a:spcAft>
                      </a:pPr>
                      <a:r>
                        <a:rPr lang="en-GB" sz="1200" b="1" baseline="0" dirty="0" smtClean="0">
                          <a:solidFill>
                            <a:srgbClr val="FF0000"/>
                          </a:solidFill>
                          <a:effectLst/>
                          <a:latin typeface="+mn-lt"/>
                        </a:rPr>
                        <a:t>Record a CCC next to the appropriate step of making </a:t>
                      </a:r>
                      <a:r>
                        <a:rPr lang="en-GB" sz="1200" b="1" baseline="0" dirty="0" err="1" smtClean="0">
                          <a:solidFill>
                            <a:srgbClr val="FF0000"/>
                          </a:solidFill>
                          <a:effectLst/>
                          <a:latin typeface="+mn-lt"/>
                        </a:rPr>
                        <a:t>eg</a:t>
                      </a:r>
                      <a:r>
                        <a:rPr lang="en-GB" sz="1200" b="1" baseline="0" dirty="0" smtClean="0">
                          <a:solidFill>
                            <a:srgbClr val="FF0000"/>
                          </a:solidFill>
                          <a:effectLst/>
                          <a:latin typeface="+mn-lt"/>
                        </a:rPr>
                        <a:t> when a Cheesecake is chilled check the temperature of the chilled product with a food probe. Is the temperature between 0-5C.</a:t>
                      </a:r>
                    </a:p>
                    <a:p>
                      <a:pPr algn="l">
                        <a:lnSpc>
                          <a:spcPct val="115000"/>
                        </a:lnSpc>
                        <a:spcAft>
                          <a:spcPts val="0"/>
                        </a:spcAft>
                      </a:pPr>
                      <a:r>
                        <a:rPr lang="en-GB" sz="1200" b="1" baseline="0" dirty="0" smtClean="0">
                          <a:solidFill>
                            <a:schemeClr val="tx1"/>
                          </a:solidFill>
                          <a:effectLst/>
                          <a:latin typeface="+mn-lt"/>
                        </a:rPr>
                        <a:t>Timings</a:t>
                      </a:r>
                      <a:r>
                        <a:rPr lang="en-GB" sz="1200" b="1" baseline="0" dirty="0" smtClean="0">
                          <a:solidFill>
                            <a:srgbClr val="FF0000"/>
                          </a:solidFill>
                          <a:effectLst/>
                          <a:latin typeface="+mn-lt"/>
                        </a:rPr>
                        <a:t> of making could also be added.</a:t>
                      </a:r>
                    </a:p>
                  </a:txBody>
                  <a:tcPr marL="32006" marR="32006" marT="0" marB="0">
                    <a:solidFill>
                      <a:schemeClr val="accent1">
                        <a:lumMod val="60000"/>
                        <a:lumOff val="40000"/>
                      </a:schemeClr>
                    </a:solidFill>
                  </a:tcPr>
                </a:tc>
                <a:extLst>
                  <a:ext uri="{0D108BD9-81ED-4DB2-BD59-A6C34878D82A}">
                    <a16:rowId xmlns:a16="http://schemas.microsoft.com/office/drawing/2014/main" val="1848816646"/>
                  </a:ext>
                </a:extLst>
              </a:tr>
              <a:tr h="340722">
                <a:tc gridSpan="2">
                  <a:txBody>
                    <a:bodyPr/>
                    <a:lstStyle/>
                    <a:p>
                      <a:pPr algn="l">
                        <a:lnSpc>
                          <a:spcPct val="115000"/>
                        </a:lnSpc>
                        <a:spcAft>
                          <a:spcPts val="0"/>
                        </a:spcAft>
                      </a:pPr>
                      <a:endParaRPr lang="en-GB" sz="1200" b="1" dirty="0">
                        <a:solidFill>
                          <a:schemeClr val="tx1"/>
                        </a:solidFill>
                        <a:effectLst/>
                        <a:latin typeface="+mn-lt"/>
                        <a:ea typeface="Calibri" panose="020F0502020204030204" pitchFamily="34" charset="0"/>
                        <a:cs typeface="Times New Roman" panose="02020603050405020304" pitchFamily="18" charset="0"/>
                      </a:endParaRPr>
                    </a:p>
                  </a:txBody>
                  <a:tcPr marL="32006" marR="32006" marT="0" marB="0">
                    <a:solidFill>
                      <a:schemeClr val="accent1">
                        <a:lumMod val="60000"/>
                        <a:lumOff val="40000"/>
                      </a:schemeClr>
                    </a:solidFill>
                  </a:tcPr>
                </a:tc>
                <a:tc hMerge="1">
                  <a:txBody>
                    <a:bodyPr/>
                    <a:lstStyle/>
                    <a:p>
                      <a:endParaRPr lang="en-GB"/>
                    </a:p>
                  </a:txBody>
                  <a:tcPr/>
                </a:tc>
                <a:extLst>
                  <a:ext uri="{0D108BD9-81ED-4DB2-BD59-A6C34878D82A}">
                    <a16:rowId xmlns:a16="http://schemas.microsoft.com/office/drawing/2014/main" val="1469516992"/>
                  </a:ext>
                </a:extLst>
              </a:tr>
            </a:tbl>
          </a:graphicData>
        </a:graphic>
      </p:graphicFrame>
      <p:sp>
        <p:nvSpPr>
          <p:cNvPr id="11" name="Rectangle 10"/>
          <p:cNvSpPr/>
          <p:nvPr/>
        </p:nvSpPr>
        <p:spPr>
          <a:xfrm>
            <a:off x="5952067" y="99486"/>
            <a:ext cx="2248504" cy="1615827"/>
          </a:xfrm>
          <a:prstGeom prst="rect">
            <a:avLst/>
          </a:prstGeom>
          <a:solidFill>
            <a:srgbClr val="FFFF00"/>
          </a:solidFill>
          <a:ln>
            <a:solidFill>
              <a:schemeClr val="tx1"/>
            </a:solidFill>
          </a:ln>
        </p:spPr>
        <p:txBody>
          <a:bodyPr wrap="square">
            <a:spAutoFit/>
          </a:bodyPr>
          <a:lstStyle/>
          <a:p>
            <a:pPr>
              <a:spcAft>
                <a:spcPts val="0"/>
              </a:spcAft>
            </a:pPr>
            <a:r>
              <a:rPr lang="en-US" sz="1100" b="1" dirty="0" smtClean="0">
                <a:ea typeface="Times New Roman" panose="02020603050405020304" pitchFamily="18" charset="0"/>
              </a:rPr>
              <a:t>WWW Cooking and Nutrition</a:t>
            </a:r>
            <a:endParaRPr lang="en-GB" sz="1100" dirty="0" smtClean="0">
              <a:effectLst/>
              <a:ea typeface="Times New Roman" panose="02020603050405020304" pitchFamily="18" charset="0"/>
            </a:endParaRPr>
          </a:p>
          <a:p>
            <a:pPr>
              <a:spcAft>
                <a:spcPts val="0"/>
              </a:spcAft>
            </a:pPr>
            <a:r>
              <a:rPr lang="en-US" sz="1100" dirty="0" smtClean="0">
                <a:ea typeface="Times New Roman" panose="02020603050405020304" pitchFamily="18" charset="0"/>
              </a:rPr>
              <a:t>Can follow health and safety practices</a:t>
            </a:r>
          </a:p>
          <a:p>
            <a:pPr>
              <a:spcAft>
                <a:spcPts val="0"/>
              </a:spcAft>
            </a:pPr>
            <a:r>
              <a:rPr lang="en-US" sz="1100" dirty="0" smtClean="0">
                <a:effectLst/>
                <a:ea typeface="Times New Roman" panose="02020603050405020304" pitchFamily="18" charset="0"/>
              </a:rPr>
              <a:t>Can use CCC’s </a:t>
            </a:r>
          </a:p>
          <a:p>
            <a:pPr>
              <a:spcAft>
                <a:spcPts val="0"/>
              </a:spcAft>
            </a:pPr>
            <a:r>
              <a:rPr lang="en-US" sz="1100" dirty="0" smtClean="0">
                <a:ea typeface="Times New Roman" panose="02020603050405020304" pitchFamily="18" charset="0"/>
              </a:rPr>
              <a:t>Can use a food probe correctly</a:t>
            </a:r>
            <a:endParaRPr lang="en-GB" sz="1100" dirty="0" smtClean="0">
              <a:effectLst/>
              <a:ea typeface="Times New Roman" panose="02020603050405020304" pitchFamily="18" charset="0"/>
            </a:endParaRPr>
          </a:p>
          <a:p>
            <a:r>
              <a:rPr lang="en-US" sz="1100" dirty="0" smtClean="0">
                <a:ea typeface="Times New Roman" panose="02020603050405020304" pitchFamily="18" charset="0"/>
              </a:rPr>
              <a:t>Can follow a process plan to make a ____________</a:t>
            </a:r>
          </a:p>
          <a:p>
            <a:r>
              <a:rPr lang="en-US" sz="1100" dirty="0" smtClean="0">
                <a:effectLst/>
                <a:ea typeface="Times New Roman" panose="02020603050405020304" pitchFamily="18" charset="0"/>
              </a:rPr>
              <a:t>Can create a quality outcome – edible, safe to eat, appealing</a:t>
            </a:r>
            <a:endParaRPr lang="en-GB" sz="1100" dirty="0" smtClean="0">
              <a:effectLst/>
              <a:ea typeface="Times New Roman" panose="02020603050405020304" pitchFamily="18" charset="0"/>
            </a:endParaRPr>
          </a:p>
        </p:txBody>
      </p:sp>
      <p:pic>
        <p:nvPicPr>
          <p:cNvPr id="12" name="Picture 18" descr="The 4 C'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2005" y="4819601"/>
            <a:ext cx="655468" cy="1902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angle 18"/>
          <p:cNvSpPr/>
          <p:nvPr/>
        </p:nvSpPr>
        <p:spPr>
          <a:xfrm>
            <a:off x="6019131" y="4659819"/>
            <a:ext cx="2181440" cy="461665"/>
          </a:xfrm>
          <a:prstGeom prst="rect">
            <a:avLst/>
          </a:prstGeom>
          <a:solidFill>
            <a:srgbClr val="FF0000"/>
          </a:solidFill>
          <a:ln>
            <a:solidFill>
              <a:schemeClr val="tx1"/>
            </a:solidFill>
          </a:ln>
        </p:spPr>
        <p:txBody>
          <a:bodyPr wrap="square">
            <a:spAutoFit/>
          </a:bodyPr>
          <a:lstStyle/>
          <a:p>
            <a:pPr>
              <a:spcAft>
                <a:spcPts val="0"/>
              </a:spcAft>
            </a:pPr>
            <a:r>
              <a:rPr lang="en-GB" sz="1200" b="1" dirty="0" smtClean="0">
                <a:ea typeface="Times New Roman" panose="02020603050405020304" pitchFamily="18" charset="0"/>
              </a:rPr>
              <a:t>When using high risk ingredients/food products</a:t>
            </a:r>
            <a:endParaRPr lang="en-GB" sz="1200" b="1" dirty="0">
              <a:ea typeface="Times New Roman" panose="02020603050405020304" pitchFamily="18" charset="0"/>
            </a:endParaRPr>
          </a:p>
        </p:txBody>
      </p:sp>
      <p:sp>
        <p:nvSpPr>
          <p:cNvPr id="25" name="Rectangle 24"/>
          <p:cNvSpPr/>
          <p:nvPr/>
        </p:nvSpPr>
        <p:spPr>
          <a:xfrm>
            <a:off x="8273502" y="82112"/>
            <a:ext cx="3867874" cy="276999"/>
          </a:xfrm>
          <a:prstGeom prst="rect">
            <a:avLst/>
          </a:prstGeom>
          <a:solidFill>
            <a:srgbClr val="FF0000"/>
          </a:solidFill>
          <a:ln>
            <a:solidFill>
              <a:schemeClr val="tx1"/>
            </a:solidFill>
          </a:ln>
        </p:spPr>
        <p:txBody>
          <a:bodyPr wrap="square">
            <a:spAutoFit/>
          </a:bodyPr>
          <a:lstStyle/>
          <a:p>
            <a:pPr>
              <a:spcAft>
                <a:spcPts val="0"/>
              </a:spcAft>
            </a:pPr>
            <a:r>
              <a:rPr lang="en-US" sz="1200" b="1" dirty="0" smtClean="0">
                <a:ea typeface="Times New Roman" panose="02020603050405020304" pitchFamily="18" charset="0"/>
              </a:rPr>
              <a:t>Recording CCC’s including temperature control</a:t>
            </a:r>
            <a:endParaRPr lang="en-GB" sz="1200" b="1" dirty="0">
              <a:ea typeface="Times New Roman" panose="02020603050405020304" pitchFamily="18" charset="0"/>
            </a:endParaRPr>
          </a:p>
        </p:txBody>
      </p:sp>
      <p:sp>
        <p:nvSpPr>
          <p:cNvPr id="9" name="Rectangle 8"/>
          <p:cNvSpPr/>
          <p:nvPr/>
        </p:nvSpPr>
        <p:spPr>
          <a:xfrm>
            <a:off x="6019131" y="2450884"/>
            <a:ext cx="2181440" cy="1384995"/>
          </a:xfrm>
          <a:prstGeom prst="rect">
            <a:avLst/>
          </a:prstGeom>
          <a:solidFill>
            <a:schemeClr val="bg1">
              <a:lumMod val="95000"/>
            </a:schemeClr>
          </a:solidFill>
          <a:ln>
            <a:solidFill>
              <a:schemeClr val="tx1"/>
            </a:solidFill>
          </a:ln>
        </p:spPr>
        <p:txBody>
          <a:bodyPr wrap="square">
            <a:spAutoFit/>
          </a:bodyPr>
          <a:lstStyle/>
          <a:p>
            <a:r>
              <a:rPr lang="en-GB" sz="1400" dirty="0">
                <a:solidFill>
                  <a:srgbClr val="FF0000"/>
                </a:solidFill>
              </a:rPr>
              <a:t>C</a:t>
            </a:r>
            <a:r>
              <a:rPr lang="en-GB" sz="1400" dirty="0"/>
              <a:t>ritical </a:t>
            </a:r>
            <a:r>
              <a:rPr lang="en-GB" sz="1400" dirty="0">
                <a:solidFill>
                  <a:srgbClr val="FF0000"/>
                </a:solidFill>
              </a:rPr>
              <a:t>C</a:t>
            </a:r>
            <a:r>
              <a:rPr lang="en-GB" sz="1400" dirty="0"/>
              <a:t>ontrol </a:t>
            </a:r>
            <a:r>
              <a:rPr lang="en-GB" sz="1400" dirty="0" smtClean="0">
                <a:solidFill>
                  <a:srgbClr val="FF0000"/>
                </a:solidFill>
              </a:rPr>
              <a:t>C</a:t>
            </a:r>
            <a:r>
              <a:rPr lang="en-GB" sz="1400" dirty="0" smtClean="0"/>
              <a:t>hecks:</a:t>
            </a:r>
            <a:endParaRPr lang="en-GB" sz="1400" dirty="0"/>
          </a:p>
          <a:p>
            <a:r>
              <a:rPr lang="en-GB" sz="1400" dirty="0"/>
              <a:t>In-date ingredients</a:t>
            </a:r>
          </a:p>
          <a:p>
            <a:r>
              <a:rPr lang="en-GB" sz="1400" dirty="0"/>
              <a:t>Weight and </a:t>
            </a:r>
            <a:r>
              <a:rPr lang="en-GB" sz="1400" dirty="0" smtClean="0"/>
              <a:t>measurements</a:t>
            </a:r>
            <a:endParaRPr lang="en-GB" sz="1400" dirty="0"/>
          </a:p>
          <a:p>
            <a:r>
              <a:rPr lang="en-GB" sz="1400" dirty="0"/>
              <a:t>Timings</a:t>
            </a:r>
          </a:p>
          <a:p>
            <a:r>
              <a:rPr lang="en-GB" sz="1400" dirty="0">
                <a:solidFill>
                  <a:srgbClr val="FF0000"/>
                </a:solidFill>
              </a:rPr>
              <a:t>Temperature control</a:t>
            </a:r>
          </a:p>
          <a:p>
            <a:r>
              <a:rPr lang="en-GB" sz="1400" dirty="0"/>
              <a:t>Size and shape</a:t>
            </a:r>
          </a:p>
        </p:txBody>
      </p:sp>
      <p:pic>
        <p:nvPicPr>
          <p:cNvPr id="29" name="Picture 28"/>
          <p:cNvPicPr/>
          <p:nvPr/>
        </p:nvPicPr>
        <p:blipFill>
          <a:blip r:embed="rId3" cstate="print">
            <a:extLst>
              <a:ext uri="{28A0092B-C50C-407E-A947-70E740481C1C}">
                <a14:useLocalDpi xmlns:a14="http://schemas.microsoft.com/office/drawing/2010/main" val="0"/>
              </a:ext>
            </a:extLst>
          </a:blip>
          <a:stretch>
            <a:fillRect/>
          </a:stretch>
        </p:blipFill>
        <p:spPr>
          <a:xfrm>
            <a:off x="3494361" y="359111"/>
            <a:ext cx="2394722" cy="3276920"/>
          </a:xfrm>
          <a:prstGeom prst="rect">
            <a:avLst/>
          </a:prstGeom>
          <a:ln>
            <a:solidFill>
              <a:schemeClr val="tx1"/>
            </a:solidFill>
          </a:ln>
        </p:spPr>
      </p:pic>
      <p:sp>
        <p:nvSpPr>
          <p:cNvPr id="35" name="Text Box 9"/>
          <p:cNvSpPr txBox="1"/>
          <p:nvPr/>
        </p:nvSpPr>
        <p:spPr>
          <a:xfrm>
            <a:off x="101134" y="2488018"/>
            <a:ext cx="3307759" cy="2134761"/>
          </a:xfrm>
          <a:prstGeom prst="rect">
            <a:avLst/>
          </a:prstGeom>
          <a:solidFill>
            <a:schemeClr val="bg1">
              <a:lumMod val="95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Symbol" panose="05050102010706020507" pitchFamily="18" charset="2"/>
              <a:buChar char=""/>
            </a:pPr>
            <a:r>
              <a:rPr lang="en-GB" sz="1200" b="1" dirty="0" smtClean="0">
                <a:effectLst/>
                <a:latin typeface="Calibri" panose="020F0502020204030204" pitchFamily="34" charset="0"/>
                <a:ea typeface="Times New Roman" panose="02020603050405020304" pitchFamily="18" charset="0"/>
              </a:rPr>
              <a:t>Temperature </a:t>
            </a:r>
            <a:r>
              <a:rPr lang="en-GB" sz="1200" b="1" dirty="0">
                <a:effectLst/>
                <a:latin typeface="Calibri" panose="020F0502020204030204" pitchFamily="34" charset="0"/>
                <a:ea typeface="Times New Roman" panose="02020603050405020304" pitchFamily="18" charset="0"/>
              </a:rPr>
              <a:t>control is very important when you buy, store, prepare and cook food</a:t>
            </a:r>
            <a:endParaRPr lang="en-GB" sz="12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200" b="1" dirty="0">
                <a:effectLst/>
                <a:latin typeface="Calibri" panose="020F0502020204030204" pitchFamily="34" charset="0"/>
                <a:ea typeface="Times New Roman" panose="02020603050405020304" pitchFamily="18" charset="0"/>
              </a:rPr>
              <a:t>food correctly will Storing minimise the risk of food spoilage and food poisoning</a:t>
            </a:r>
            <a:endParaRPr lang="en-GB" sz="12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200" b="1" dirty="0">
                <a:effectLst/>
                <a:latin typeface="Calibri" panose="020F0502020204030204" pitchFamily="34" charset="0"/>
                <a:ea typeface="Times New Roman" panose="02020603050405020304" pitchFamily="18" charset="0"/>
              </a:rPr>
              <a:t>Food poisoning can be caused by high risk foods when they are stored in warm conditions for too long</a:t>
            </a:r>
            <a:endParaRPr lang="en-GB" sz="12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200" b="1" dirty="0">
                <a:effectLst/>
                <a:latin typeface="Calibri" panose="020F0502020204030204" pitchFamily="34" charset="0"/>
                <a:ea typeface="Times New Roman" panose="02020603050405020304" pitchFamily="18" charset="0"/>
              </a:rPr>
              <a:t>Controlling the temperature of food will help keep your food safe until it is ready to be eaten.</a:t>
            </a:r>
            <a:endParaRPr lang="en-GB" sz="12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1019559" y="5034789"/>
            <a:ext cx="2321598" cy="1754326"/>
          </a:xfrm>
          <a:prstGeom prst="rect">
            <a:avLst/>
          </a:prstGeom>
          <a:solidFill>
            <a:schemeClr val="bg1">
              <a:lumMod val="95000"/>
            </a:schemeClr>
          </a:solidFill>
          <a:ln>
            <a:solidFill>
              <a:schemeClr val="tx1"/>
            </a:solidFill>
          </a:ln>
        </p:spPr>
        <p:txBody>
          <a:bodyPr wrap="square">
            <a:spAutoFit/>
          </a:bodyPr>
          <a:lstStyle/>
          <a:p>
            <a:pPr marL="342900" lvl="0" indent="-342900">
              <a:spcAft>
                <a:spcPts val="0"/>
              </a:spcAft>
              <a:buFont typeface="Symbol" panose="05050102010706020507" pitchFamily="18" charset="2"/>
              <a:buChar char=""/>
            </a:pPr>
            <a:r>
              <a:rPr lang="en-GB" sz="1200" b="1" dirty="0">
                <a:latin typeface="Calibri" panose="020F0502020204030204" pitchFamily="34" charset="0"/>
                <a:ea typeface="Times New Roman" panose="02020603050405020304" pitchFamily="18" charset="0"/>
              </a:rPr>
              <a:t>Bacteria grow best in the danger zone which is</a:t>
            </a:r>
            <a:r>
              <a:rPr lang="en-GB" sz="1200" dirty="0">
                <a:latin typeface="Calibri" panose="020F0502020204030204" pitchFamily="34" charset="0"/>
                <a:ea typeface="Times New Roman" panose="02020603050405020304" pitchFamily="18" charset="0"/>
              </a:rPr>
              <a:t> </a:t>
            </a:r>
            <a:r>
              <a:rPr lang="en-GB" sz="12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between 5</a:t>
            </a:r>
            <a:r>
              <a:rPr lang="en-GB" sz="1200" b="1" dirty="0">
                <a:solidFill>
                  <a:srgbClr val="0070C0"/>
                </a:solidFill>
                <a:latin typeface="Times New Roman" panose="02020603050405020304" pitchFamily="18" charset="0"/>
                <a:ea typeface="Times New Roman" panose="02020603050405020304" pitchFamily="18" charset="0"/>
              </a:rPr>
              <a:t>◦</a:t>
            </a:r>
            <a:r>
              <a:rPr lang="en-GB" sz="12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 and 63</a:t>
            </a:r>
            <a:r>
              <a:rPr lang="en-GB" sz="1200" b="1" dirty="0">
                <a:solidFill>
                  <a:srgbClr val="0070C0"/>
                </a:solidFill>
                <a:latin typeface="Times New Roman" panose="02020603050405020304" pitchFamily="18" charset="0"/>
                <a:ea typeface="Times New Roman" panose="02020603050405020304" pitchFamily="18" charset="0"/>
              </a:rPr>
              <a:t>◦</a:t>
            </a:r>
            <a:r>
              <a:rPr lang="en-GB" sz="12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a:t>
            </a:r>
            <a:endParaRPr lang="en-GB"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200" b="1" dirty="0">
                <a:latin typeface="Calibri" panose="020F0502020204030204" pitchFamily="34" charset="0"/>
                <a:ea typeface="Times New Roman" panose="02020603050405020304" pitchFamily="18" charset="0"/>
                <a:cs typeface="Times New Roman" panose="02020603050405020304" pitchFamily="18" charset="0"/>
              </a:rPr>
              <a:t>Below 5</a:t>
            </a:r>
            <a:r>
              <a:rPr lang="en-GB" sz="1200" b="1" dirty="0">
                <a:latin typeface="Times New Roman" panose="02020603050405020304" pitchFamily="18" charset="0"/>
                <a:ea typeface="Times New Roman" panose="02020603050405020304" pitchFamily="18" charset="0"/>
              </a:rPr>
              <a:t>◦</a:t>
            </a:r>
            <a:r>
              <a:rPr lang="en-GB" sz="1200" b="1" dirty="0">
                <a:latin typeface="Calibri" panose="020F0502020204030204" pitchFamily="34" charset="0"/>
                <a:ea typeface="Times New Roman" panose="02020603050405020304" pitchFamily="18" charset="0"/>
                <a:cs typeface="Times New Roman" panose="02020603050405020304" pitchFamily="18" charset="0"/>
              </a:rPr>
              <a:t>C they are dormant, this means that grow very slowly or not at all</a:t>
            </a:r>
            <a:endParaRPr lang="en-GB"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200" b="1" dirty="0">
                <a:latin typeface="Calibri" panose="020F0502020204030204" pitchFamily="34" charset="0"/>
                <a:ea typeface="Times New Roman" panose="02020603050405020304" pitchFamily="18" charset="0"/>
                <a:cs typeface="Times New Roman" panose="02020603050405020304" pitchFamily="18" charset="0"/>
              </a:rPr>
              <a:t>Above 63</a:t>
            </a:r>
            <a:r>
              <a:rPr lang="en-GB" sz="1200" b="1" dirty="0">
                <a:latin typeface="Times New Roman" panose="02020603050405020304" pitchFamily="18" charset="0"/>
                <a:ea typeface="Times New Roman" panose="02020603050405020304" pitchFamily="18" charset="0"/>
              </a:rPr>
              <a:t>◦</a:t>
            </a:r>
            <a:r>
              <a:rPr lang="en-GB" sz="1200" b="1" dirty="0">
                <a:latin typeface="Calibri" panose="020F0502020204030204" pitchFamily="34" charset="0"/>
                <a:ea typeface="Times New Roman" panose="02020603050405020304" pitchFamily="18" charset="0"/>
                <a:cs typeface="Times New Roman" panose="02020603050405020304" pitchFamily="18" charset="0"/>
              </a:rPr>
              <a:t>C they are mainly destroyed by the heat</a:t>
            </a:r>
            <a:endParaRPr lang="en-GB" sz="1200" dirty="0">
              <a:effectLst/>
              <a:latin typeface="Times New Roman" panose="02020603050405020304" pitchFamily="18" charset="0"/>
              <a:ea typeface="Times New Roman" panose="02020603050405020304" pitchFamily="18" charset="0"/>
            </a:endParaRPr>
          </a:p>
        </p:txBody>
      </p:sp>
      <p:pic>
        <p:nvPicPr>
          <p:cNvPr id="37" name="Picture 36"/>
          <p:cNvPicPr/>
          <p:nvPr/>
        </p:nvPicPr>
        <p:blipFill>
          <a:blip r:embed="rId4" cstate="print">
            <a:extLst>
              <a:ext uri="{28A0092B-C50C-407E-A947-70E740481C1C}">
                <a14:useLocalDpi xmlns:a14="http://schemas.microsoft.com/office/drawing/2010/main" val="0"/>
              </a:ext>
            </a:extLst>
          </a:blip>
          <a:stretch>
            <a:fillRect/>
          </a:stretch>
        </p:blipFill>
        <p:spPr>
          <a:xfrm>
            <a:off x="6042286" y="5101829"/>
            <a:ext cx="2158285" cy="1687286"/>
          </a:xfrm>
          <a:prstGeom prst="rect">
            <a:avLst/>
          </a:prstGeom>
          <a:ln>
            <a:solidFill>
              <a:schemeClr val="tx1"/>
            </a:solidFill>
          </a:ln>
        </p:spPr>
      </p:pic>
      <p:pic>
        <p:nvPicPr>
          <p:cNvPr id="38" name="Picture 37"/>
          <p:cNvPicPr/>
          <p:nvPr/>
        </p:nvPicPr>
        <p:blipFill>
          <a:blip r:embed="rId5" cstate="print">
            <a:extLst>
              <a:ext uri="{28A0092B-C50C-407E-A947-70E740481C1C}">
                <a14:useLocalDpi xmlns:a14="http://schemas.microsoft.com/office/drawing/2010/main" val="0"/>
              </a:ext>
            </a:extLst>
          </a:blip>
          <a:stretch>
            <a:fillRect/>
          </a:stretch>
        </p:blipFill>
        <p:spPr>
          <a:xfrm>
            <a:off x="4338559" y="4076995"/>
            <a:ext cx="614773" cy="518396"/>
          </a:xfrm>
          <a:prstGeom prst="rect">
            <a:avLst/>
          </a:prstGeom>
          <a:solidFill>
            <a:schemeClr val="bg1">
              <a:lumMod val="95000"/>
            </a:schemeClr>
          </a:solidFill>
          <a:ln>
            <a:solidFill>
              <a:schemeClr val="tx1"/>
            </a:solidFill>
          </a:ln>
        </p:spPr>
      </p:pic>
      <p:pic>
        <p:nvPicPr>
          <p:cNvPr id="39" name="Picture 38"/>
          <p:cNvPicPr/>
          <p:nvPr/>
        </p:nvPicPr>
        <p:blipFill>
          <a:blip r:embed="rId6" cstate="print">
            <a:extLst>
              <a:ext uri="{28A0092B-C50C-407E-A947-70E740481C1C}">
                <a14:useLocalDpi xmlns:a14="http://schemas.microsoft.com/office/drawing/2010/main" val="0"/>
              </a:ext>
            </a:extLst>
          </a:blip>
          <a:stretch>
            <a:fillRect/>
          </a:stretch>
        </p:blipFill>
        <p:spPr>
          <a:xfrm>
            <a:off x="4348122" y="5477320"/>
            <a:ext cx="653143" cy="488081"/>
          </a:xfrm>
          <a:prstGeom prst="rect">
            <a:avLst/>
          </a:prstGeom>
          <a:ln>
            <a:solidFill>
              <a:schemeClr val="tx1"/>
            </a:solidFill>
          </a:ln>
        </p:spPr>
      </p:pic>
      <p:sp>
        <p:nvSpPr>
          <p:cNvPr id="14" name="TextBox 13"/>
          <p:cNvSpPr txBox="1"/>
          <p:nvPr/>
        </p:nvSpPr>
        <p:spPr>
          <a:xfrm>
            <a:off x="3448584" y="3978838"/>
            <a:ext cx="2486275" cy="2769989"/>
          </a:xfrm>
          <a:prstGeom prst="rect">
            <a:avLst/>
          </a:prstGeom>
          <a:noFill/>
          <a:ln>
            <a:solidFill>
              <a:schemeClr val="tx1"/>
            </a:solidFill>
          </a:ln>
        </p:spPr>
        <p:txBody>
          <a:bodyPr wrap="square" rtlCol="0">
            <a:spAutoFit/>
          </a:bodyPr>
          <a:lstStyle/>
          <a:p>
            <a:endParaRPr lang="en-GB" sz="1400" b="1" dirty="0" smtClean="0"/>
          </a:p>
          <a:p>
            <a:endParaRPr lang="en-GB" sz="1400" b="1" dirty="0"/>
          </a:p>
          <a:p>
            <a:endParaRPr lang="en-GB" sz="1400" b="1" dirty="0" smtClean="0"/>
          </a:p>
          <a:p>
            <a:r>
              <a:rPr lang="en-GB" sz="1200" b="1" dirty="0" smtClean="0"/>
              <a:t>When cooking use a </a:t>
            </a:r>
            <a:r>
              <a:rPr lang="en-GB" sz="1200" b="1" dirty="0" smtClean="0">
                <a:solidFill>
                  <a:srgbClr val="FF0000"/>
                </a:solidFill>
              </a:rPr>
              <a:t>temperature probe </a:t>
            </a:r>
            <a:r>
              <a:rPr lang="en-GB" sz="1200" b="1" dirty="0" smtClean="0"/>
              <a:t>to check the food</a:t>
            </a:r>
          </a:p>
          <a:p>
            <a:r>
              <a:rPr lang="en-GB" sz="1200" b="1" dirty="0" smtClean="0"/>
              <a:t>Has reached the correct temperature.</a:t>
            </a:r>
          </a:p>
          <a:p>
            <a:endParaRPr lang="en-GB" sz="1200" b="1" dirty="0"/>
          </a:p>
          <a:p>
            <a:endParaRPr lang="en-GB" sz="1200" b="1" dirty="0" smtClean="0"/>
          </a:p>
          <a:p>
            <a:endParaRPr lang="en-GB" sz="1200" b="1" dirty="0" smtClean="0">
              <a:solidFill>
                <a:srgbClr val="FF0000"/>
              </a:solidFill>
            </a:endParaRPr>
          </a:p>
          <a:p>
            <a:endParaRPr lang="en-GB" sz="1200" b="1" dirty="0" smtClean="0">
              <a:solidFill>
                <a:srgbClr val="FF0000"/>
              </a:solidFill>
            </a:endParaRPr>
          </a:p>
          <a:p>
            <a:r>
              <a:rPr lang="en-GB" sz="1200" b="1" dirty="0" smtClean="0">
                <a:solidFill>
                  <a:srgbClr val="FF0000"/>
                </a:solidFill>
              </a:rPr>
              <a:t>Thermometers</a:t>
            </a:r>
            <a:r>
              <a:rPr lang="en-GB" sz="1200" b="1" dirty="0" smtClean="0"/>
              <a:t> can be put in the fridge and freezer to check these are </a:t>
            </a:r>
          </a:p>
          <a:p>
            <a:r>
              <a:rPr lang="en-GB" sz="1200" b="1" dirty="0" smtClean="0"/>
              <a:t>Working at the correct temperature.</a:t>
            </a:r>
            <a:endParaRPr lang="en-GB" sz="1200" b="1" dirty="0"/>
          </a:p>
        </p:txBody>
      </p:sp>
      <p:sp>
        <p:nvSpPr>
          <p:cNvPr id="41" name="Rectangle 40"/>
          <p:cNvSpPr/>
          <p:nvPr/>
        </p:nvSpPr>
        <p:spPr>
          <a:xfrm>
            <a:off x="81775" y="442363"/>
            <a:ext cx="3349602" cy="1938992"/>
          </a:xfrm>
          <a:prstGeom prst="rect">
            <a:avLst/>
          </a:prstGeom>
          <a:solidFill>
            <a:srgbClr val="FFFF00"/>
          </a:solidFill>
          <a:ln>
            <a:solidFill>
              <a:schemeClr val="tx1"/>
            </a:solidFill>
          </a:ln>
        </p:spPr>
        <p:txBody>
          <a:bodyPr wrap="square">
            <a:spAutoFit/>
          </a:bodyPr>
          <a:lstStyle/>
          <a:p>
            <a:r>
              <a:rPr lang="en-GB" sz="1200" dirty="0" smtClean="0"/>
              <a:t>Teacher Assessment</a:t>
            </a:r>
          </a:p>
          <a:p>
            <a:r>
              <a:rPr lang="en-US" sz="1200" dirty="0"/>
              <a:t>To plan and make a  </a:t>
            </a:r>
            <a:r>
              <a:rPr lang="en-US" sz="1200" dirty="0" smtClean="0"/>
              <a:t>food product using </a:t>
            </a:r>
            <a:r>
              <a:rPr lang="en-US" sz="1200" dirty="0"/>
              <a:t>‘critical control checks’. </a:t>
            </a:r>
            <a:endParaRPr lang="en-US" sz="1200" dirty="0" smtClean="0"/>
          </a:p>
          <a:p>
            <a:r>
              <a:rPr lang="en-GB" sz="1200" dirty="0" smtClean="0"/>
              <a:t>Success </a:t>
            </a:r>
            <a:r>
              <a:rPr lang="en-GB" sz="1200" dirty="0"/>
              <a:t>Criteria</a:t>
            </a:r>
          </a:p>
          <a:p>
            <a:r>
              <a:rPr lang="en-GB" sz="1200" dirty="0"/>
              <a:t>To apply quality control checks to the process steps of making the cheese cake</a:t>
            </a:r>
          </a:p>
          <a:p>
            <a:r>
              <a:rPr lang="en-GB" sz="1200" dirty="0" smtClean="0"/>
              <a:t>To </a:t>
            </a:r>
            <a:r>
              <a:rPr lang="en-GB" sz="1200" dirty="0"/>
              <a:t>produce a quality outcome</a:t>
            </a:r>
          </a:p>
          <a:p>
            <a:pPr marL="285750" indent="-285750">
              <a:buFont typeface="Arial" panose="020B0604020202020204" pitchFamily="34" charset="0"/>
              <a:buChar char="•"/>
            </a:pPr>
            <a:r>
              <a:rPr lang="en-GB" sz="1200" dirty="0"/>
              <a:t>Edible</a:t>
            </a:r>
          </a:p>
          <a:p>
            <a:pPr marL="285750" indent="-285750">
              <a:buFont typeface="Arial" panose="020B0604020202020204" pitchFamily="34" charset="0"/>
              <a:buChar char="•"/>
            </a:pPr>
            <a:r>
              <a:rPr lang="en-GB" sz="1200" dirty="0"/>
              <a:t>Safe to eat</a:t>
            </a:r>
          </a:p>
          <a:p>
            <a:pPr marL="285750" indent="-285750">
              <a:buFont typeface="Arial" panose="020B0604020202020204" pitchFamily="34" charset="0"/>
              <a:buChar char="•"/>
            </a:pPr>
            <a:r>
              <a:rPr lang="en-GB" sz="1200" dirty="0"/>
              <a:t>Appealing </a:t>
            </a:r>
          </a:p>
        </p:txBody>
      </p:sp>
      <p:pic>
        <p:nvPicPr>
          <p:cNvPr id="42"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5143" y="1810717"/>
            <a:ext cx="879326" cy="500696"/>
          </a:xfrm>
          <a:prstGeom prst="rect">
            <a:avLst/>
          </a:prstGeom>
          <a:ln>
            <a:solidFill>
              <a:schemeClr val="tx1"/>
            </a:solidFill>
          </a:ln>
        </p:spPr>
      </p:pic>
      <p:pic>
        <p:nvPicPr>
          <p:cNvPr id="16" name="Picture 15" descr="Food waste in the United Kingdom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1824" y="1828975"/>
            <a:ext cx="858143" cy="497002"/>
          </a:xfrm>
          <a:prstGeom prst="rect">
            <a:avLst/>
          </a:prstGeom>
          <a:ln>
            <a:solidFill>
              <a:schemeClr val="tx1"/>
            </a:solidFill>
          </a:ln>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9273" y="3960786"/>
            <a:ext cx="867046" cy="541335"/>
          </a:xfrm>
          <a:prstGeom prst="rect">
            <a:avLst/>
          </a:prstGeom>
          <a:ln>
            <a:solidFill>
              <a:schemeClr val="tx1"/>
            </a:solidFill>
          </a:ln>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85143" y="3974625"/>
            <a:ext cx="894212" cy="518395"/>
          </a:xfrm>
          <a:prstGeom prst="rect">
            <a:avLst/>
          </a:prstGeom>
          <a:ln>
            <a:solidFill>
              <a:schemeClr val="tx1"/>
            </a:solidFill>
          </a:ln>
        </p:spPr>
      </p:pic>
      <p:sp>
        <p:nvSpPr>
          <p:cNvPr id="45" name="Rectangle 44"/>
          <p:cNvSpPr/>
          <p:nvPr/>
        </p:nvSpPr>
        <p:spPr>
          <a:xfrm>
            <a:off x="1133697" y="4686002"/>
            <a:ext cx="2040473" cy="276999"/>
          </a:xfrm>
          <a:prstGeom prst="rect">
            <a:avLst/>
          </a:prstGeom>
          <a:solidFill>
            <a:srgbClr val="FF0000"/>
          </a:solidFill>
          <a:ln>
            <a:solidFill>
              <a:schemeClr val="tx1"/>
            </a:solidFill>
          </a:ln>
        </p:spPr>
        <p:txBody>
          <a:bodyPr wrap="square">
            <a:spAutoFit/>
          </a:bodyPr>
          <a:lstStyle/>
          <a:p>
            <a:pPr>
              <a:spcAft>
                <a:spcPts val="0"/>
              </a:spcAft>
            </a:pPr>
            <a:r>
              <a:rPr lang="en-GB" sz="1200" b="1" dirty="0" smtClean="0">
                <a:ea typeface="Times New Roman" panose="02020603050405020304" pitchFamily="18" charset="0"/>
              </a:rPr>
              <a:t>Preventing food poisoning</a:t>
            </a:r>
            <a:endParaRPr lang="en-GB" sz="1200" b="1" dirty="0">
              <a:ea typeface="Times New Roman" panose="02020603050405020304" pitchFamily="18" charset="0"/>
            </a:endParaRPr>
          </a:p>
        </p:txBody>
      </p:sp>
      <p:sp>
        <p:nvSpPr>
          <p:cNvPr id="46" name="Rectangle 45"/>
          <p:cNvSpPr/>
          <p:nvPr/>
        </p:nvSpPr>
        <p:spPr>
          <a:xfrm>
            <a:off x="3473917" y="3576602"/>
            <a:ext cx="2415166" cy="461665"/>
          </a:xfrm>
          <a:prstGeom prst="rect">
            <a:avLst/>
          </a:prstGeom>
          <a:solidFill>
            <a:srgbClr val="FF0000"/>
          </a:solidFill>
          <a:ln>
            <a:solidFill>
              <a:schemeClr val="tx1"/>
            </a:solidFill>
          </a:ln>
        </p:spPr>
        <p:txBody>
          <a:bodyPr wrap="square">
            <a:spAutoFit/>
          </a:bodyPr>
          <a:lstStyle/>
          <a:p>
            <a:pPr>
              <a:spcAft>
                <a:spcPts val="0"/>
              </a:spcAft>
            </a:pPr>
            <a:r>
              <a:rPr lang="en-GB" sz="1200" b="1" dirty="0" smtClean="0">
                <a:ea typeface="Times New Roman" panose="02020603050405020304" pitchFamily="18" charset="0"/>
              </a:rPr>
              <a:t>Checking that food is out of the danger zone</a:t>
            </a:r>
            <a:endParaRPr lang="en-GB" sz="1200" b="1" dirty="0">
              <a:ea typeface="Times New Roman" panose="02020603050405020304" pitchFamily="18" charset="0"/>
            </a:endParaRPr>
          </a:p>
        </p:txBody>
      </p:sp>
      <p:sp>
        <p:nvSpPr>
          <p:cNvPr id="15" name="TextBox 14"/>
          <p:cNvSpPr txBox="1"/>
          <p:nvPr/>
        </p:nvSpPr>
        <p:spPr>
          <a:xfrm>
            <a:off x="81774" y="99486"/>
            <a:ext cx="5797361" cy="369332"/>
          </a:xfrm>
          <a:prstGeom prst="rect">
            <a:avLst/>
          </a:prstGeom>
          <a:solidFill>
            <a:srgbClr val="92D050"/>
          </a:solidFill>
          <a:ln>
            <a:solidFill>
              <a:schemeClr val="tx1"/>
            </a:solidFill>
          </a:ln>
        </p:spPr>
        <p:txBody>
          <a:bodyPr wrap="square" rtlCol="0">
            <a:spAutoFit/>
          </a:bodyPr>
          <a:lstStyle/>
          <a:p>
            <a:r>
              <a:rPr lang="en-GB" dirty="0" smtClean="0"/>
              <a:t>Year 8 - Why is temperature control important?</a:t>
            </a:r>
            <a:endParaRPr lang="en-GB" dirty="0"/>
          </a:p>
        </p:txBody>
      </p:sp>
      <p:sp>
        <p:nvSpPr>
          <p:cNvPr id="47" name="Rectangle 46"/>
          <p:cNvSpPr/>
          <p:nvPr/>
        </p:nvSpPr>
        <p:spPr>
          <a:xfrm>
            <a:off x="8279329" y="5080955"/>
            <a:ext cx="3846658" cy="1708160"/>
          </a:xfrm>
          <a:prstGeom prst="rect">
            <a:avLst/>
          </a:prstGeom>
          <a:solidFill>
            <a:schemeClr val="bg1">
              <a:lumMod val="95000"/>
            </a:schemeClr>
          </a:solidFill>
          <a:ln>
            <a:solidFill>
              <a:schemeClr val="tx1"/>
            </a:solidFill>
          </a:ln>
        </p:spPr>
        <p:txBody>
          <a:bodyPr wrap="square">
            <a:spAutoFit/>
          </a:bodyPr>
          <a:lstStyle/>
          <a:p>
            <a:pPr marL="342900" lvl="0" indent="-342900">
              <a:lnSpc>
                <a:spcPts val="1450"/>
              </a:lnSpc>
              <a:spcBef>
                <a:spcPts val="190"/>
              </a:spcBef>
              <a:spcAft>
                <a:spcPts val="0"/>
              </a:spcAft>
              <a:buFont typeface="Symbol" panose="05050102010706020507" pitchFamily="18" charset="2"/>
              <a:buChar char=""/>
            </a:pPr>
            <a:r>
              <a:rPr lang="en-GB" sz="1200" b="1" i="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Food </a:t>
            </a:r>
            <a:r>
              <a:rPr lang="en-GB"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poisoning</a:t>
            </a:r>
            <a:r>
              <a:rPr lang="en-GB" sz="1200" b="1" i="1" dirty="0">
                <a:latin typeface="Calibri" panose="020F0502020204030204" pitchFamily="34" charset="0"/>
                <a:ea typeface="Times New Roman" panose="02020603050405020304" pitchFamily="18" charset="0"/>
                <a:cs typeface="Times New Roman" panose="02020603050405020304" pitchFamily="18" charset="0"/>
              </a:rPr>
              <a:t>: </a:t>
            </a:r>
            <a:r>
              <a:rPr lang="en-GB" sz="1200" b="1" dirty="0">
                <a:latin typeface="Calibri" panose="020F0502020204030204" pitchFamily="34" charset="0"/>
                <a:ea typeface="Times New Roman" panose="02020603050405020304" pitchFamily="18" charset="0"/>
                <a:cs typeface="Times New Roman" panose="02020603050405020304" pitchFamily="18" charset="0"/>
              </a:rPr>
              <a:t>an illness caused by eating contaminated food</a:t>
            </a:r>
            <a:endParaRPr lang="en-GB" sz="1200" dirty="0" smtClean="0">
              <a:effectLst/>
              <a:latin typeface="Times New Roman" panose="02020603050405020304" pitchFamily="18" charset="0"/>
              <a:ea typeface="Times New Roman" panose="02020603050405020304" pitchFamily="18" charset="0"/>
            </a:endParaRPr>
          </a:p>
          <a:p>
            <a:pPr marL="342900" lvl="0" indent="-342900">
              <a:lnSpc>
                <a:spcPts val="1450"/>
              </a:lnSpc>
              <a:spcBef>
                <a:spcPts val="190"/>
              </a:spcBef>
              <a:spcAft>
                <a:spcPts val="0"/>
              </a:spcAft>
              <a:buFont typeface="Symbol" panose="05050102010706020507" pitchFamily="18" charset="2"/>
              <a:buChar char=""/>
            </a:pPr>
            <a:r>
              <a:rPr lang="en-GB"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High-risk foods</a:t>
            </a:r>
            <a:r>
              <a:rPr lang="en-GB" sz="1200" b="1" i="1" dirty="0">
                <a:latin typeface="Calibri" panose="020F0502020204030204" pitchFamily="34" charset="0"/>
                <a:ea typeface="Times New Roman" panose="02020603050405020304" pitchFamily="18" charset="0"/>
                <a:cs typeface="Times New Roman" panose="02020603050405020304" pitchFamily="18" charset="0"/>
              </a:rPr>
              <a:t>: </a:t>
            </a:r>
            <a:r>
              <a:rPr lang="en-GB" sz="1200" b="1" dirty="0">
                <a:latin typeface="Calibri" panose="020F0502020204030204" pitchFamily="34" charset="0"/>
                <a:ea typeface="Times New Roman" panose="02020603050405020304" pitchFamily="18" charset="0"/>
                <a:cs typeface="Times New Roman" panose="02020603050405020304" pitchFamily="18" charset="0"/>
              </a:rPr>
              <a:t>ready-to-eat moist foods, usually high in protein</a:t>
            </a:r>
            <a:endParaRPr lang="en-GB" sz="1200" dirty="0" smtClean="0">
              <a:effectLst/>
              <a:latin typeface="Times New Roman" panose="02020603050405020304" pitchFamily="18" charset="0"/>
              <a:ea typeface="Times New Roman" panose="02020603050405020304" pitchFamily="18" charset="0"/>
            </a:endParaRPr>
          </a:p>
          <a:p>
            <a:pPr marL="342900" lvl="0" indent="-342900">
              <a:lnSpc>
                <a:spcPts val="1450"/>
              </a:lnSpc>
              <a:spcBef>
                <a:spcPts val="190"/>
              </a:spcBef>
              <a:spcAft>
                <a:spcPts val="0"/>
              </a:spcAft>
              <a:buFont typeface="Symbol" panose="05050102010706020507" pitchFamily="18" charset="2"/>
              <a:buChar char=""/>
            </a:pPr>
            <a:r>
              <a:rPr lang="en-GB"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Bacteria:</a:t>
            </a:r>
            <a:r>
              <a:rPr lang="en-GB" sz="1200" b="1" i="1" dirty="0">
                <a:latin typeface="Calibri" panose="020F0502020204030204" pitchFamily="34" charset="0"/>
                <a:ea typeface="Times New Roman" panose="02020603050405020304" pitchFamily="18" charset="0"/>
                <a:cs typeface="Times New Roman" panose="02020603050405020304" pitchFamily="18" charset="0"/>
              </a:rPr>
              <a:t> </a:t>
            </a:r>
            <a:r>
              <a:rPr lang="en-GB" sz="1200" b="1" dirty="0">
                <a:latin typeface="Calibri" panose="020F0502020204030204" pitchFamily="34" charset="0"/>
                <a:ea typeface="Times New Roman" panose="02020603050405020304" pitchFamily="18" charset="0"/>
                <a:cs typeface="Times New Roman" panose="02020603050405020304" pitchFamily="18" charset="0"/>
              </a:rPr>
              <a:t>microscopic</a:t>
            </a:r>
            <a:r>
              <a:rPr lang="en-GB" sz="1200" b="1" i="1" dirty="0">
                <a:latin typeface="Calibri" panose="020F0502020204030204" pitchFamily="34" charset="0"/>
                <a:ea typeface="Times New Roman" panose="02020603050405020304" pitchFamily="18" charset="0"/>
                <a:cs typeface="Times New Roman" panose="02020603050405020304" pitchFamily="18" charset="0"/>
              </a:rPr>
              <a:t> </a:t>
            </a:r>
            <a:r>
              <a:rPr lang="en-GB" sz="1200" b="1" dirty="0">
                <a:latin typeface="Calibri" panose="020F0502020204030204" pitchFamily="34" charset="0"/>
                <a:ea typeface="Times New Roman" panose="02020603050405020304" pitchFamily="18" charset="0"/>
                <a:cs typeface="Times New Roman" panose="02020603050405020304" pitchFamily="18" charset="0"/>
              </a:rPr>
              <a:t>living organisms, which are single-celled and can be found everywhere</a:t>
            </a:r>
            <a:endParaRPr lang="en-GB" sz="1200" dirty="0" smtClean="0">
              <a:effectLst/>
              <a:latin typeface="Times New Roman" panose="02020603050405020304" pitchFamily="18" charset="0"/>
              <a:ea typeface="Times New Roman" panose="02020603050405020304" pitchFamily="18" charset="0"/>
            </a:endParaRPr>
          </a:p>
          <a:p>
            <a:pPr marL="342900" lvl="0" indent="-342900">
              <a:lnSpc>
                <a:spcPts val="1450"/>
              </a:lnSpc>
              <a:spcBef>
                <a:spcPts val="190"/>
              </a:spcBef>
              <a:spcAft>
                <a:spcPts val="0"/>
              </a:spcAft>
              <a:buFont typeface="Symbol" panose="05050102010706020507" pitchFamily="18" charset="2"/>
              <a:buChar char=""/>
            </a:pPr>
            <a:r>
              <a:rPr lang="en-GB" sz="1200" b="1" i="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Temperature </a:t>
            </a:r>
            <a:r>
              <a:rPr lang="en-GB"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Danger Zone</a:t>
            </a:r>
            <a:r>
              <a:rPr lang="en-GB" sz="1200" b="1" i="1" dirty="0">
                <a:latin typeface="Calibri" panose="020F0502020204030204" pitchFamily="34" charset="0"/>
                <a:ea typeface="Times New Roman" panose="02020603050405020304" pitchFamily="18" charset="0"/>
                <a:cs typeface="Times New Roman" panose="02020603050405020304" pitchFamily="18" charset="0"/>
              </a:rPr>
              <a:t>:</a:t>
            </a:r>
            <a:r>
              <a:rPr lang="en-GB" sz="1200" b="1" dirty="0">
                <a:latin typeface="Calibri" panose="020F0502020204030204" pitchFamily="34" charset="0"/>
                <a:ea typeface="Times New Roman" panose="02020603050405020304" pitchFamily="18" charset="0"/>
                <a:cs typeface="Times New Roman" panose="02020603050405020304" pitchFamily="18" charset="0"/>
              </a:rPr>
              <a:t> temperatures between 5</a:t>
            </a:r>
            <a:r>
              <a:rPr lang="en-GB" sz="1200" b="1" dirty="0">
                <a:latin typeface="Times New Roman" panose="02020603050405020304" pitchFamily="18" charset="0"/>
                <a:ea typeface="Times New Roman" panose="02020603050405020304" pitchFamily="18" charset="0"/>
              </a:rPr>
              <a:t>◦</a:t>
            </a:r>
            <a:r>
              <a:rPr lang="en-GB" sz="1200" b="1" dirty="0">
                <a:latin typeface="Calibri" panose="020F0502020204030204" pitchFamily="34" charset="0"/>
                <a:ea typeface="Times New Roman" panose="02020603050405020304" pitchFamily="18" charset="0"/>
                <a:cs typeface="Times New Roman" panose="02020603050405020304" pitchFamily="18" charset="0"/>
              </a:rPr>
              <a:t>C and 63</a:t>
            </a:r>
            <a:r>
              <a:rPr lang="en-GB" sz="1200" b="1" dirty="0">
                <a:latin typeface="Times New Roman" panose="02020603050405020304" pitchFamily="18" charset="0"/>
                <a:ea typeface="Times New Roman" panose="02020603050405020304" pitchFamily="18" charset="0"/>
              </a:rPr>
              <a:t>◦</a:t>
            </a:r>
            <a:r>
              <a:rPr lang="en-GB" sz="1200" b="1" dirty="0">
                <a:latin typeface="Calibri" panose="020F0502020204030204" pitchFamily="34" charset="0"/>
                <a:ea typeface="Times New Roman" panose="02020603050405020304" pitchFamily="18" charset="0"/>
                <a:cs typeface="Times New Roman" panose="02020603050405020304" pitchFamily="18" charset="0"/>
              </a:rPr>
              <a:t>C where most bacteria can </a:t>
            </a:r>
            <a:r>
              <a:rPr lang="en-GB" sz="1200" b="1" dirty="0" smtClean="0">
                <a:latin typeface="Calibri" panose="020F0502020204030204" pitchFamily="34" charset="0"/>
                <a:ea typeface="Times New Roman" panose="02020603050405020304" pitchFamily="18" charset="0"/>
                <a:cs typeface="Times New Roman" panose="02020603050405020304" pitchFamily="18" charset="0"/>
              </a:rPr>
              <a:t>multiply</a:t>
            </a:r>
            <a:endParaRPr lang="en-GB" sz="12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772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152" y="669128"/>
            <a:ext cx="6128532" cy="1169551"/>
          </a:xfrm>
          <a:prstGeom prst="rect">
            <a:avLst/>
          </a:prstGeom>
          <a:solidFill>
            <a:schemeClr val="bg1">
              <a:lumMod val="95000"/>
            </a:schemeClr>
          </a:solidFill>
          <a:ln>
            <a:solidFill>
              <a:schemeClr val="tx1"/>
            </a:solidFill>
          </a:ln>
        </p:spPr>
        <p:txBody>
          <a:bodyPr wrap="square" rtlCol="0">
            <a:spAutoFit/>
          </a:bodyPr>
          <a:lstStyle/>
          <a:p>
            <a:r>
              <a:rPr lang="en-GB" sz="1400" b="1" dirty="0" smtClean="0"/>
              <a:t>A </a:t>
            </a:r>
            <a:r>
              <a:rPr lang="en-GB" sz="1400" b="1" dirty="0" smtClean="0">
                <a:solidFill>
                  <a:srgbClr val="FF0000"/>
                </a:solidFill>
              </a:rPr>
              <a:t>Sauce</a:t>
            </a:r>
            <a:r>
              <a:rPr lang="en-GB" sz="1400" b="1" dirty="0" smtClean="0"/>
              <a:t> is a well-flavoured liquid which has been thickened.</a:t>
            </a:r>
          </a:p>
          <a:p>
            <a:r>
              <a:rPr lang="en-GB" sz="1400" b="1" dirty="0" smtClean="0"/>
              <a:t>Sauces are added to food to:</a:t>
            </a:r>
          </a:p>
          <a:p>
            <a:pPr marL="285750" indent="-285750">
              <a:buFont typeface="Arial" panose="020B0604020202020204" pitchFamily="34" charset="0"/>
              <a:buChar char="•"/>
            </a:pPr>
            <a:r>
              <a:rPr lang="en-GB" sz="1400" b="1" dirty="0" smtClean="0"/>
              <a:t>Provide colour, flavour and texture</a:t>
            </a:r>
          </a:p>
          <a:p>
            <a:pPr marL="285750" indent="-285750">
              <a:buFont typeface="Arial" panose="020B0604020202020204" pitchFamily="34" charset="0"/>
              <a:buChar char="•"/>
            </a:pPr>
            <a:r>
              <a:rPr lang="en-GB" sz="1400" b="1" dirty="0" smtClean="0"/>
              <a:t>Bind different ingredients together</a:t>
            </a:r>
          </a:p>
          <a:p>
            <a:pPr marL="285750" indent="-285750">
              <a:buFont typeface="Arial" panose="020B0604020202020204" pitchFamily="34" charset="0"/>
              <a:buChar char="•"/>
            </a:pPr>
            <a:r>
              <a:rPr lang="en-GB" sz="1400" b="1" dirty="0" smtClean="0"/>
              <a:t>Make the dish look more appetising and attractive</a:t>
            </a:r>
          </a:p>
        </p:txBody>
      </p:sp>
      <p:sp>
        <p:nvSpPr>
          <p:cNvPr id="12" name="TextBox 11"/>
          <p:cNvSpPr txBox="1"/>
          <p:nvPr/>
        </p:nvSpPr>
        <p:spPr>
          <a:xfrm>
            <a:off x="4436843" y="1056715"/>
            <a:ext cx="1507248" cy="276999"/>
          </a:xfrm>
          <a:prstGeom prst="rect">
            <a:avLst/>
          </a:prstGeom>
          <a:solidFill>
            <a:srgbClr val="FF0000"/>
          </a:solidFill>
        </p:spPr>
        <p:txBody>
          <a:bodyPr wrap="square" rtlCol="0">
            <a:spAutoFit/>
          </a:bodyPr>
          <a:lstStyle/>
          <a:p>
            <a:r>
              <a:rPr lang="en-GB" sz="1200" dirty="0" smtClean="0"/>
              <a:t>Knowledge - Sauces</a:t>
            </a:r>
            <a:endParaRPr lang="en-GB" sz="1200" dirty="0"/>
          </a:p>
        </p:txBody>
      </p:sp>
      <p:sp>
        <p:nvSpPr>
          <p:cNvPr id="9" name="TextBox 8"/>
          <p:cNvSpPr txBox="1"/>
          <p:nvPr/>
        </p:nvSpPr>
        <p:spPr>
          <a:xfrm>
            <a:off x="37152" y="0"/>
            <a:ext cx="6128532" cy="646331"/>
          </a:xfrm>
          <a:prstGeom prst="rect">
            <a:avLst/>
          </a:prstGeom>
          <a:solidFill>
            <a:srgbClr val="92D050"/>
          </a:solidFill>
          <a:ln>
            <a:solidFill>
              <a:schemeClr val="tx1"/>
            </a:solidFill>
          </a:ln>
        </p:spPr>
        <p:txBody>
          <a:bodyPr wrap="square" rtlCol="0">
            <a:spAutoFit/>
          </a:bodyPr>
          <a:lstStyle/>
          <a:p>
            <a:r>
              <a:rPr lang="en-GB" dirty="0" smtClean="0"/>
              <a:t>Year 8 -</a:t>
            </a:r>
            <a:r>
              <a:rPr lang="en-GB" dirty="0"/>
              <a:t>Sauces – What are they? Why are they used? How are they made</a:t>
            </a:r>
            <a:r>
              <a:rPr lang="en-GB" dirty="0" smtClean="0"/>
              <a:t>?</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95962" y="1904801"/>
            <a:ext cx="6069721" cy="2031325"/>
          </a:xfrm>
          <a:prstGeom prst="rect">
            <a:avLst/>
          </a:prstGeom>
          <a:solidFill>
            <a:schemeClr val="bg1">
              <a:lumMod val="95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sz="1400" b="1" dirty="0" smtClean="0"/>
              <a:t>Starches can be used to make sauces, gravies and glazes.</a:t>
            </a:r>
          </a:p>
          <a:p>
            <a:r>
              <a:rPr lang="en-GB" sz="1400" b="1" dirty="0" smtClean="0">
                <a:solidFill>
                  <a:srgbClr val="FF0000"/>
                </a:solidFill>
              </a:rPr>
              <a:t>Starch-based sauces</a:t>
            </a:r>
          </a:p>
          <a:p>
            <a:r>
              <a:rPr lang="en-GB" sz="1400" b="1" dirty="0" smtClean="0"/>
              <a:t>Starch is the main food source of plants.</a:t>
            </a:r>
          </a:p>
          <a:p>
            <a:r>
              <a:rPr lang="en-GB" sz="1400" b="1" dirty="0" smtClean="0"/>
              <a:t>It is made up of molecules of glucose.</a:t>
            </a:r>
          </a:p>
          <a:p>
            <a:pPr marL="285750" indent="-285750">
              <a:buFont typeface="Arial" panose="020B0604020202020204" pitchFamily="34" charset="0"/>
              <a:buChar char="•"/>
            </a:pPr>
            <a:r>
              <a:rPr lang="en-GB" sz="1400" b="1" dirty="0" smtClean="0"/>
              <a:t>Starch is very useful because it can thicken mixtures</a:t>
            </a:r>
          </a:p>
          <a:p>
            <a:pPr marL="285750" indent="-285750">
              <a:buFont typeface="Arial" panose="020B0604020202020204" pitchFamily="34" charset="0"/>
              <a:buChar char="•"/>
            </a:pPr>
            <a:r>
              <a:rPr lang="en-GB" sz="1400" b="1" dirty="0" smtClean="0"/>
              <a:t>When liquids and starch are mixed together and heated</a:t>
            </a:r>
          </a:p>
          <a:p>
            <a:r>
              <a:rPr lang="en-GB" sz="1400" b="1" dirty="0" smtClean="0"/>
              <a:t>       the mixture will thicken. This process is called </a:t>
            </a:r>
            <a:r>
              <a:rPr lang="en-GB" sz="1400" b="1" dirty="0" smtClean="0">
                <a:solidFill>
                  <a:srgbClr val="FF0000"/>
                </a:solidFill>
              </a:rPr>
              <a:t>gelatinisation</a:t>
            </a:r>
            <a:r>
              <a:rPr lang="en-GB" sz="1400" b="1" dirty="0" smtClean="0"/>
              <a:t>. </a:t>
            </a:r>
          </a:p>
          <a:p>
            <a:r>
              <a:rPr lang="en-GB" sz="1400" b="1" dirty="0" smtClean="0"/>
              <a:t>       Starch-based sauces are usually thickened with either flour,</a:t>
            </a:r>
          </a:p>
          <a:p>
            <a:r>
              <a:rPr lang="en-GB" sz="1400" b="1" dirty="0"/>
              <a:t> </a:t>
            </a:r>
            <a:r>
              <a:rPr lang="en-GB" sz="1400" b="1" dirty="0" smtClean="0"/>
              <a:t>      cornflour or arrowroot.</a:t>
            </a:r>
            <a:endParaRPr lang="en-GB" sz="1400" b="1" dirty="0"/>
          </a:p>
        </p:txBody>
      </p:sp>
      <p:sp>
        <p:nvSpPr>
          <p:cNvPr id="6" name="TextBox 5"/>
          <p:cNvSpPr txBox="1"/>
          <p:nvPr/>
        </p:nvSpPr>
        <p:spPr>
          <a:xfrm>
            <a:off x="65503" y="4010546"/>
            <a:ext cx="4308421" cy="2031325"/>
          </a:xfrm>
          <a:prstGeom prst="rect">
            <a:avLst/>
          </a:prstGeom>
          <a:solidFill>
            <a:schemeClr val="bg1">
              <a:lumMod val="95000"/>
            </a:schemeClr>
          </a:solidFill>
          <a:ln>
            <a:solidFill>
              <a:schemeClr val="tx1"/>
            </a:solidFill>
          </a:ln>
        </p:spPr>
        <p:txBody>
          <a:bodyPr wrap="square" rtlCol="0">
            <a:spAutoFit/>
          </a:bodyPr>
          <a:lstStyle/>
          <a:p>
            <a:r>
              <a:rPr lang="en-GB" sz="1400" b="1" dirty="0" smtClean="0">
                <a:solidFill>
                  <a:srgbClr val="FF0000"/>
                </a:solidFill>
              </a:rPr>
              <a:t>Making a roux</a:t>
            </a:r>
          </a:p>
          <a:p>
            <a:r>
              <a:rPr lang="en-GB" sz="1400" b="1" dirty="0" smtClean="0"/>
              <a:t>The </a:t>
            </a:r>
            <a:r>
              <a:rPr lang="en-GB" sz="1400" b="1" dirty="0" smtClean="0">
                <a:solidFill>
                  <a:srgbClr val="FF0000"/>
                </a:solidFill>
              </a:rPr>
              <a:t>roux</a:t>
            </a:r>
            <a:r>
              <a:rPr lang="en-GB" sz="1400" b="1" dirty="0" smtClean="0"/>
              <a:t> method is a traditional </a:t>
            </a:r>
          </a:p>
          <a:p>
            <a:r>
              <a:rPr lang="en-GB" sz="1400" b="1" dirty="0" smtClean="0"/>
              <a:t>way of making a white sauce.</a:t>
            </a:r>
          </a:p>
          <a:p>
            <a:pPr marL="285750" indent="-285750">
              <a:buFont typeface="Arial" panose="020B0604020202020204" pitchFamily="34" charset="0"/>
              <a:buChar char="•"/>
            </a:pPr>
            <a:r>
              <a:rPr lang="en-GB" sz="1400" b="1" dirty="0" smtClean="0"/>
              <a:t>A </a:t>
            </a:r>
            <a:r>
              <a:rPr lang="en-GB" sz="1400" b="1" dirty="0" smtClean="0">
                <a:solidFill>
                  <a:srgbClr val="FF0000"/>
                </a:solidFill>
              </a:rPr>
              <a:t>roux</a:t>
            </a:r>
            <a:r>
              <a:rPr lang="en-GB" sz="1400" b="1" dirty="0" smtClean="0"/>
              <a:t> is made by mixing melted fat and flour.</a:t>
            </a:r>
          </a:p>
          <a:p>
            <a:pPr marL="285750" indent="-285750">
              <a:buFont typeface="Arial" panose="020B0604020202020204" pitchFamily="34" charset="0"/>
              <a:buChar char="•"/>
            </a:pPr>
            <a:r>
              <a:rPr lang="en-GB" sz="1400" b="1" dirty="0" smtClean="0"/>
              <a:t>In the traditional recipe milk is added gradually </a:t>
            </a:r>
          </a:p>
          <a:p>
            <a:r>
              <a:rPr lang="en-GB" sz="1400" b="1" dirty="0"/>
              <a:t> </a:t>
            </a:r>
            <a:r>
              <a:rPr lang="en-GB" sz="1400" b="1" dirty="0" smtClean="0"/>
              <a:t>     and the white sauce comes to the boil and thickens.</a:t>
            </a:r>
          </a:p>
          <a:p>
            <a:pPr marL="285750" indent="-285750">
              <a:buFont typeface="Arial" panose="020B0604020202020204" pitchFamily="34" charset="0"/>
              <a:buChar char="•"/>
            </a:pPr>
            <a:r>
              <a:rPr lang="en-GB" sz="1400" b="1" dirty="0" smtClean="0"/>
              <a:t>In the all-in-one recipe the cold milk is added to the </a:t>
            </a:r>
          </a:p>
          <a:p>
            <a:r>
              <a:rPr lang="en-GB" sz="1400" b="1" dirty="0"/>
              <a:t> </a:t>
            </a:r>
            <a:r>
              <a:rPr lang="en-GB" sz="1400" b="1" dirty="0" smtClean="0"/>
              <a:t>    cold fat and flour. The sauce is stirred continuously </a:t>
            </a:r>
          </a:p>
          <a:p>
            <a:r>
              <a:rPr lang="en-GB" sz="1400" b="1" dirty="0"/>
              <a:t> </a:t>
            </a:r>
            <a:r>
              <a:rPr lang="en-GB" sz="1400" b="1" dirty="0" smtClean="0"/>
              <a:t>    as the fat melts and </a:t>
            </a:r>
            <a:r>
              <a:rPr lang="en-GB" sz="1400" b="1" dirty="0" smtClean="0">
                <a:solidFill>
                  <a:srgbClr val="FF0000"/>
                </a:solidFill>
              </a:rPr>
              <a:t>gelatinisation</a:t>
            </a:r>
            <a:r>
              <a:rPr lang="en-GB" sz="1400" b="1" dirty="0" smtClean="0"/>
              <a:t> occurs.</a:t>
            </a:r>
            <a:endParaRPr lang="en-GB" sz="1400" b="1" dirty="0"/>
          </a:p>
        </p:txBody>
      </p:sp>
      <p:sp>
        <p:nvSpPr>
          <p:cNvPr id="7" name="TextBox 6"/>
          <p:cNvSpPr txBox="1"/>
          <p:nvPr/>
        </p:nvSpPr>
        <p:spPr>
          <a:xfrm>
            <a:off x="8166" y="6151540"/>
            <a:ext cx="6064241" cy="523220"/>
          </a:xfrm>
          <a:prstGeom prst="rect">
            <a:avLst/>
          </a:prstGeom>
          <a:solidFill>
            <a:schemeClr val="bg1">
              <a:lumMod val="95000"/>
            </a:schemeClr>
          </a:solidFill>
          <a:ln>
            <a:solidFill>
              <a:schemeClr val="bg1">
                <a:lumMod val="95000"/>
              </a:schemeClr>
            </a:solidFill>
          </a:ln>
        </p:spPr>
        <p:txBody>
          <a:bodyPr wrap="square" rtlCol="0">
            <a:spAutoFit/>
          </a:bodyPr>
          <a:lstStyle/>
          <a:p>
            <a:r>
              <a:rPr lang="en-GB" sz="1400" b="1" dirty="0" smtClean="0">
                <a:solidFill>
                  <a:srgbClr val="FF0000"/>
                </a:solidFill>
              </a:rPr>
              <a:t>Reduction sauces </a:t>
            </a:r>
            <a:r>
              <a:rPr lang="en-GB" sz="1400" b="1" dirty="0" smtClean="0"/>
              <a:t>are made when liquid is simmered over heat so that the water content evaporates; this leaves a concentrated, well-flavoured sauce.</a:t>
            </a:r>
            <a:endParaRPr lang="en-GB" sz="1400" b="1" dirty="0"/>
          </a:p>
        </p:txBody>
      </p:sp>
      <p:pic>
        <p:nvPicPr>
          <p:cNvPr id="13" name="image2.jpeg"/>
          <p:cNvPicPr/>
          <p:nvPr/>
        </p:nvPicPr>
        <p:blipFill>
          <a:blip r:embed="rId2" cstate="print"/>
          <a:stretch>
            <a:fillRect/>
          </a:stretch>
        </p:blipFill>
        <p:spPr>
          <a:xfrm>
            <a:off x="4436843" y="5395882"/>
            <a:ext cx="941817" cy="645989"/>
          </a:xfrm>
          <a:prstGeom prst="rect">
            <a:avLst/>
          </a:prstGeom>
          <a:ln>
            <a:solidFill>
              <a:schemeClr val="tx1"/>
            </a:solidFill>
          </a:ln>
        </p:spPr>
      </p:pic>
      <p:sp>
        <p:nvSpPr>
          <p:cNvPr id="15" name="TextBox 14"/>
          <p:cNvSpPr txBox="1"/>
          <p:nvPr/>
        </p:nvSpPr>
        <p:spPr>
          <a:xfrm>
            <a:off x="6313141" y="65318"/>
            <a:ext cx="5786859" cy="1123384"/>
          </a:xfrm>
          <a:prstGeom prst="rect">
            <a:avLst/>
          </a:prstGeom>
          <a:noFill/>
          <a:ln>
            <a:solidFill>
              <a:schemeClr val="tx1"/>
            </a:solidFill>
          </a:ln>
        </p:spPr>
        <p:txBody>
          <a:bodyPr wrap="square" rtlCol="0">
            <a:spAutoFit/>
          </a:bodyPr>
          <a:lstStyle/>
          <a:p>
            <a:pPr>
              <a:spcAft>
                <a:spcPts val="0"/>
              </a:spcAft>
            </a:pPr>
            <a:r>
              <a:rPr lang="en-GB" sz="1200" b="1" dirty="0" smtClean="0">
                <a:latin typeface="Arial" panose="020B0604020202020204" pitchFamily="34" charset="0"/>
                <a:ea typeface="Calibri" panose="020F0502020204030204" pitchFamily="34" charset="0"/>
                <a:cs typeface="Calibri" panose="020F0502020204030204" pitchFamily="34" charset="0"/>
              </a:rPr>
              <a:t>Examples </a:t>
            </a:r>
            <a:r>
              <a:rPr lang="en-GB" sz="1200" b="1" dirty="0">
                <a:latin typeface="Arial" panose="020B0604020202020204" pitchFamily="34" charset="0"/>
                <a:ea typeface="Calibri" panose="020F0502020204030204" pitchFamily="34" charset="0"/>
                <a:cs typeface="Calibri" panose="020F0502020204030204" pitchFamily="34" charset="0"/>
              </a:rPr>
              <a:t>of British Sauces </a:t>
            </a:r>
            <a:endParaRPr lang="en-GB" sz="1200" b="1" dirty="0">
              <a:latin typeface="Calibri" panose="020F0502020204030204" pitchFamily="34" charset="0"/>
              <a:ea typeface="Calibri" panose="020F0502020204030204" pitchFamily="34" charset="0"/>
            </a:endParaRPr>
          </a:p>
          <a:p>
            <a:pPr>
              <a:spcBef>
                <a:spcPts val="35"/>
              </a:spcBef>
              <a:spcAft>
                <a:spcPts val="0"/>
              </a:spcAft>
            </a:pPr>
            <a:r>
              <a:rPr lang="en-GB" sz="1100" b="1" dirty="0" smtClean="0">
                <a:solidFill>
                  <a:srgbClr val="FF0000"/>
                </a:solidFill>
                <a:latin typeface="Arial" panose="020B0604020202020204" pitchFamily="34" charset="0"/>
                <a:ea typeface="Symbol" panose="05050102010706020507" pitchFamily="18" charset="2"/>
                <a:cs typeface="Calibri" panose="020F0502020204030204" pitchFamily="34" charset="0"/>
              </a:rPr>
              <a:t>Gravy</a:t>
            </a:r>
            <a:r>
              <a:rPr lang="en-GB" sz="1100" b="1" dirty="0" smtClean="0">
                <a:latin typeface="Arial" panose="020B0604020202020204" pitchFamily="34" charset="0"/>
                <a:ea typeface="Symbol" panose="05050102010706020507" pitchFamily="18" charset="2"/>
                <a:cs typeface="Calibri" panose="020F0502020204030204" pitchFamily="34" charset="0"/>
              </a:rPr>
              <a:t> </a:t>
            </a:r>
            <a:r>
              <a:rPr lang="en-GB" sz="1100" b="1" dirty="0">
                <a:latin typeface="Arial" panose="020B0604020202020204" pitchFamily="34" charset="0"/>
                <a:ea typeface="Symbol" panose="05050102010706020507" pitchFamily="18" charset="2"/>
                <a:cs typeface="Calibri" panose="020F0502020204030204" pitchFamily="34" charset="0"/>
              </a:rPr>
              <a:t>is probably the best known sauce. Served traditionally with a roast dinner.</a:t>
            </a:r>
            <a:endParaRPr lang="en-GB" sz="1100" b="1" dirty="0">
              <a:latin typeface="Calibri" panose="020F0502020204030204" pitchFamily="34" charset="0"/>
              <a:ea typeface="Symbol" panose="05050102010706020507" pitchFamily="18" charset="2"/>
              <a:cs typeface="Symbol" panose="05050102010706020507" pitchFamily="18" charset="2"/>
            </a:endParaRPr>
          </a:p>
          <a:p>
            <a:pPr>
              <a:spcAft>
                <a:spcPts val="0"/>
              </a:spcAft>
            </a:pPr>
            <a:r>
              <a:rPr lang="en-GB" sz="1100" b="1" dirty="0" smtClean="0">
                <a:solidFill>
                  <a:srgbClr val="FF0000"/>
                </a:solidFill>
                <a:latin typeface="Arial" panose="020B0604020202020204" pitchFamily="34" charset="0"/>
                <a:ea typeface="Symbol" panose="05050102010706020507" pitchFamily="18" charset="2"/>
                <a:cs typeface="Calibri" panose="020F0502020204030204" pitchFamily="34" charset="0"/>
              </a:rPr>
              <a:t>Cheese </a:t>
            </a:r>
            <a:r>
              <a:rPr lang="en-GB" sz="1100" b="1" dirty="0">
                <a:solidFill>
                  <a:srgbClr val="FF0000"/>
                </a:solidFill>
                <a:latin typeface="Arial" panose="020B0604020202020204" pitchFamily="34" charset="0"/>
                <a:ea typeface="Symbol" panose="05050102010706020507" pitchFamily="18" charset="2"/>
                <a:cs typeface="Calibri" panose="020F0502020204030204" pitchFamily="34" charset="0"/>
              </a:rPr>
              <a:t>sauce </a:t>
            </a:r>
            <a:r>
              <a:rPr lang="en-GB" sz="1100" b="1" dirty="0">
                <a:latin typeface="Arial" panose="020B0604020202020204" pitchFamily="34" charset="0"/>
                <a:ea typeface="Symbol" panose="05050102010706020507" pitchFamily="18" charset="2"/>
                <a:cs typeface="Calibri" panose="020F0502020204030204" pitchFamily="34" charset="0"/>
              </a:rPr>
              <a:t>can be adapted to go with fish, vegetable, poultry,</a:t>
            </a:r>
            <a:r>
              <a:rPr lang="en-GB" sz="1100" b="1" spc="15" dirty="0">
                <a:latin typeface="Arial" panose="020B0604020202020204" pitchFamily="34" charset="0"/>
                <a:ea typeface="Symbol" panose="05050102010706020507" pitchFamily="18" charset="2"/>
                <a:cs typeface="Calibri" panose="020F0502020204030204" pitchFamily="34" charset="0"/>
              </a:rPr>
              <a:t> </a:t>
            </a:r>
            <a:r>
              <a:rPr lang="en-GB" sz="1100" b="1" dirty="0">
                <a:latin typeface="Arial" panose="020B0604020202020204" pitchFamily="34" charset="0"/>
                <a:ea typeface="Symbol" panose="05050102010706020507" pitchFamily="18" charset="2"/>
                <a:cs typeface="Calibri" panose="020F0502020204030204" pitchFamily="34" charset="0"/>
              </a:rPr>
              <a:t>and egg dishes.</a:t>
            </a:r>
            <a:endParaRPr lang="en-GB" sz="1100" b="1" dirty="0">
              <a:latin typeface="Calibri" panose="020F0502020204030204" pitchFamily="34" charset="0"/>
              <a:ea typeface="Symbol" panose="05050102010706020507" pitchFamily="18" charset="2"/>
              <a:cs typeface="Symbol" panose="05050102010706020507" pitchFamily="18" charset="2"/>
            </a:endParaRPr>
          </a:p>
          <a:p>
            <a:pPr>
              <a:spcBef>
                <a:spcPts val="15"/>
              </a:spcBef>
              <a:spcAft>
                <a:spcPts val="0"/>
              </a:spcAft>
            </a:pPr>
            <a:r>
              <a:rPr lang="en-GB" sz="1100" b="1" dirty="0" smtClean="0">
                <a:solidFill>
                  <a:srgbClr val="FF0000"/>
                </a:solidFill>
                <a:latin typeface="Arial" panose="020B0604020202020204" pitchFamily="34" charset="0"/>
                <a:ea typeface="Symbol" panose="05050102010706020507" pitchFamily="18" charset="2"/>
                <a:cs typeface="Calibri" panose="020F0502020204030204" pitchFamily="34" charset="0"/>
              </a:rPr>
              <a:t>Tomato </a:t>
            </a:r>
            <a:r>
              <a:rPr lang="en-GB" sz="1100" b="1" dirty="0">
                <a:solidFill>
                  <a:srgbClr val="FF0000"/>
                </a:solidFill>
                <a:latin typeface="Arial" panose="020B0604020202020204" pitchFamily="34" charset="0"/>
                <a:ea typeface="Symbol" panose="05050102010706020507" pitchFamily="18" charset="2"/>
                <a:cs typeface="Calibri" panose="020F0502020204030204" pitchFamily="34" charset="0"/>
              </a:rPr>
              <a:t>sauce </a:t>
            </a:r>
            <a:r>
              <a:rPr lang="en-GB" sz="1100" b="1" dirty="0">
                <a:latin typeface="Arial" panose="020B0604020202020204" pitchFamily="34" charset="0"/>
                <a:ea typeface="Symbol" panose="05050102010706020507" pitchFamily="18" charset="2"/>
                <a:cs typeface="Calibri" panose="020F0502020204030204" pitchFamily="34" charset="0"/>
              </a:rPr>
              <a:t>is an extremely versatile sauce. Excellent with homemade</a:t>
            </a:r>
            <a:r>
              <a:rPr lang="en-GB" sz="1100" b="1" dirty="0">
                <a:latin typeface="Calibri" panose="020F0502020204030204" pitchFamily="34" charset="0"/>
                <a:ea typeface="Symbol" panose="05050102010706020507" pitchFamily="18" charset="2"/>
                <a:cs typeface="Calibri" panose="020F0502020204030204" pitchFamily="34" charset="0"/>
              </a:rPr>
              <a:t> </a:t>
            </a:r>
            <a:r>
              <a:rPr lang="en-GB" sz="1100" b="1" dirty="0">
                <a:latin typeface="Arial" panose="020B0604020202020204" pitchFamily="34" charset="0"/>
                <a:ea typeface="Calibri" panose="020F0502020204030204" pitchFamily="34" charset="0"/>
                <a:cs typeface="Calibri" panose="020F0502020204030204" pitchFamily="34" charset="0"/>
              </a:rPr>
              <a:t>burgers.</a:t>
            </a:r>
            <a:endParaRPr lang="en-GB" sz="1100" b="1" dirty="0">
              <a:latin typeface="Calibri" panose="020F0502020204030204" pitchFamily="34" charset="0"/>
              <a:ea typeface="Calibri" panose="020F0502020204030204" pitchFamily="34" charset="0"/>
            </a:endParaRPr>
          </a:p>
          <a:p>
            <a:pPr>
              <a:spcBef>
                <a:spcPts val="10"/>
              </a:spcBef>
              <a:spcAft>
                <a:spcPts val="0"/>
              </a:spcAft>
            </a:pPr>
            <a:r>
              <a:rPr lang="en-GB" sz="1100" b="1" dirty="0" smtClean="0">
                <a:solidFill>
                  <a:srgbClr val="FF0000"/>
                </a:solidFill>
                <a:latin typeface="Arial" panose="020B0604020202020204" pitchFamily="34" charset="0"/>
                <a:ea typeface="Symbol" panose="05050102010706020507" pitchFamily="18" charset="2"/>
                <a:cs typeface="Calibri" panose="020F0502020204030204" pitchFamily="34" charset="0"/>
              </a:rPr>
              <a:t>Hollandaise </a:t>
            </a:r>
            <a:r>
              <a:rPr lang="en-GB" sz="1100" b="1" dirty="0">
                <a:solidFill>
                  <a:srgbClr val="FF0000"/>
                </a:solidFill>
                <a:latin typeface="Arial" panose="020B0604020202020204" pitchFamily="34" charset="0"/>
                <a:ea typeface="Symbol" panose="05050102010706020507" pitchFamily="18" charset="2"/>
                <a:cs typeface="Calibri" panose="020F0502020204030204" pitchFamily="34" charset="0"/>
              </a:rPr>
              <a:t>sauce </a:t>
            </a:r>
            <a:r>
              <a:rPr lang="en-GB" sz="1100" b="1" dirty="0">
                <a:latin typeface="Arial" panose="020B0604020202020204" pitchFamily="34" charset="0"/>
                <a:ea typeface="Symbol" panose="05050102010706020507" pitchFamily="18" charset="2"/>
                <a:cs typeface="Calibri" panose="020F0502020204030204" pitchFamily="34" charset="0"/>
              </a:rPr>
              <a:t>is a classic - serve with fish, egg, chicken and vegetable dishes</a:t>
            </a:r>
            <a:r>
              <a:rPr lang="en-GB" sz="1100" b="1" dirty="0" smtClean="0">
                <a:latin typeface="Arial" panose="020B0604020202020204" pitchFamily="34" charset="0"/>
                <a:ea typeface="Symbol" panose="05050102010706020507" pitchFamily="18" charset="2"/>
                <a:cs typeface="Calibri" panose="020F0502020204030204" pitchFamily="34" charset="0"/>
              </a:rPr>
              <a:t>.</a:t>
            </a:r>
            <a:endParaRPr lang="en-GB" sz="1100" b="1" dirty="0">
              <a:latin typeface="Calibri" panose="020F0502020204030204" pitchFamily="34" charset="0"/>
              <a:ea typeface="Symbol" panose="05050102010706020507" pitchFamily="18" charset="2"/>
              <a:cs typeface="Calibri" panose="020F0502020204030204" pitchFamily="34" charset="0"/>
            </a:endParaRPr>
          </a:p>
          <a:p>
            <a:pPr>
              <a:spcBef>
                <a:spcPts val="10"/>
              </a:spcBef>
              <a:spcAft>
                <a:spcPts val="0"/>
              </a:spcAft>
            </a:pPr>
            <a:r>
              <a:rPr lang="en-GB" sz="1100" b="1" dirty="0" smtClean="0">
                <a:latin typeface="Calibri" panose="020F0502020204030204" pitchFamily="34" charset="0"/>
                <a:ea typeface="Calibri" panose="020F0502020204030204" pitchFamily="34" charset="0"/>
              </a:rPr>
              <a:t> </a:t>
            </a:r>
            <a:r>
              <a:rPr lang="en-GB" sz="1100" b="1" dirty="0" smtClean="0">
                <a:solidFill>
                  <a:srgbClr val="FF0000"/>
                </a:solidFill>
                <a:latin typeface="Arial" panose="020B0604020202020204" pitchFamily="34" charset="0"/>
                <a:ea typeface="Symbol" panose="05050102010706020507" pitchFamily="18" charset="2"/>
                <a:cs typeface="Calibri" panose="020F0502020204030204" pitchFamily="34" charset="0"/>
              </a:rPr>
              <a:t>Apple </a:t>
            </a:r>
            <a:r>
              <a:rPr lang="en-GB" sz="1100" b="1" dirty="0">
                <a:solidFill>
                  <a:srgbClr val="FF0000"/>
                </a:solidFill>
                <a:latin typeface="Arial" panose="020B0604020202020204" pitchFamily="34" charset="0"/>
                <a:ea typeface="Symbol" panose="05050102010706020507" pitchFamily="18" charset="2"/>
                <a:cs typeface="Calibri" panose="020F0502020204030204" pitchFamily="34" charset="0"/>
              </a:rPr>
              <a:t>sauce </a:t>
            </a:r>
            <a:r>
              <a:rPr lang="en-GB" sz="1100" b="1" dirty="0">
                <a:latin typeface="Arial" panose="020B0604020202020204" pitchFamily="34" charset="0"/>
                <a:ea typeface="Symbol" panose="05050102010706020507" pitchFamily="18" charset="2"/>
                <a:cs typeface="Calibri" panose="020F0502020204030204" pitchFamily="34" charset="0"/>
              </a:rPr>
              <a:t>is traditionally served with pork and cranberry sauce with</a:t>
            </a:r>
            <a:r>
              <a:rPr lang="en-GB" sz="1100" b="1" spc="-5" dirty="0">
                <a:latin typeface="Arial" panose="020B0604020202020204" pitchFamily="34" charset="0"/>
                <a:ea typeface="Symbol" panose="05050102010706020507" pitchFamily="18" charset="2"/>
                <a:cs typeface="Calibri" panose="020F0502020204030204" pitchFamily="34" charset="0"/>
              </a:rPr>
              <a:t> </a:t>
            </a:r>
            <a:r>
              <a:rPr lang="en-GB" sz="1100" b="1" dirty="0">
                <a:latin typeface="Arial" panose="020B0604020202020204" pitchFamily="34" charset="0"/>
                <a:ea typeface="Symbol" panose="05050102010706020507" pitchFamily="18" charset="2"/>
                <a:cs typeface="Calibri" panose="020F0502020204030204" pitchFamily="34" charset="0"/>
              </a:rPr>
              <a:t>turkey</a:t>
            </a:r>
            <a:r>
              <a:rPr lang="en-GB" sz="1100" b="1" dirty="0" smtClean="0">
                <a:latin typeface="Arial" panose="020B0604020202020204" pitchFamily="34" charset="0"/>
                <a:ea typeface="Symbol" panose="05050102010706020507" pitchFamily="18" charset="2"/>
                <a:cs typeface="Calibri" panose="020F0502020204030204" pitchFamily="34" charset="0"/>
              </a:rPr>
              <a:t>.</a:t>
            </a:r>
            <a:endParaRPr lang="en-GB" sz="1100" b="1" dirty="0">
              <a:latin typeface="Calibri" panose="020F0502020204030204" pitchFamily="34" charset="0"/>
              <a:ea typeface="Symbol" panose="05050102010706020507" pitchFamily="18" charset="2"/>
              <a:cs typeface="Symbol" panose="05050102010706020507" pitchFamily="18" charset="2"/>
            </a:endParaRPr>
          </a:p>
        </p:txBody>
      </p:sp>
      <p:sp>
        <p:nvSpPr>
          <p:cNvPr id="16" name="TextBox 15"/>
          <p:cNvSpPr txBox="1"/>
          <p:nvPr/>
        </p:nvSpPr>
        <p:spPr>
          <a:xfrm>
            <a:off x="6294339" y="1899651"/>
            <a:ext cx="5805661" cy="1220847"/>
          </a:xfrm>
          <a:prstGeom prst="rect">
            <a:avLst/>
          </a:prstGeom>
          <a:noFill/>
          <a:ln>
            <a:solidFill>
              <a:schemeClr val="tx1"/>
            </a:solidFill>
          </a:ln>
        </p:spPr>
        <p:txBody>
          <a:bodyPr wrap="square" rtlCol="0">
            <a:spAutoFit/>
          </a:bodyPr>
          <a:lstStyle/>
          <a:p>
            <a:pPr lvl="0">
              <a:lnSpc>
                <a:spcPts val="2160"/>
              </a:lnSpc>
              <a:spcBef>
                <a:spcPts val="780"/>
              </a:spcBef>
              <a:spcAft>
                <a:spcPts val="0"/>
              </a:spcAft>
              <a:buSzPts val="800"/>
              <a:tabLst>
                <a:tab pos="172085" algn="l"/>
                <a:tab pos="172720" algn="l"/>
              </a:tabLst>
            </a:pPr>
            <a:r>
              <a:rPr lang="en-GB" sz="1100" b="1" dirty="0" smtClean="0">
                <a:solidFill>
                  <a:srgbClr val="FF0000"/>
                </a:solidFill>
                <a:latin typeface="Arial" panose="020B0604020202020204" pitchFamily="34" charset="0"/>
                <a:ea typeface="Symbol" panose="05050102010706020507" pitchFamily="18" charset="2"/>
                <a:cs typeface="Calibri" panose="020F0502020204030204" pitchFamily="34" charset="0"/>
              </a:rPr>
              <a:t>Indian </a:t>
            </a:r>
            <a:r>
              <a:rPr lang="en-GB" sz="1100" b="1" dirty="0">
                <a:solidFill>
                  <a:srgbClr val="FF0000"/>
                </a:solidFill>
                <a:latin typeface="Arial" panose="020B0604020202020204" pitchFamily="34" charset="0"/>
                <a:ea typeface="Symbol" panose="05050102010706020507" pitchFamily="18" charset="2"/>
                <a:cs typeface="Calibri" panose="020F0502020204030204" pitchFamily="34" charset="0"/>
              </a:rPr>
              <a:t>cuisine </a:t>
            </a:r>
            <a:r>
              <a:rPr lang="en-GB" sz="1100" dirty="0">
                <a:latin typeface="Arial" panose="020B0604020202020204" pitchFamily="34" charset="0"/>
                <a:ea typeface="Symbol" panose="05050102010706020507" pitchFamily="18" charset="2"/>
                <a:cs typeface="Calibri" panose="020F0502020204030204" pitchFamily="34" charset="0"/>
              </a:rPr>
              <a:t>- uses </a:t>
            </a:r>
            <a:r>
              <a:rPr lang="en-GB" sz="1100" dirty="0" smtClean="0">
                <a:latin typeface="Arial" panose="020B0604020202020204" pitchFamily="34" charset="0"/>
                <a:ea typeface="Symbol" panose="05050102010706020507" pitchFamily="18" charset="2"/>
                <a:cs typeface="Calibri" panose="020F0502020204030204" pitchFamily="34" charset="0"/>
              </a:rPr>
              <a:t>tomato based </a:t>
            </a:r>
            <a:r>
              <a:rPr lang="en-GB" sz="1100" dirty="0">
                <a:latin typeface="Arial" panose="020B0604020202020204" pitchFamily="34" charset="0"/>
                <a:ea typeface="Symbol" panose="05050102010706020507" pitchFamily="18" charset="2"/>
                <a:cs typeface="Calibri" panose="020F0502020204030204" pitchFamily="34" charset="0"/>
              </a:rPr>
              <a:t>curry sauces, </a:t>
            </a:r>
            <a:r>
              <a:rPr lang="en-GB" sz="1100" dirty="0" smtClean="0">
                <a:latin typeface="Arial" panose="020B0604020202020204" pitchFamily="34" charset="0"/>
                <a:ea typeface="Symbol" panose="05050102010706020507" pitchFamily="18" charset="2"/>
                <a:cs typeface="Calibri" panose="020F0502020204030204" pitchFamily="34" charset="0"/>
              </a:rPr>
              <a:t>tamarind </a:t>
            </a:r>
            <a:r>
              <a:rPr lang="en-GB" sz="1100" dirty="0">
                <a:latin typeface="Arial" panose="020B0604020202020204" pitchFamily="34" charset="0"/>
                <a:ea typeface="Symbol" panose="05050102010706020507" pitchFamily="18" charset="2"/>
                <a:cs typeface="Calibri" panose="020F0502020204030204" pitchFamily="34" charset="0"/>
              </a:rPr>
              <a:t>sauce, coconut based sauces </a:t>
            </a:r>
          </a:p>
          <a:p>
            <a:pPr>
              <a:spcBef>
                <a:spcPts val="20"/>
              </a:spcBef>
              <a:spcAft>
                <a:spcPts val="0"/>
              </a:spcAft>
            </a:pPr>
            <a:r>
              <a:rPr lang="en-GB" sz="1100" b="1" dirty="0">
                <a:solidFill>
                  <a:srgbClr val="FF0000"/>
                </a:solidFill>
                <a:latin typeface="Arial" panose="020B0604020202020204" pitchFamily="34" charset="0"/>
                <a:ea typeface="Symbol" panose="05050102010706020507" pitchFamily="18" charset="2"/>
                <a:cs typeface="Calibri" panose="020F0502020204030204" pitchFamily="34" charset="0"/>
              </a:rPr>
              <a:t>Mexican </a:t>
            </a:r>
            <a:r>
              <a:rPr lang="en-GB" sz="1100" dirty="0">
                <a:latin typeface="Arial" panose="020B0604020202020204" pitchFamily="34" charset="0"/>
                <a:ea typeface="Symbol" panose="05050102010706020507" pitchFamily="18" charset="2"/>
                <a:cs typeface="Calibri" panose="020F0502020204030204" pitchFamily="34" charset="0"/>
              </a:rPr>
              <a:t>- salsa, guacamole, hot sauce and mole are all integral to Mexican</a:t>
            </a:r>
            <a:r>
              <a:rPr lang="en-GB" sz="1100" spc="20" dirty="0">
                <a:latin typeface="Arial" panose="020B0604020202020204" pitchFamily="34" charset="0"/>
                <a:ea typeface="Symbol" panose="05050102010706020507" pitchFamily="18" charset="2"/>
                <a:cs typeface="Calibri" panose="020F0502020204030204" pitchFamily="34" charset="0"/>
              </a:rPr>
              <a:t> </a:t>
            </a:r>
            <a:r>
              <a:rPr lang="en-GB" sz="1100" dirty="0">
                <a:latin typeface="Arial" panose="020B0604020202020204" pitchFamily="34" charset="0"/>
                <a:ea typeface="Symbol" panose="05050102010706020507" pitchFamily="18" charset="2"/>
                <a:cs typeface="Calibri" panose="020F0502020204030204" pitchFamily="34" charset="0"/>
              </a:rPr>
              <a:t>cuisine.</a:t>
            </a:r>
            <a:endParaRPr lang="en-GB" sz="1100" dirty="0">
              <a:latin typeface="Calibri" panose="020F0502020204030204" pitchFamily="34" charset="0"/>
              <a:ea typeface="Symbol" panose="05050102010706020507" pitchFamily="18" charset="2"/>
              <a:cs typeface="Calibri" panose="020F0502020204030204" pitchFamily="34" charset="0"/>
            </a:endParaRPr>
          </a:p>
          <a:p>
            <a:pPr>
              <a:spcBef>
                <a:spcPts val="20"/>
              </a:spcBef>
              <a:spcAft>
                <a:spcPts val="0"/>
              </a:spcAft>
            </a:pPr>
            <a:r>
              <a:rPr lang="en-GB" sz="1100" b="1" dirty="0">
                <a:solidFill>
                  <a:srgbClr val="FF0000"/>
                </a:solidFill>
                <a:latin typeface="Arial" panose="020B0604020202020204" pitchFamily="34" charset="0"/>
                <a:ea typeface="Symbol" panose="05050102010706020507" pitchFamily="18" charset="2"/>
                <a:cs typeface="Calibri" panose="020F0502020204030204" pitchFamily="34" charset="0"/>
              </a:rPr>
              <a:t>Italian</a:t>
            </a:r>
            <a:r>
              <a:rPr lang="en-GB" sz="1100" b="1" dirty="0">
                <a:latin typeface="Arial" panose="020B0604020202020204" pitchFamily="34" charset="0"/>
                <a:ea typeface="Symbol" panose="05050102010706020507" pitchFamily="18" charset="2"/>
                <a:cs typeface="Calibri" panose="020F0502020204030204" pitchFamily="34" charset="0"/>
              </a:rPr>
              <a:t> </a:t>
            </a:r>
            <a:r>
              <a:rPr lang="en-GB" sz="1100" dirty="0">
                <a:latin typeface="Arial" panose="020B0604020202020204" pitchFamily="34" charset="0"/>
                <a:ea typeface="Symbol" panose="05050102010706020507" pitchFamily="18" charset="2"/>
                <a:cs typeface="Calibri" panose="020F0502020204030204" pitchFamily="34" charset="0"/>
              </a:rPr>
              <a:t>– Sauces in Italian cuisine include</a:t>
            </a:r>
            <a:r>
              <a:rPr lang="en-GB" sz="1100" b="1" dirty="0">
                <a:latin typeface="Arial" panose="020B0604020202020204" pitchFamily="34" charset="0"/>
                <a:ea typeface="Symbol" panose="05050102010706020507" pitchFamily="18" charset="2"/>
                <a:cs typeface="Calibri" panose="020F0502020204030204" pitchFamily="34" charset="0"/>
              </a:rPr>
              <a:t>: </a:t>
            </a:r>
            <a:r>
              <a:rPr lang="en-GB" sz="1100" dirty="0">
                <a:latin typeface="Arial" panose="020B0604020202020204" pitchFamily="34" charset="0"/>
                <a:ea typeface="Symbol" panose="05050102010706020507" pitchFamily="18" charset="2"/>
                <a:cs typeface="Calibri" panose="020F0502020204030204" pitchFamily="34" charset="0"/>
              </a:rPr>
              <a:t>Bolognese, </a:t>
            </a:r>
            <a:r>
              <a:rPr lang="en-GB" sz="1100" dirty="0" err="1">
                <a:latin typeface="Arial" panose="020B0604020202020204" pitchFamily="34" charset="0"/>
                <a:ea typeface="Symbol" panose="05050102010706020507" pitchFamily="18" charset="2"/>
                <a:cs typeface="Calibri" panose="020F0502020204030204" pitchFamily="34" charset="0"/>
              </a:rPr>
              <a:t>arrabiata</a:t>
            </a:r>
            <a:r>
              <a:rPr lang="en-GB" sz="1100" dirty="0">
                <a:latin typeface="Arial" panose="020B0604020202020204" pitchFamily="34" charset="0"/>
                <a:ea typeface="Symbol" panose="05050102010706020507" pitchFamily="18" charset="2"/>
                <a:cs typeface="Calibri" panose="020F0502020204030204" pitchFamily="34" charset="0"/>
              </a:rPr>
              <a:t>, pesto, and marinara</a:t>
            </a:r>
            <a:r>
              <a:rPr lang="en-GB" sz="1100" spc="5" dirty="0">
                <a:latin typeface="Arial" panose="020B0604020202020204" pitchFamily="34" charset="0"/>
                <a:ea typeface="Symbol" panose="05050102010706020507" pitchFamily="18" charset="2"/>
                <a:cs typeface="Calibri" panose="020F0502020204030204" pitchFamily="34" charset="0"/>
              </a:rPr>
              <a:t> </a:t>
            </a:r>
            <a:r>
              <a:rPr lang="en-GB" sz="1100" dirty="0">
                <a:latin typeface="Arial" panose="020B0604020202020204" pitchFamily="34" charset="0"/>
                <a:ea typeface="Symbol" panose="05050102010706020507" pitchFamily="18" charset="2"/>
                <a:cs typeface="Calibri" panose="020F0502020204030204" pitchFamily="34" charset="0"/>
              </a:rPr>
              <a:t>sauce.</a:t>
            </a:r>
            <a:endParaRPr lang="en-GB" sz="1100" dirty="0">
              <a:latin typeface="Calibri" panose="020F0502020204030204" pitchFamily="34" charset="0"/>
              <a:ea typeface="Symbol" panose="05050102010706020507" pitchFamily="18" charset="2"/>
              <a:cs typeface="Symbol" panose="05050102010706020507" pitchFamily="18" charset="2"/>
            </a:endParaRPr>
          </a:p>
          <a:p>
            <a:pPr>
              <a:spcBef>
                <a:spcPts val="15"/>
              </a:spcBef>
              <a:spcAft>
                <a:spcPts val="0"/>
              </a:spcAft>
            </a:pPr>
            <a:r>
              <a:rPr lang="en-GB" sz="1100" b="1" dirty="0">
                <a:solidFill>
                  <a:srgbClr val="FF0000"/>
                </a:solidFill>
                <a:latin typeface="Arial" panose="020B0604020202020204" pitchFamily="34" charset="0"/>
                <a:ea typeface="Symbol" panose="05050102010706020507" pitchFamily="18" charset="2"/>
                <a:cs typeface="Calibri" panose="020F0502020204030204" pitchFamily="34" charset="0"/>
              </a:rPr>
              <a:t>French cuisine </a:t>
            </a:r>
            <a:r>
              <a:rPr lang="en-GB" sz="1100" b="1" dirty="0">
                <a:latin typeface="Arial" panose="020B0604020202020204" pitchFamily="34" charset="0"/>
                <a:ea typeface="Symbol" panose="05050102010706020507" pitchFamily="18" charset="2"/>
                <a:cs typeface="Calibri" panose="020F0502020204030204" pitchFamily="34" charset="0"/>
              </a:rPr>
              <a:t>– </a:t>
            </a:r>
            <a:r>
              <a:rPr lang="en-GB" sz="1100" dirty="0">
                <a:latin typeface="Arial" panose="020B0604020202020204" pitchFamily="34" charset="0"/>
                <a:ea typeface="Symbol" panose="05050102010706020507" pitchFamily="18" charset="2"/>
                <a:cs typeface="Calibri" panose="020F0502020204030204" pitchFamily="34" charset="0"/>
              </a:rPr>
              <a:t>some classic sauces are </a:t>
            </a:r>
            <a:r>
              <a:rPr lang="en-GB" sz="1100" dirty="0" err="1" smtClean="0">
                <a:latin typeface="Arial" panose="020B0604020202020204" pitchFamily="34" charset="0"/>
                <a:ea typeface="Symbol" panose="05050102010706020507" pitchFamily="18" charset="2"/>
                <a:cs typeface="Calibri" panose="020F0502020204030204" pitchFamily="34" charset="0"/>
              </a:rPr>
              <a:t>Bechamel</a:t>
            </a:r>
            <a:r>
              <a:rPr lang="en-GB" sz="1100" dirty="0" smtClean="0">
                <a:latin typeface="Arial" panose="020B0604020202020204" pitchFamily="34" charset="0"/>
                <a:ea typeface="Symbol" panose="05050102010706020507" pitchFamily="18" charset="2"/>
                <a:cs typeface="Calibri" panose="020F0502020204030204" pitchFamily="34" charset="0"/>
              </a:rPr>
              <a:t>, roux, </a:t>
            </a:r>
            <a:r>
              <a:rPr lang="en-GB" sz="1100" dirty="0" err="1" smtClean="0">
                <a:latin typeface="Arial" panose="020B0604020202020204" pitchFamily="34" charset="0"/>
                <a:ea typeface="Symbol" panose="05050102010706020507" pitchFamily="18" charset="2"/>
                <a:cs typeface="Calibri" panose="020F0502020204030204" pitchFamily="34" charset="0"/>
              </a:rPr>
              <a:t>veloute</a:t>
            </a:r>
            <a:r>
              <a:rPr lang="en-GB" sz="1100" dirty="0" smtClean="0">
                <a:latin typeface="Arial" panose="020B0604020202020204" pitchFamily="34" charset="0"/>
                <a:ea typeface="Symbol" panose="05050102010706020507" pitchFamily="18" charset="2"/>
                <a:cs typeface="Calibri" panose="020F0502020204030204" pitchFamily="34" charset="0"/>
              </a:rPr>
              <a:t> </a:t>
            </a:r>
            <a:r>
              <a:rPr lang="en-GB" sz="1100" dirty="0">
                <a:latin typeface="Arial" panose="020B0604020202020204" pitchFamily="34" charset="0"/>
                <a:ea typeface="Symbol" panose="05050102010706020507" pitchFamily="18" charset="2"/>
                <a:cs typeface="Calibri" panose="020F0502020204030204" pitchFamily="34" charset="0"/>
              </a:rPr>
              <a:t>and Hollandaise.</a:t>
            </a:r>
            <a:endParaRPr lang="en-GB" sz="1100" dirty="0">
              <a:latin typeface="Calibri" panose="020F0502020204030204" pitchFamily="34" charset="0"/>
              <a:ea typeface="Symbol" panose="05050102010706020507" pitchFamily="18" charset="2"/>
              <a:cs typeface="Symbol" panose="05050102010706020507" pitchFamily="18" charset="2"/>
            </a:endParaRPr>
          </a:p>
          <a:p>
            <a:pPr lvl="0"/>
            <a:r>
              <a:rPr lang="en-GB" sz="1100" b="1" dirty="0">
                <a:solidFill>
                  <a:srgbClr val="FF0000"/>
                </a:solidFill>
                <a:latin typeface="Calibri" panose="020F0502020204030204" pitchFamily="34" charset="0"/>
                <a:ea typeface="Symbol" panose="05050102010706020507" pitchFamily="18" charset="2"/>
                <a:cs typeface="Calibri" panose="020F0502020204030204" pitchFamily="34" charset="0"/>
              </a:rPr>
              <a:t>C</a:t>
            </a:r>
            <a:r>
              <a:rPr lang="en-GB" sz="1100" b="1" dirty="0">
                <a:solidFill>
                  <a:srgbClr val="FF0000"/>
                </a:solidFill>
                <a:latin typeface="Arial" panose="020B0604020202020204" pitchFamily="34" charset="0"/>
                <a:ea typeface="Symbol" panose="05050102010706020507" pitchFamily="18" charset="2"/>
                <a:cs typeface="Calibri" panose="020F0502020204030204" pitchFamily="34" charset="0"/>
              </a:rPr>
              <a:t>hinese cuisine </a:t>
            </a:r>
            <a:r>
              <a:rPr lang="en-GB" sz="1100" dirty="0">
                <a:latin typeface="Arial" panose="020B0604020202020204" pitchFamily="34" charset="0"/>
                <a:ea typeface="Symbol" panose="05050102010706020507" pitchFamily="18" charset="2"/>
                <a:cs typeface="Calibri" panose="020F0502020204030204" pitchFamily="34" charset="0"/>
              </a:rPr>
              <a:t>- uses soy, hoisin, oyster, sweet and sour and chilli bean sauce</a:t>
            </a:r>
            <a:r>
              <a:rPr lang="en-GB" sz="1100" dirty="0" smtClean="0">
                <a:latin typeface="Arial" panose="020B0604020202020204" pitchFamily="34" charset="0"/>
                <a:ea typeface="Symbol" panose="05050102010706020507" pitchFamily="18" charset="2"/>
                <a:cs typeface="Calibri" panose="020F0502020204030204" pitchFamily="34" charset="0"/>
              </a:rPr>
              <a:t>.</a:t>
            </a:r>
            <a:endParaRPr lang="en-GB" sz="1100" dirty="0">
              <a:latin typeface="Calibri" panose="020F0502020204030204" pitchFamily="34" charset="0"/>
              <a:ea typeface="Symbol" panose="05050102010706020507" pitchFamily="18" charset="2"/>
              <a:cs typeface="Calibri" panose="020F0502020204030204" pitchFamily="34" charset="0"/>
            </a:endParaRPr>
          </a:p>
        </p:txBody>
      </p:sp>
      <p:pic>
        <p:nvPicPr>
          <p:cNvPr id="17" name="Picture 16" descr="5 Minute Nacho &lt;strong&gt;Cheese Sauce&lt;/strong&gt; - Budget Bytes"/>
          <p:cNvPicPr>
            <a:picLocks noChangeAspect="1"/>
          </p:cNvPicPr>
          <p:nvPr/>
        </p:nvPicPr>
        <p:blipFill rotWithShape="1">
          <a:blip r:embed="rId3" cstate="print">
            <a:extLst>
              <a:ext uri="{28A0092B-C50C-407E-A947-70E740481C1C}">
                <a14:useLocalDpi xmlns:a14="http://schemas.microsoft.com/office/drawing/2010/main" val="0"/>
              </a:ext>
            </a:extLst>
          </a:blip>
          <a:srcRect b="76584"/>
          <a:stretch/>
        </p:blipFill>
        <p:spPr>
          <a:xfrm>
            <a:off x="4515455" y="4328882"/>
            <a:ext cx="1549294" cy="720277"/>
          </a:xfrm>
          <a:prstGeom prst="rect">
            <a:avLst/>
          </a:prstGeom>
        </p:spPr>
      </p:pic>
      <p:pic>
        <p:nvPicPr>
          <p:cNvPr id="18" name="Picture 17" descr="5 Minute Nacho &lt;strong&gt;Cheese Sauce&lt;/strong&gt; - Budget Bytes"/>
          <p:cNvPicPr>
            <a:picLocks noChangeAspect="1"/>
          </p:cNvPicPr>
          <p:nvPr/>
        </p:nvPicPr>
        <p:blipFill rotWithShape="1">
          <a:blip r:embed="rId4" cstate="print">
            <a:extLst>
              <a:ext uri="{28A0092B-C50C-407E-A947-70E740481C1C}">
                <a14:useLocalDpi xmlns:a14="http://schemas.microsoft.com/office/drawing/2010/main" val="0"/>
              </a:ext>
            </a:extLst>
          </a:blip>
          <a:srcRect t="52230" b="7829"/>
          <a:stretch/>
        </p:blipFill>
        <p:spPr>
          <a:xfrm>
            <a:off x="4919109" y="2202091"/>
            <a:ext cx="1004638" cy="796660"/>
          </a:xfrm>
          <a:prstGeom prst="rect">
            <a:avLst/>
          </a:prstGeom>
        </p:spPr>
      </p:pic>
      <p:pic>
        <p:nvPicPr>
          <p:cNvPr id="19" name="Picture 18" descr="340312270_1280.jpg"/>
          <p:cNvPicPr>
            <a:picLocks noChangeAspect="1"/>
          </p:cNvPicPr>
          <p:nvPr/>
        </p:nvPicPr>
        <p:blipFill rotWithShape="1">
          <a:blip r:embed="rId5" cstate="print">
            <a:extLst>
              <a:ext uri="{28A0092B-C50C-407E-A947-70E740481C1C}">
                <a14:useLocalDpi xmlns:a14="http://schemas.microsoft.com/office/drawing/2010/main" val="0"/>
              </a:ext>
            </a:extLst>
          </a:blip>
          <a:srcRect l="3896" t="9748" r="41703" b="14318"/>
          <a:stretch/>
        </p:blipFill>
        <p:spPr>
          <a:xfrm>
            <a:off x="5366597" y="5412571"/>
            <a:ext cx="737569" cy="612610"/>
          </a:xfrm>
          <a:prstGeom prst="rect">
            <a:avLst/>
          </a:prstGeom>
          <a:ln>
            <a:solidFill>
              <a:schemeClr val="tx1"/>
            </a:solidFill>
          </a:ln>
        </p:spPr>
      </p:pic>
      <p:pic>
        <p:nvPicPr>
          <p:cNvPr id="22" name="Picture 21" descr="More &lt;strong&gt;Gravy&lt;/strong&gt; from The Global Leadership Summit | Leadership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6595" y="1260789"/>
            <a:ext cx="976049" cy="599881"/>
          </a:xfrm>
          <a:prstGeom prst="rect">
            <a:avLst/>
          </a:prstGeom>
        </p:spPr>
      </p:pic>
      <p:pic>
        <p:nvPicPr>
          <p:cNvPr id="23" name="Picture 22" descr="List of &lt;strong&gt;sauces&lt;/strong&gt;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71280" y="1236261"/>
            <a:ext cx="900532" cy="624409"/>
          </a:xfrm>
          <a:prstGeom prst="rect">
            <a:avLst/>
          </a:prstGeom>
        </p:spPr>
      </p:pic>
      <p:pic>
        <p:nvPicPr>
          <p:cNvPr id="24" name="Picture 23" descr="Tuna &lt;strong&gt;Mornay&lt;/strong&gt; with a bit of a difference | Sharing The Food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47820" y="1266033"/>
            <a:ext cx="979686" cy="572646"/>
          </a:xfrm>
          <a:prstGeom prst="rect">
            <a:avLst/>
          </a:prstGeom>
        </p:spPr>
      </p:pic>
      <p:pic>
        <p:nvPicPr>
          <p:cNvPr id="25" name="Picture 24" descr="&lt;strong&gt;Applesauce&lt;/strong&gt; | Cooking with Drew"/>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975869" y="1253338"/>
            <a:ext cx="1017775" cy="585342"/>
          </a:xfrm>
          <a:prstGeom prst="rect">
            <a:avLst/>
          </a:prstGeom>
        </p:spPr>
      </p:pic>
      <p:pic>
        <p:nvPicPr>
          <p:cNvPr id="26" name="Picture 25" descr="Homemade &lt;strong&gt;Tomato Sauce&lt;/strong&gt;. | Cooking Is Easy"/>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5727" y="1230190"/>
            <a:ext cx="868704" cy="651528"/>
          </a:xfrm>
          <a:prstGeom prst="rect">
            <a:avLst/>
          </a:prstGeom>
        </p:spPr>
      </p:pic>
      <p:pic>
        <p:nvPicPr>
          <p:cNvPr id="27" name="Picture 26" descr="Life Scoops: &lt;strong&gt;Chicken&lt;/strong&gt; Tikka &lt;strong&gt;Masala&lt;/strong&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58304" y="3175402"/>
            <a:ext cx="1258291" cy="697883"/>
          </a:xfrm>
          <a:prstGeom prst="rect">
            <a:avLst/>
          </a:prstGeom>
        </p:spPr>
      </p:pic>
      <p:pic>
        <p:nvPicPr>
          <p:cNvPr id="28" name="Picture 27" descr="File:Chinese &lt;strong&gt;Sweet and Sour Sauce&lt;/strong&gt;.JP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71432" y="3196933"/>
            <a:ext cx="1199848" cy="697883"/>
          </a:xfrm>
          <a:prstGeom prst="rect">
            <a:avLst/>
          </a:prstGeom>
        </p:spPr>
      </p:pic>
      <p:pic>
        <p:nvPicPr>
          <p:cNvPr id="29" name="Picture 28" descr="Mushroom &lt;strong&gt;Bolognese Sauce&lt;/strong&gt; | One Ingredient Chef"/>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97243" y="3178794"/>
            <a:ext cx="1077574" cy="716022"/>
          </a:xfrm>
          <a:prstGeom prst="rect">
            <a:avLst/>
          </a:prstGeom>
        </p:spPr>
      </p:pic>
      <p:pic>
        <p:nvPicPr>
          <p:cNvPr id="30" name="Picture 29" descr="Spicy Pesto &lt;strong&gt;Guacamole&lt;/strong&gt; | Lisa's Kitchen | Vegetarian ..."/>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94535" y="3187055"/>
            <a:ext cx="1106200" cy="734161"/>
          </a:xfrm>
          <a:prstGeom prst="rect">
            <a:avLst/>
          </a:prstGeom>
        </p:spPr>
      </p:pic>
      <p:pic>
        <p:nvPicPr>
          <p:cNvPr id="31" name="Picture 30" descr="Pasta with Tomato &lt;strong&gt;Cream Sauce&lt;/strong&gt; using InstaPot - Ministry of ..."/>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11131895" y="2998972"/>
            <a:ext cx="705721" cy="1058581"/>
          </a:xfrm>
          <a:prstGeom prst="rect">
            <a:avLst/>
          </a:prstGeom>
        </p:spPr>
      </p:pic>
      <p:sp>
        <p:nvSpPr>
          <p:cNvPr id="32" name="TextBox 31"/>
          <p:cNvSpPr txBox="1"/>
          <p:nvPr/>
        </p:nvSpPr>
        <p:spPr>
          <a:xfrm>
            <a:off x="6146633" y="4746731"/>
            <a:ext cx="6026317" cy="2031325"/>
          </a:xfrm>
          <a:prstGeom prst="rect">
            <a:avLst/>
          </a:prstGeom>
          <a:solidFill>
            <a:srgbClr val="FFFF00"/>
          </a:solidFill>
          <a:ln>
            <a:solidFill>
              <a:schemeClr val="tx1"/>
            </a:solidFill>
          </a:ln>
        </p:spPr>
        <p:txBody>
          <a:bodyPr wrap="square" rtlCol="0">
            <a:spAutoFit/>
          </a:bodyPr>
          <a:lstStyle/>
          <a:p>
            <a:r>
              <a:rPr lang="en-GB" sz="1400" b="1" dirty="0" smtClean="0"/>
              <a:t>Self Assessment:</a:t>
            </a:r>
          </a:p>
          <a:p>
            <a:r>
              <a:rPr lang="en-GB" sz="1400" b="1" dirty="0" smtClean="0"/>
              <a:t>List 3 reasons why you would use a sauce.</a:t>
            </a:r>
          </a:p>
          <a:p>
            <a:r>
              <a:rPr lang="en-GB" sz="1400" b="1" dirty="0" smtClean="0"/>
              <a:t>Watch this video clip </a:t>
            </a:r>
            <a:r>
              <a:rPr lang="en-GB" sz="1400" dirty="0" smtClean="0">
                <a:hlinkClick r:id="rId16"/>
              </a:rPr>
              <a:t>https://resources.dynamic-learning.co.uk/Titles/FoodKS3T_L_9781510458208/a5e33289-0e72-4492-a970-53ebb50d681d/Resources/KS3Food_02450.mp4</a:t>
            </a:r>
            <a:endParaRPr lang="en-GB" sz="1400" b="1" dirty="0" smtClean="0"/>
          </a:p>
          <a:p>
            <a:r>
              <a:rPr lang="en-GB" sz="1400" b="1" dirty="0" smtClean="0"/>
              <a:t>Explain the process of </a:t>
            </a:r>
            <a:r>
              <a:rPr lang="en-GB" sz="1400" b="1" dirty="0" smtClean="0">
                <a:solidFill>
                  <a:srgbClr val="FF0000"/>
                </a:solidFill>
              </a:rPr>
              <a:t>gelatinisation,</a:t>
            </a:r>
          </a:p>
          <a:p>
            <a:r>
              <a:rPr lang="en-GB" sz="1400" b="1" dirty="0" smtClean="0"/>
              <a:t>In Practice:</a:t>
            </a:r>
          </a:p>
          <a:p>
            <a:r>
              <a:rPr lang="en-GB" sz="1400" b="1" dirty="0" smtClean="0"/>
              <a:t>Make a British and International  dish which uses a sauce such as spaghetti Bolognese, pasta bake or vegetable curry,</a:t>
            </a:r>
          </a:p>
        </p:txBody>
      </p:sp>
      <p:sp>
        <p:nvSpPr>
          <p:cNvPr id="34" name="TextBox 33"/>
          <p:cNvSpPr txBox="1"/>
          <p:nvPr/>
        </p:nvSpPr>
        <p:spPr>
          <a:xfrm>
            <a:off x="4613138" y="5158828"/>
            <a:ext cx="1254566" cy="276999"/>
          </a:xfrm>
          <a:prstGeom prst="rect">
            <a:avLst/>
          </a:prstGeom>
          <a:solidFill>
            <a:srgbClr val="FF0000"/>
          </a:solidFill>
        </p:spPr>
        <p:txBody>
          <a:bodyPr wrap="square" rtlCol="0">
            <a:spAutoFit/>
          </a:bodyPr>
          <a:lstStyle/>
          <a:p>
            <a:r>
              <a:rPr lang="en-GB" sz="1200" dirty="0" smtClean="0"/>
              <a:t>Reduction Sauce</a:t>
            </a:r>
            <a:endParaRPr lang="en-GB" sz="1200" dirty="0"/>
          </a:p>
        </p:txBody>
      </p:sp>
      <p:sp>
        <p:nvSpPr>
          <p:cNvPr id="35" name="TextBox 34"/>
          <p:cNvSpPr txBox="1"/>
          <p:nvPr/>
        </p:nvSpPr>
        <p:spPr>
          <a:xfrm>
            <a:off x="4807131" y="4060699"/>
            <a:ext cx="928250" cy="276999"/>
          </a:xfrm>
          <a:prstGeom prst="rect">
            <a:avLst/>
          </a:prstGeom>
          <a:solidFill>
            <a:srgbClr val="FF0000"/>
          </a:solidFill>
        </p:spPr>
        <p:txBody>
          <a:bodyPr wrap="square" rtlCol="0">
            <a:spAutoFit/>
          </a:bodyPr>
          <a:lstStyle/>
          <a:p>
            <a:r>
              <a:rPr lang="en-GB" sz="1200" dirty="0" smtClean="0"/>
              <a:t>Roux Sauce</a:t>
            </a:r>
            <a:endParaRPr lang="en-GB" sz="1200" dirty="0"/>
          </a:p>
        </p:txBody>
      </p:sp>
      <p:sp>
        <p:nvSpPr>
          <p:cNvPr id="36" name="TextBox 35"/>
          <p:cNvSpPr txBox="1"/>
          <p:nvPr/>
        </p:nvSpPr>
        <p:spPr>
          <a:xfrm>
            <a:off x="6206280" y="3977841"/>
            <a:ext cx="5934317" cy="738664"/>
          </a:xfrm>
          <a:prstGeom prst="rect">
            <a:avLst/>
          </a:prstGeom>
          <a:noFill/>
          <a:ln>
            <a:solidFill>
              <a:schemeClr val="tx1"/>
            </a:solidFill>
          </a:ln>
        </p:spPr>
        <p:txBody>
          <a:bodyPr wrap="square" rtlCol="0">
            <a:spAutoFit/>
          </a:bodyPr>
          <a:lstStyle/>
          <a:p>
            <a:r>
              <a:rPr lang="en-GB" sz="1400" b="1" dirty="0" smtClean="0">
                <a:solidFill>
                  <a:srgbClr val="FF0000"/>
                </a:solidFill>
              </a:rPr>
              <a:t>Gelatinisation</a:t>
            </a:r>
            <a:r>
              <a:rPr lang="en-GB" sz="1400" b="1" dirty="0" smtClean="0"/>
              <a:t> is the name of the process for when starch granules are mixed with a liquid and heated; they swell and break open, causing the liquid to thicken.</a:t>
            </a:r>
            <a:endParaRPr lang="en-GB" sz="1400" b="1" dirty="0"/>
          </a:p>
        </p:txBody>
      </p:sp>
    </p:spTree>
    <p:extLst>
      <p:ext uri="{BB962C8B-B14F-4D97-AF65-F5344CB8AC3E}">
        <p14:creationId xmlns:p14="http://schemas.microsoft.com/office/powerpoint/2010/main" val="317883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166" y="392621"/>
            <a:ext cx="6347434" cy="1384995"/>
          </a:xfrm>
          <a:prstGeom prst="rect">
            <a:avLst/>
          </a:prstGeom>
          <a:solidFill>
            <a:schemeClr val="bg1">
              <a:lumMod val="95000"/>
            </a:schemeClr>
          </a:solidFill>
          <a:ln>
            <a:solidFill>
              <a:schemeClr val="tx1"/>
            </a:solidFill>
          </a:ln>
        </p:spPr>
        <p:txBody>
          <a:bodyPr wrap="square" rtlCol="0">
            <a:spAutoFit/>
          </a:bodyPr>
          <a:lstStyle/>
          <a:p>
            <a:r>
              <a:rPr lang="en-GB" sz="1200" b="1" dirty="0" smtClean="0">
                <a:solidFill>
                  <a:srgbClr val="FF0000"/>
                </a:solidFill>
              </a:rPr>
              <a:t>Raising agents </a:t>
            </a:r>
            <a:r>
              <a:rPr lang="en-GB" sz="1200" b="1" dirty="0" smtClean="0"/>
              <a:t>are added to mixtures to make them rise.</a:t>
            </a:r>
          </a:p>
          <a:p>
            <a:r>
              <a:rPr lang="en-GB" sz="1200" b="1" dirty="0" smtClean="0"/>
              <a:t>When you heat a mixture that contains a raising agent, the gas within it expands and then rises. Some gas escapes and some is trapped in the mixture. The gas sets when it cooks and then cools.</a:t>
            </a:r>
            <a:endParaRPr lang="en-GB" sz="1200" b="1" dirty="0"/>
          </a:p>
          <a:p>
            <a:pPr marL="285750" indent="-285750">
              <a:buFont typeface="Arial" panose="020B0604020202020204" pitchFamily="34" charset="0"/>
              <a:buChar char="•"/>
            </a:pPr>
            <a:r>
              <a:rPr lang="en-GB" sz="1200" b="1" dirty="0" smtClean="0"/>
              <a:t>Many baked items such as breads, pastries, cakes and biscuits depend on raising agents for their soft, light, springy texture.</a:t>
            </a:r>
          </a:p>
          <a:p>
            <a:pPr marL="285750" indent="-285750">
              <a:buFont typeface="Arial" panose="020B0604020202020204" pitchFamily="34" charset="0"/>
              <a:buChar char="•"/>
            </a:pPr>
            <a:r>
              <a:rPr lang="en-GB" sz="1200" b="1" dirty="0" smtClean="0"/>
              <a:t>Without raising agents cakes, bread and scones would be flat</a:t>
            </a:r>
          </a:p>
          <a:p>
            <a:pPr marL="285750" indent="-285750">
              <a:buFont typeface="Arial" panose="020B0604020202020204" pitchFamily="34" charset="0"/>
              <a:buChar char="•"/>
            </a:pPr>
            <a:r>
              <a:rPr lang="en-GB" sz="1200" b="1" dirty="0" smtClean="0"/>
              <a:t>The 3 types of </a:t>
            </a:r>
            <a:r>
              <a:rPr lang="en-GB" sz="1200" b="1" dirty="0" smtClean="0">
                <a:solidFill>
                  <a:srgbClr val="FF0000"/>
                </a:solidFill>
              </a:rPr>
              <a:t>raising agents are chemical, mechanical and biological.</a:t>
            </a:r>
          </a:p>
        </p:txBody>
      </p:sp>
      <p:sp>
        <p:nvSpPr>
          <p:cNvPr id="12" name="TextBox 11"/>
          <p:cNvSpPr txBox="1"/>
          <p:nvPr/>
        </p:nvSpPr>
        <p:spPr>
          <a:xfrm>
            <a:off x="1461816" y="5789878"/>
            <a:ext cx="988191" cy="277329"/>
          </a:xfrm>
          <a:prstGeom prst="rect">
            <a:avLst/>
          </a:prstGeom>
          <a:solidFill>
            <a:srgbClr val="FF0000"/>
          </a:solidFill>
          <a:ln>
            <a:solidFill>
              <a:schemeClr val="tx1"/>
            </a:solidFill>
          </a:ln>
        </p:spPr>
        <p:txBody>
          <a:bodyPr wrap="square" rtlCol="0">
            <a:spAutoFit/>
          </a:bodyPr>
          <a:lstStyle/>
          <a:p>
            <a:r>
              <a:rPr lang="en-GB" sz="1200" b="1" dirty="0"/>
              <a:t>Fresh yeast</a:t>
            </a:r>
            <a:endParaRPr lang="en-GB" sz="1200" dirty="0"/>
          </a:p>
        </p:txBody>
      </p:sp>
      <p:sp>
        <p:nvSpPr>
          <p:cNvPr id="9" name="TextBox 8"/>
          <p:cNvSpPr txBox="1"/>
          <p:nvPr/>
        </p:nvSpPr>
        <p:spPr>
          <a:xfrm>
            <a:off x="61757" y="25987"/>
            <a:ext cx="6347434" cy="369332"/>
          </a:xfrm>
          <a:prstGeom prst="rect">
            <a:avLst/>
          </a:prstGeom>
          <a:solidFill>
            <a:srgbClr val="92D050"/>
          </a:solidFill>
          <a:ln>
            <a:solidFill>
              <a:schemeClr val="tx1"/>
            </a:solidFill>
          </a:ln>
        </p:spPr>
        <p:txBody>
          <a:bodyPr wrap="square" rtlCol="0">
            <a:spAutoFit/>
          </a:bodyPr>
          <a:lstStyle/>
          <a:p>
            <a:r>
              <a:rPr lang="en-GB" dirty="0" smtClean="0">
                <a:effectLst/>
              </a:rPr>
              <a:t>Year 8 Raising Agents- What are they? Why are they used?</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843460" y="1779687"/>
            <a:ext cx="2578891" cy="5339923"/>
          </a:xfrm>
          <a:prstGeom prst="rect">
            <a:avLst/>
          </a:prstGeom>
          <a:solidFill>
            <a:schemeClr val="bg1">
              <a:lumMod val="95000"/>
            </a:schemeClr>
          </a:solidFill>
          <a:ln>
            <a:solidFill>
              <a:schemeClr val="tx1"/>
            </a:solidFill>
          </a:ln>
        </p:spPr>
        <p:txBody>
          <a:bodyPr wrap="square" rtlCol="0">
            <a:spAutoFit/>
          </a:bodyPr>
          <a:lstStyle/>
          <a:p>
            <a:r>
              <a:rPr lang="en-GB" sz="1100" b="1" dirty="0" smtClean="0">
                <a:solidFill>
                  <a:srgbClr val="FF0000"/>
                </a:solidFill>
              </a:rPr>
              <a:t>Chemical Raising Agents</a:t>
            </a:r>
            <a:r>
              <a:rPr lang="en-GB" sz="1100" b="1" dirty="0" smtClean="0"/>
              <a:t> produce the gas carbon dioxide when they are heated with a liquid.</a:t>
            </a:r>
          </a:p>
          <a:p>
            <a:pPr marL="285750" indent="-285750">
              <a:buFont typeface="Arial" panose="020B0604020202020204" pitchFamily="34" charset="0"/>
              <a:buChar char="•"/>
            </a:pPr>
            <a:r>
              <a:rPr lang="en-GB" sz="1100" b="1" dirty="0" smtClean="0">
                <a:solidFill>
                  <a:srgbClr val="FF0000"/>
                </a:solidFill>
              </a:rPr>
              <a:t>Baking powder </a:t>
            </a:r>
            <a:r>
              <a:rPr lang="en-GB" sz="1100" b="1" dirty="0" smtClean="0"/>
              <a:t>reacts with moisture and heat to produce </a:t>
            </a:r>
            <a:r>
              <a:rPr lang="en-GB" sz="1100" b="1" dirty="0" smtClean="0">
                <a:solidFill>
                  <a:srgbClr val="FF0000"/>
                </a:solidFill>
              </a:rPr>
              <a:t>CO2</a:t>
            </a:r>
            <a:r>
              <a:rPr lang="en-GB" sz="1100" b="1" dirty="0" smtClean="0"/>
              <a:t>. The CO2 forms small bubbles in the mixture, which make it rise. Once cooked the result is a well-risen, light, baked product. </a:t>
            </a:r>
            <a:r>
              <a:rPr lang="en-GB" sz="1100" b="1" dirty="0" smtClean="0">
                <a:solidFill>
                  <a:srgbClr val="FF0000"/>
                </a:solidFill>
              </a:rPr>
              <a:t>Baking powder </a:t>
            </a:r>
            <a:r>
              <a:rPr lang="en-GB" sz="1100" b="1" dirty="0" smtClean="0"/>
              <a:t>is added to make </a:t>
            </a:r>
            <a:r>
              <a:rPr lang="en-GB" sz="1100" b="1" dirty="0" smtClean="0">
                <a:solidFill>
                  <a:srgbClr val="FF0000"/>
                </a:solidFill>
              </a:rPr>
              <a:t>Self Raising flour </a:t>
            </a:r>
            <a:r>
              <a:rPr lang="en-GB" sz="1100" b="1" dirty="0" smtClean="0"/>
              <a:t>during production. Used as a raising agent in cakes and scones</a:t>
            </a:r>
          </a:p>
          <a:p>
            <a:pPr marL="285750" indent="-285750">
              <a:buFont typeface="Arial" panose="020B0604020202020204" pitchFamily="34" charset="0"/>
              <a:buChar char="•"/>
            </a:pPr>
            <a:r>
              <a:rPr lang="en-GB" sz="1100" b="1" dirty="0" smtClean="0">
                <a:solidFill>
                  <a:srgbClr val="FF0000"/>
                </a:solidFill>
              </a:rPr>
              <a:t>Bicarbonate of soda (baking soda) </a:t>
            </a:r>
            <a:r>
              <a:rPr lang="en-GB" sz="1100" b="1" dirty="0" smtClean="0"/>
              <a:t>also produces </a:t>
            </a:r>
            <a:r>
              <a:rPr lang="en-GB" sz="1100" b="1" dirty="0" smtClean="0">
                <a:solidFill>
                  <a:srgbClr val="FF0000"/>
                </a:solidFill>
              </a:rPr>
              <a:t>CO2</a:t>
            </a:r>
            <a:r>
              <a:rPr lang="en-GB" sz="1100" b="1" dirty="0" smtClean="0"/>
              <a:t> when heated, forming small bubbles which make it rise. In order for it to produce CO2 it needs moisture and an acid such as yoghurt and buttermilk. </a:t>
            </a:r>
          </a:p>
          <a:p>
            <a:pPr marL="285750" indent="-285750">
              <a:buFont typeface="Arial" panose="020B0604020202020204" pitchFamily="34" charset="0"/>
              <a:buChar char="•"/>
            </a:pPr>
            <a:endParaRPr lang="en-GB" sz="1100" b="1" dirty="0">
              <a:solidFill>
                <a:srgbClr val="FF0000"/>
              </a:solidFill>
            </a:endParaRPr>
          </a:p>
          <a:p>
            <a:pPr marL="285750" indent="-285750">
              <a:buFont typeface="Arial" panose="020B0604020202020204" pitchFamily="34" charset="0"/>
              <a:buChar char="•"/>
            </a:pPr>
            <a:endParaRPr lang="en-GB" sz="1100" b="1" dirty="0" smtClean="0">
              <a:solidFill>
                <a:srgbClr val="FF0000"/>
              </a:solidFill>
            </a:endParaRPr>
          </a:p>
          <a:p>
            <a:pPr marL="285750" indent="-285750">
              <a:buFont typeface="Arial" panose="020B0604020202020204" pitchFamily="34" charset="0"/>
              <a:buChar char="•"/>
            </a:pPr>
            <a:endParaRPr lang="en-GB" sz="1100" b="1" dirty="0">
              <a:solidFill>
                <a:srgbClr val="FF0000"/>
              </a:solidFill>
            </a:endParaRPr>
          </a:p>
          <a:p>
            <a:pPr marL="285750" indent="-285750">
              <a:buFont typeface="Arial" panose="020B0604020202020204" pitchFamily="34" charset="0"/>
              <a:buChar char="•"/>
            </a:pPr>
            <a:endParaRPr lang="en-GB" sz="1100" b="1" dirty="0" smtClean="0">
              <a:solidFill>
                <a:srgbClr val="FF0000"/>
              </a:solidFill>
            </a:endParaRPr>
          </a:p>
          <a:p>
            <a:pPr marL="285750" indent="-285750">
              <a:buFont typeface="Arial" panose="020B0604020202020204" pitchFamily="34" charset="0"/>
              <a:buChar char="•"/>
            </a:pPr>
            <a:endParaRPr lang="en-GB" sz="1100" b="1" dirty="0">
              <a:solidFill>
                <a:srgbClr val="FF0000"/>
              </a:solidFill>
            </a:endParaRPr>
          </a:p>
          <a:p>
            <a:pPr marL="171450" indent="-171450">
              <a:buFont typeface="Arial" panose="020B0604020202020204" pitchFamily="34" charset="0"/>
              <a:buChar char="•"/>
            </a:pPr>
            <a:r>
              <a:rPr lang="en-GB" sz="1100" b="1" dirty="0" smtClean="0">
                <a:solidFill>
                  <a:srgbClr val="FF0000"/>
                </a:solidFill>
              </a:rPr>
              <a:t>Bicarbonate of soda </a:t>
            </a:r>
            <a:r>
              <a:rPr lang="en-GB" sz="1100" b="1" dirty="0" smtClean="0"/>
              <a:t>can add a soapy taste so it is used in recipes where it can be disguised by other flavours. It is used as a raising agent in soda breads and strong-flavoured cakes such as gingerbread, fruit cake and chocolate cake.</a:t>
            </a:r>
            <a:endParaRPr lang="en-GB" sz="1100" b="1" dirty="0"/>
          </a:p>
        </p:txBody>
      </p:sp>
      <p:sp>
        <p:nvSpPr>
          <p:cNvPr id="6" name="TextBox 5"/>
          <p:cNvSpPr txBox="1"/>
          <p:nvPr/>
        </p:nvSpPr>
        <p:spPr>
          <a:xfrm>
            <a:off x="55835" y="1808114"/>
            <a:ext cx="3751290" cy="3970318"/>
          </a:xfrm>
          <a:prstGeom prst="rect">
            <a:avLst/>
          </a:prstGeom>
          <a:solidFill>
            <a:schemeClr val="bg1">
              <a:lumMod val="95000"/>
            </a:schemeClr>
          </a:solidFill>
          <a:ln>
            <a:solidFill>
              <a:schemeClr val="tx1"/>
            </a:solidFill>
          </a:ln>
        </p:spPr>
        <p:txBody>
          <a:bodyPr wrap="square" rtlCol="0">
            <a:spAutoFit/>
          </a:bodyPr>
          <a:lstStyle/>
          <a:p>
            <a:r>
              <a:rPr lang="en-GB" sz="1200" b="1" dirty="0" smtClean="0">
                <a:solidFill>
                  <a:srgbClr val="FF0000"/>
                </a:solidFill>
              </a:rPr>
              <a:t>Biological Raising Agent</a:t>
            </a:r>
            <a:r>
              <a:rPr lang="en-GB" sz="1200" b="1" dirty="0" smtClean="0"/>
              <a:t>.</a:t>
            </a:r>
          </a:p>
          <a:p>
            <a:r>
              <a:rPr lang="en-GB" sz="1200" b="1" dirty="0" smtClean="0">
                <a:solidFill>
                  <a:srgbClr val="FF0000"/>
                </a:solidFill>
              </a:rPr>
              <a:t>Yeast</a:t>
            </a:r>
            <a:r>
              <a:rPr lang="en-GB" sz="1200" b="1" dirty="0" smtClean="0"/>
              <a:t> is a biological raising. It is a single-celled plant fungus. Yeast is the raising agent used in bread, doughnuts and current buns.</a:t>
            </a:r>
          </a:p>
          <a:p>
            <a:r>
              <a:rPr lang="en-GB" sz="1200" b="1" dirty="0" smtClean="0">
                <a:solidFill>
                  <a:srgbClr val="FF0000"/>
                </a:solidFill>
              </a:rPr>
              <a:t>Fermentation</a:t>
            </a:r>
            <a:r>
              <a:rPr lang="en-GB" sz="1200" b="1" dirty="0" smtClean="0"/>
              <a:t> is the process in which yeast produces CO2 and alcohol. The yeast requires food(flour, sugar), moisture (water), warmth (environment and from the oven). The CO2 gas expands and collects as small bubbles. This will make the dough rise. When the dough is baked in the oven, the yeast is killed, the alcohol escapes and the dough sets. </a:t>
            </a:r>
          </a:p>
          <a:p>
            <a:r>
              <a:rPr lang="en-GB" sz="1200" b="1" dirty="0" smtClean="0">
                <a:solidFill>
                  <a:srgbClr val="FF0000"/>
                </a:solidFill>
              </a:rPr>
              <a:t>Types of yeast:</a:t>
            </a:r>
          </a:p>
          <a:p>
            <a:r>
              <a:rPr lang="en-GB" sz="1200" b="1" dirty="0" smtClean="0">
                <a:solidFill>
                  <a:srgbClr val="FF0000"/>
                </a:solidFill>
              </a:rPr>
              <a:t>Fast acting ‘easy bake’ dried yeast </a:t>
            </a:r>
            <a:r>
              <a:rPr lang="en-GB" sz="1200" b="1" dirty="0" smtClean="0"/>
              <a:t>–Added to the flour before the warm liquid. Stored in cupboard for many months. We use this in school.</a:t>
            </a:r>
          </a:p>
          <a:p>
            <a:r>
              <a:rPr lang="en-GB" sz="1200" b="1" dirty="0" smtClean="0">
                <a:solidFill>
                  <a:srgbClr val="FF0000"/>
                </a:solidFill>
              </a:rPr>
              <a:t>Fresh yeast </a:t>
            </a:r>
            <a:r>
              <a:rPr lang="en-GB" sz="1200" b="1" dirty="0" smtClean="0"/>
              <a:t>– moist, cream-coloured block. Blended with warm water and sugar to activate the yeast. Stored chilled.</a:t>
            </a:r>
          </a:p>
          <a:p>
            <a:r>
              <a:rPr lang="en-GB" sz="1200" b="1" dirty="0" smtClean="0">
                <a:solidFill>
                  <a:srgbClr val="FF0000"/>
                </a:solidFill>
              </a:rPr>
              <a:t>Active dried yeast </a:t>
            </a:r>
            <a:r>
              <a:rPr lang="en-GB" sz="1200" b="1" dirty="0" smtClean="0"/>
              <a:t>– Small granules that are mixed with warm water and sugar to activate the yeast. Stored in cupboard for many months.</a:t>
            </a:r>
          </a:p>
        </p:txBody>
      </p:sp>
      <p:sp>
        <p:nvSpPr>
          <p:cNvPr id="32" name="TextBox 31"/>
          <p:cNvSpPr txBox="1"/>
          <p:nvPr/>
        </p:nvSpPr>
        <p:spPr>
          <a:xfrm>
            <a:off x="6462247" y="4359047"/>
            <a:ext cx="5684926" cy="2492990"/>
          </a:xfrm>
          <a:prstGeom prst="rect">
            <a:avLst/>
          </a:prstGeom>
          <a:solidFill>
            <a:srgbClr val="FFFF00"/>
          </a:solidFill>
          <a:ln>
            <a:solidFill>
              <a:schemeClr val="tx1"/>
            </a:solidFill>
          </a:ln>
        </p:spPr>
        <p:txBody>
          <a:bodyPr wrap="square" rtlCol="0">
            <a:spAutoFit/>
          </a:bodyPr>
          <a:lstStyle/>
          <a:p>
            <a:r>
              <a:rPr lang="en-GB" sz="1200" b="1" dirty="0" smtClean="0"/>
              <a:t>Self Assessment:</a:t>
            </a:r>
          </a:p>
          <a:p>
            <a:r>
              <a:rPr lang="en-GB" sz="1200" b="1" dirty="0" smtClean="0"/>
              <a:t>What is a raising agent? Describe what happens when you heat a mixture containing a raising agent?</a:t>
            </a:r>
          </a:p>
          <a:p>
            <a:r>
              <a:rPr lang="en-GB" sz="1200" b="1" dirty="0" smtClean="0"/>
              <a:t>Which raising agents are added to gingerbread?</a:t>
            </a:r>
          </a:p>
          <a:p>
            <a:r>
              <a:rPr lang="en-GB" sz="1200" b="1" dirty="0" smtClean="0"/>
              <a:t>Which raising agents are added to bread?</a:t>
            </a:r>
          </a:p>
          <a:p>
            <a:r>
              <a:rPr lang="en-GB" sz="1200" b="1" dirty="0" smtClean="0"/>
              <a:t>Which raising agents are added to Victoria Sandwich?</a:t>
            </a:r>
          </a:p>
          <a:p>
            <a:r>
              <a:rPr lang="en-GB" sz="1200" b="1" dirty="0" smtClean="0"/>
              <a:t>Which raising agents are added to Yorkshire pudding?</a:t>
            </a:r>
          </a:p>
          <a:p>
            <a:endParaRPr lang="en-GB" sz="1200" b="1" dirty="0" smtClean="0"/>
          </a:p>
          <a:p>
            <a:r>
              <a:rPr lang="en-GB" sz="1200" b="1" dirty="0" smtClean="0"/>
              <a:t>Watch this video clip </a:t>
            </a:r>
            <a:r>
              <a:rPr lang="en-GB" sz="1200" b="1" dirty="0" smtClean="0">
                <a:hlinkClick r:id="rId2"/>
              </a:rPr>
              <a:t>https://youtu.be/OUSi4DbRVVQ</a:t>
            </a:r>
            <a:endParaRPr lang="en-GB" sz="1200" b="1" dirty="0" smtClean="0"/>
          </a:p>
          <a:p>
            <a:r>
              <a:rPr lang="en-GB" sz="1200" b="1" dirty="0" smtClean="0"/>
              <a:t>Explain the conditions required by yeast.</a:t>
            </a:r>
            <a:endParaRPr lang="en-GB" sz="1200" b="1" dirty="0"/>
          </a:p>
          <a:p>
            <a:r>
              <a:rPr lang="en-GB" sz="1200" b="1" dirty="0" smtClean="0"/>
              <a:t>In Practice:</a:t>
            </a:r>
          </a:p>
          <a:p>
            <a:r>
              <a:rPr lang="en-GB" sz="1200" b="1" dirty="0" smtClean="0"/>
              <a:t>Make a dish which uses air or steam as a mechanical raising agent, such as a savoury soufflé omelette, Swiss roll, pavlova or a whisked flan.</a:t>
            </a:r>
          </a:p>
        </p:txBody>
      </p:sp>
      <p:sp>
        <p:nvSpPr>
          <p:cNvPr id="34" name="TextBox 33"/>
          <p:cNvSpPr txBox="1"/>
          <p:nvPr/>
        </p:nvSpPr>
        <p:spPr>
          <a:xfrm>
            <a:off x="39467" y="5789878"/>
            <a:ext cx="1405096" cy="277661"/>
          </a:xfrm>
          <a:prstGeom prst="rect">
            <a:avLst/>
          </a:prstGeom>
          <a:solidFill>
            <a:srgbClr val="FF0000"/>
          </a:solidFill>
          <a:ln>
            <a:solidFill>
              <a:schemeClr val="tx1"/>
            </a:solidFill>
          </a:ln>
        </p:spPr>
        <p:txBody>
          <a:bodyPr wrap="square" rtlCol="0">
            <a:spAutoFit/>
          </a:bodyPr>
          <a:lstStyle/>
          <a:p>
            <a:r>
              <a:rPr lang="en-GB" sz="1200" b="1" dirty="0"/>
              <a:t>Active dried yeast</a:t>
            </a:r>
            <a:endParaRPr lang="en-GB" sz="1200" dirty="0"/>
          </a:p>
        </p:txBody>
      </p:sp>
      <p:sp>
        <p:nvSpPr>
          <p:cNvPr id="35" name="TextBox 34"/>
          <p:cNvSpPr txBox="1"/>
          <p:nvPr/>
        </p:nvSpPr>
        <p:spPr>
          <a:xfrm>
            <a:off x="2450008" y="5605542"/>
            <a:ext cx="1365516" cy="461665"/>
          </a:xfrm>
          <a:prstGeom prst="rect">
            <a:avLst/>
          </a:prstGeom>
          <a:solidFill>
            <a:srgbClr val="FF0000"/>
          </a:solidFill>
          <a:ln>
            <a:solidFill>
              <a:schemeClr val="tx1"/>
            </a:solidFill>
          </a:ln>
        </p:spPr>
        <p:txBody>
          <a:bodyPr wrap="square" rtlCol="0">
            <a:spAutoFit/>
          </a:bodyPr>
          <a:lstStyle/>
          <a:p>
            <a:r>
              <a:rPr lang="en-GB" sz="1200" b="1" dirty="0"/>
              <a:t>Fast acting ‘easy bake’ dried yeast</a:t>
            </a:r>
            <a:endParaRPr lang="en-GB" sz="1200" dirty="0"/>
          </a:p>
        </p:txBody>
      </p:sp>
      <p:pic>
        <p:nvPicPr>
          <p:cNvPr id="2" name="Picture 1" descr="Life in Australia :: 베이킹파우다, 소다, 이스트의 차이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1" y="6036346"/>
            <a:ext cx="3751290" cy="821654"/>
          </a:xfrm>
          <a:prstGeom prst="rect">
            <a:avLst/>
          </a:prstGeom>
          <a:ln>
            <a:solidFill>
              <a:schemeClr val="tx1"/>
            </a:solidFill>
          </a:ln>
        </p:spPr>
      </p:pic>
      <p:sp>
        <p:nvSpPr>
          <p:cNvPr id="13" name="TextBox 12"/>
          <p:cNvSpPr txBox="1"/>
          <p:nvPr/>
        </p:nvSpPr>
        <p:spPr>
          <a:xfrm>
            <a:off x="6441738" y="3551826"/>
            <a:ext cx="5729753" cy="1015663"/>
          </a:xfrm>
          <a:prstGeom prst="rect">
            <a:avLst/>
          </a:prstGeom>
          <a:solidFill>
            <a:schemeClr val="bg1">
              <a:lumMod val="95000"/>
            </a:schemeClr>
          </a:solidFill>
          <a:ln>
            <a:solidFill>
              <a:schemeClr val="tx1"/>
            </a:solidFill>
          </a:ln>
        </p:spPr>
        <p:txBody>
          <a:bodyPr wrap="square" rtlCol="0">
            <a:spAutoFit/>
          </a:bodyPr>
          <a:lstStyle/>
          <a:p>
            <a:endParaRPr lang="en-GB" sz="1200" b="1" dirty="0" smtClean="0"/>
          </a:p>
          <a:p>
            <a:pPr marL="285750" indent="-285750">
              <a:buFont typeface="Arial" panose="020B0604020202020204" pitchFamily="34" charset="0"/>
              <a:buChar char="•"/>
            </a:pPr>
            <a:r>
              <a:rPr lang="en-GB" sz="1200" b="1" dirty="0" smtClean="0">
                <a:solidFill>
                  <a:srgbClr val="FF0000"/>
                </a:solidFill>
              </a:rPr>
              <a:t>Steam</a:t>
            </a:r>
            <a:r>
              <a:rPr lang="en-GB" sz="1200" b="1" dirty="0" smtClean="0"/>
              <a:t> is produced during cooking from water or other liquids in the mixture as it is heated to boiling point in the oven. The oven temperature must be hot for this to happen. </a:t>
            </a:r>
          </a:p>
          <a:p>
            <a:pPr marL="285750" indent="-285750">
              <a:buFont typeface="Arial" panose="020B0604020202020204" pitchFamily="34" charset="0"/>
              <a:buChar char="•"/>
            </a:pPr>
            <a:r>
              <a:rPr lang="en-GB" sz="1200" b="1" dirty="0" smtClean="0">
                <a:solidFill>
                  <a:srgbClr val="FF0000"/>
                </a:solidFill>
              </a:rPr>
              <a:t>Steam</a:t>
            </a:r>
            <a:r>
              <a:rPr lang="en-GB" sz="1200" b="1" dirty="0" smtClean="0"/>
              <a:t> is used in </a:t>
            </a:r>
            <a:r>
              <a:rPr lang="en-GB" sz="1200" b="1" dirty="0" smtClean="0">
                <a:solidFill>
                  <a:srgbClr val="FF0000"/>
                </a:solidFill>
              </a:rPr>
              <a:t>Yorkshire puddings, choux, puff and flaky pastry.</a:t>
            </a:r>
            <a:endParaRPr lang="en-GB" sz="1200"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26845602"/>
              </p:ext>
            </p:extLst>
          </p:nvPr>
        </p:nvGraphicFramePr>
        <p:xfrm>
          <a:off x="6493984" y="708566"/>
          <a:ext cx="5028125" cy="2843260"/>
        </p:xfrm>
        <a:graphic>
          <a:graphicData uri="http://schemas.openxmlformats.org/drawingml/2006/table">
            <a:tbl>
              <a:tblPr firstRow="1" bandRow="1">
                <a:tableStyleId>{5C22544A-7EE6-4342-B048-85BDC9FD1C3A}</a:tableStyleId>
              </a:tblPr>
              <a:tblGrid>
                <a:gridCol w="1089364">
                  <a:extLst>
                    <a:ext uri="{9D8B030D-6E8A-4147-A177-3AD203B41FA5}">
                      <a16:colId xmlns:a16="http://schemas.microsoft.com/office/drawing/2014/main" val="327993122"/>
                    </a:ext>
                  </a:extLst>
                </a:gridCol>
                <a:gridCol w="3938761">
                  <a:extLst>
                    <a:ext uri="{9D8B030D-6E8A-4147-A177-3AD203B41FA5}">
                      <a16:colId xmlns:a16="http://schemas.microsoft.com/office/drawing/2014/main" val="3174036550"/>
                    </a:ext>
                  </a:extLst>
                </a:gridCol>
              </a:tblGrid>
              <a:tr h="417880">
                <a:tc>
                  <a:txBody>
                    <a:bodyPr/>
                    <a:lstStyle/>
                    <a:p>
                      <a:r>
                        <a:rPr lang="en-GB" sz="1100" dirty="0" smtClean="0">
                          <a:solidFill>
                            <a:schemeClr val="tx1"/>
                          </a:solidFill>
                        </a:rPr>
                        <a:t>Whisking</a:t>
                      </a:r>
                      <a:endParaRPr lang="en-GB" sz="1100" dirty="0">
                        <a:solidFill>
                          <a:schemeClr val="tx1"/>
                        </a:solidFill>
                      </a:endParaRPr>
                    </a:p>
                  </a:txBody>
                  <a:tcPr>
                    <a:solidFill>
                      <a:schemeClr val="accent6">
                        <a:lumMod val="60000"/>
                        <a:lumOff val="40000"/>
                      </a:schemeClr>
                    </a:solidFill>
                  </a:tcPr>
                </a:tc>
                <a:tc>
                  <a:txBody>
                    <a:bodyPr/>
                    <a:lstStyle/>
                    <a:p>
                      <a:r>
                        <a:rPr lang="en-GB" sz="1100" dirty="0" smtClean="0">
                          <a:solidFill>
                            <a:schemeClr val="tx1"/>
                          </a:solidFill>
                        </a:rPr>
                        <a:t>Eggs or egg</a:t>
                      </a:r>
                      <a:r>
                        <a:rPr lang="en-GB" sz="1100" baseline="0" dirty="0" smtClean="0">
                          <a:solidFill>
                            <a:schemeClr val="tx1"/>
                          </a:solidFill>
                        </a:rPr>
                        <a:t> whites are whisked. This traps air bubbles in the egg white.</a:t>
                      </a:r>
                      <a:endParaRPr lang="en-GB" sz="110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1142461394"/>
                  </a:ext>
                </a:extLst>
              </a:tr>
              <a:tr h="274798">
                <a:tc>
                  <a:txBody>
                    <a:bodyPr/>
                    <a:lstStyle/>
                    <a:p>
                      <a:r>
                        <a:rPr lang="en-GB" sz="1100" dirty="0" smtClean="0"/>
                        <a:t>Beating</a:t>
                      </a:r>
                      <a:endParaRPr lang="en-GB" sz="1100" dirty="0"/>
                    </a:p>
                  </a:txBody>
                  <a:tcPr>
                    <a:solidFill>
                      <a:schemeClr val="accent6">
                        <a:lumMod val="60000"/>
                        <a:lumOff val="40000"/>
                      </a:schemeClr>
                    </a:solidFill>
                  </a:tcPr>
                </a:tc>
                <a:tc>
                  <a:txBody>
                    <a:bodyPr/>
                    <a:lstStyle/>
                    <a:p>
                      <a:r>
                        <a:rPr lang="en-GB" sz="1100" dirty="0" smtClean="0"/>
                        <a:t>Liquids are beaten and air bubbles are trapped in the liquid.</a:t>
                      </a:r>
                      <a:endParaRPr lang="en-GB" sz="1100" dirty="0"/>
                    </a:p>
                  </a:txBody>
                  <a:tcPr>
                    <a:solidFill>
                      <a:schemeClr val="accent6">
                        <a:lumMod val="60000"/>
                        <a:lumOff val="40000"/>
                      </a:schemeClr>
                    </a:solidFill>
                  </a:tcPr>
                </a:tc>
                <a:extLst>
                  <a:ext uri="{0D108BD9-81ED-4DB2-BD59-A6C34878D82A}">
                    <a16:rowId xmlns:a16="http://schemas.microsoft.com/office/drawing/2014/main" val="2022612302"/>
                  </a:ext>
                </a:extLst>
              </a:tr>
              <a:tr h="910381">
                <a:tc>
                  <a:txBody>
                    <a:bodyPr/>
                    <a:lstStyle/>
                    <a:p>
                      <a:r>
                        <a:rPr lang="en-GB" sz="1100" dirty="0" smtClean="0"/>
                        <a:t>Folding</a:t>
                      </a:r>
                      <a:endParaRPr lang="en-GB" sz="1100" dirty="0"/>
                    </a:p>
                  </a:txBody>
                  <a:tcPr>
                    <a:solidFill>
                      <a:schemeClr val="accent6">
                        <a:lumMod val="60000"/>
                        <a:lumOff val="40000"/>
                      </a:schemeClr>
                    </a:solidFill>
                  </a:tcPr>
                </a:tc>
                <a:tc>
                  <a:txBody>
                    <a:bodyPr/>
                    <a:lstStyle/>
                    <a:p>
                      <a:r>
                        <a:rPr lang="en-GB" sz="1100" dirty="0" smtClean="0"/>
                        <a:t>Layers of air are trapped between the layers of pastry when the pastry is folded. During baking, the air expands between the layers and lifts the pastry. </a:t>
                      </a:r>
                    </a:p>
                    <a:p>
                      <a:r>
                        <a:rPr lang="en-GB" sz="1100" dirty="0" smtClean="0"/>
                        <a:t>Using a spatula or spoon to fold a light ingredient(such as egg whites) into a heavier ingredient.</a:t>
                      </a:r>
                      <a:endParaRPr lang="en-GB" sz="1100" dirty="0"/>
                    </a:p>
                  </a:txBody>
                  <a:tcPr>
                    <a:solidFill>
                      <a:schemeClr val="accent6">
                        <a:lumMod val="60000"/>
                        <a:lumOff val="40000"/>
                      </a:schemeClr>
                    </a:solidFill>
                  </a:tcPr>
                </a:tc>
                <a:extLst>
                  <a:ext uri="{0D108BD9-81ED-4DB2-BD59-A6C34878D82A}">
                    <a16:rowId xmlns:a16="http://schemas.microsoft.com/office/drawing/2014/main" val="3785822127"/>
                  </a:ext>
                </a:extLst>
              </a:tr>
              <a:tr h="253713">
                <a:tc>
                  <a:txBody>
                    <a:bodyPr/>
                    <a:lstStyle/>
                    <a:p>
                      <a:r>
                        <a:rPr lang="en-GB" sz="1100" dirty="0" smtClean="0"/>
                        <a:t>Sieving</a:t>
                      </a:r>
                      <a:endParaRPr lang="en-GB" sz="1100" dirty="0"/>
                    </a:p>
                  </a:txBody>
                  <a:tcPr>
                    <a:solidFill>
                      <a:schemeClr val="accent6">
                        <a:lumMod val="60000"/>
                        <a:lumOff val="40000"/>
                      </a:schemeClr>
                    </a:solidFill>
                  </a:tcPr>
                </a:tc>
                <a:tc>
                  <a:txBody>
                    <a:bodyPr/>
                    <a:lstStyle/>
                    <a:p>
                      <a:r>
                        <a:rPr lang="en-GB" sz="1100" dirty="0" smtClean="0"/>
                        <a:t>Sieving flour traps air between the flour particles.</a:t>
                      </a:r>
                      <a:endParaRPr lang="en-GB" sz="1100" dirty="0"/>
                    </a:p>
                  </a:txBody>
                  <a:tcPr>
                    <a:solidFill>
                      <a:schemeClr val="accent6">
                        <a:lumMod val="60000"/>
                        <a:lumOff val="40000"/>
                      </a:schemeClr>
                    </a:solidFill>
                  </a:tcPr>
                </a:tc>
                <a:extLst>
                  <a:ext uri="{0D108BD9-81ED-4DB2-BD59-A6C34878D82A}">
                    <a16:rowId xmlns:a16="http://schemas.microsoft.com/office/drawing/2014/main" val="2878669503"/>
                  </a:ext>
                </a:extLst>
              </a:tr>
              <a:tr h="582047">
                <a:tc>
                  <a:txBody>
                    <a:bodyPr/>
                    <a:lstStyle/>
                    <a:p>
                      <a:r>
                        <a:rPr lang="en-GB" sz="1100" dirty="0" smtClean="0"/>
                        <a:t>Creaming</a:t>
                      </a:r>
                      <a:endParaRPr lang="en-GB" sz="1100" dirty="0"/>
                    </a:p>
                  </a:txBody>
                  <a:tcPr>
                    <a:solidFill>
                      <a:schemeClr val="accent6">
                        <a:lumMod val="60000"/>
                        <a:lumOff val="40000"/>
                      </a:schemeClr>
                    </a:solidFill>
                  </a:tcPr>
                </a:tc>
                <a:tc>
                  <a:txBody>
                    <a:bodyPr/>
                    <a:lstStyle/>
                    <a:p>
                      <a:r>
                        <a:rPr lang="en-GB" sz="1100" dirty="0" smtClean="0"/>
                        <a:t>Beating fat and sugar together traps tiny air bubbles into the mixture. When heated, the mixture sets and stops the bubbles from escaping.</a:t>
                      </a:r>
                      <a:endParaRPr lang="en-GB" sz="1100" dirty="0"/>
                    </a:p>
                  </a:txBody>
                  <a:tcPr>
                    <a:solidFill>
                      <a:schemeClr val="accent6">
                        <a:lumMod val="60000"/>
                        <a:lumOff val="40000"/>
                      </a:schemeClr>
                    </a:solidFill>
                  </a:tcPr>
                </a:tc>
                <a:extLst>
                  <a:ext uri="{0D108BD9-81ED-4DB2-BD59-A6C34878D82A}">
                    <a16:rowId xmlns:a16="http://schemas.microsoft.com/office/drawing/2014/main" val="3910594000"/>
                  </a:ext>
                </a:extLst>
              </a:tr>
              <a:tr h="358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Rubbing-in</a:t>
                      </a:r>
                    </a:p>
                  </a:txBody>
                  <a:tcPr>
                    <a:solidFill>
                      <a:schemeClr val="accent6">
                        <a:lumMod val="60000"/>
                        <a:lumOff val="40000"/>
                      </a:schemeClr>
                    </a:solidFill>
                  </a:tcPr>
                </a:tc>
                <a:tc>
                  <a:txBody>
                    <a:bodyPr/>
                    <a:lstStyle/>
                    <a:p>
                      <a:r>
                        <a:rPr lang="en-GB" sz="1100" dirty="0" smtClean="0"/>
                        <a:t>Rubbing fat into flour traps air into mixture.</a:t>
                      </a:r>
                      <a:endParaRPr lang="en-GB" sz="1100" dirty="0"/>
                    </a:p>
                  </a:txBody>
                  <a:tcPr>
                    <a:solidFill>
                      <a:schemeClr val="accent6">
                        <a:lumMod val="60000"/>
                        <a:lumOff val="40000"/>
                      </a:schemeClr>
                    </a:solidFill>
                  </a:tcPr>
                </a:tc>
                <a:extLst>
                  <a:ext uri="{0D108BD9-81ED-4DB2-BD59-A6C34878D82A}">
                    <a16:rowId xmlns:a16="http://schemas.microsoft.com/office/drawing/2014/main" val="3418693532"/>
                  </a:ext>
                </a:extLst>
              </a:tr>
            </a:tbl>
          </a:graphicData>
        </a:graphic>
      </p:graphicFrame>
      <p:pic>
        <p:nvPicPr>
          <p:cNvPr id="10" name="Picture 9" descr="&lt;strong&gt;Egg&lt;/strong&gt; &lt;strong&gt;white&lt;/strong&gt;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11499701" y="1961046"/>
            <a:ext cx="647471" cy="374503"/>
          </a:xfrm>
          <a:prstGeom prst="rect">
            <a:avLst/>
          </a:prstGeom>
        </p:spPr>
      </p:pic>
      <p:pic>
        <p:nvPicPr>
          <p:cNvPr id="7" name="Picture 6" descr="Happy Home Baking: Nutella &lt;strong&gt;Swiss Roll&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11479187" y="708566"/>
            <a:ext cx="645574" cy="413266"/>
          </a:xfrm>
          <a:prstGeom prst="rect">
            <a:avLst/>
          </a:prstGeom>
        </p:spPr>
      </p:pic>
      <p:pic>
        <p:nvPicPr>
          <p:cNvPr id="11" name="Picture 10" descr="Cookbook:&lt;strong&gt;Yorkshire Pudding&lt;/strong&gt; - Wikibooks, open books for an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3704" y="4170844"/>
            <a:ext cx="945040" cy="358053"/>
          </a:xfrm>
          <a:prstGeom prst="rect">
            <a:avLst/>
          </a:prstGeom>
        </p:spPr>
      </p:pic>
      <p:pic>
        <p:nvPicPr>
          <p:cNvPr id="15" name="Picture 14" descr="Carrie S. Forbes - Gingerlemongirl.com: Light and Fluffy ..."/>
          <p:cNvPicPr>
            <a:picLocks noChangeAspect="1"/>
          </p:cNvPicPr>
          <p:nvPr/>
        </p:nvPicPr>
        <p:blipFill rotWithShape="1">
          <a:blip r:embed="rId7" cstate="print">
            <a:extLst>
              <a:ext uri="{28A0092B-C50C-407E-A947-70E740481C1C}">
                <a14:useLocalDpi xmlns:a14="http://schemas.microsoft.com/office/drawing/2010/main" val="0"/>
              </a:ext>
            </a:extLst>
          </a:blip>
          <a:srcRect l="25717" t="14145" r="16881" b="6563"/>
          <a:stretch/>
        </p:blipFill>
        <p:spPr>
          <a:xfrm>
            <a:off x="11486622" y="1164954"/>
            <a:ext cx="638140" cy="323130"/>
          </a:xfrm>
          <a:prstGeom prst="rect">
            <a:avLst/>
          </a:prstGeom>
        </p:spPr>
      </p:pic>
      <p:pic>
        <p:nvPicPr>
          <p:cNvPr id="16" name="Picture 15" descr="TARRAGON AND RICE &lt;strong&gt;FLAKY PASTRY&lt;/strong&gt; | Georgian Recipe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99701" y="1516495"/>
            <a:ext cx="647471" cy="405150"/>
          </a:xfrm>
          <a:prstGeom prst="rect">
            <a:avLst/>
          </a:prstGeom>
        </p:spPr>
      </p:pic>
      <p:pic>
        <p:nvPicPr>
          <p:cNvPr id="17" name="Picture 16" descr="The Merlin Menu: Cream and Yogurt Currant &lt;strong&gt;Scones&lt;/strong&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flipV="1">
            <a:off x="11522110" y="2364011"/>
            <a:ext cx="602652" cy="350124"/>
          </a:xfrm>
          <a:prstGeom prst="rect">
            <a:avLst/>
          </a:prstGeom>
        </p:spPr>
      </p:pic>
      <p:pic>
        <p:nvPicPr>
          <p:cNvPr id="18" name="Picture 17" descr="Gluten Free Alchemist: A Simple but Perfect gluten free ..."/>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98575" y="2714135"/>
            <a:ext cx="626187" cy="413267"/>
          </a:xfrm>
          <a:prstGeom prst="rect">
            <a:avLst/>
          </a:prstGeom>
        </p:spPr>
      </p:pic>
      <p:pic>
        <p:nvPicPr>
          <p:cNvPr id="19" name="Picture 18" descr="301 Moved Permanently"/>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flipV="1">
            <a:off x="11486622" y="3138526"/>
            <a:ext cx="638140" cy="351396"/>
          </a:xfrm>
          <a:prstGeom prst="rect">
            <a:avLst/>
          </a:prstGeom>
        </p:spPr>
      </p:pic>
      <p:sp>
        <p:nvSpPr>
          <p:cNvPr id="23" name="TextBox 22"/>
          <p:cNvSpPr txBox="1"/>
          <p:nvPr/>
        </p:nvSpPr>
        <p:spPr>
          <a:xfrm>
            <a:off x="6462248" y="38437"/>
            <a:ext cx="5662514" cy="646331"/>
          </a:xfrm>
          <a:prstGeom prst="rect">
            <a:avLst/>
          </a:prstGeom>
          <a:solidFill>
            <a:schemeClr val="bg1">
              <a:lumMod val="95000"/>
            </a:schemeClr>
          </a:solidFill>
          <a:ln>
            <a:solidFill>
              <a:schemeClr val="tx1"/>
            </a:solidFill>
          </a:ln>
        </p:spPr>
        <p:txBody>
          <a:bodyPr wrap="square" rtlCol="0">
            <a:spAutoFit/>
          </a:bodyPr>
          <a:lstStyle/>
          <a:p>
            <a:r>
              <a:rPr lang="en-GB" sz="1200" b="1" dirty="0">
                <a:solidFill>
                  <a:srgbClr val="FF0000"/>
                </a:solidFill>
              </a:rPr>
              <a:t>Mechanical raising agents are air and steam. When air is incorporated into a mixture, the mixture rises.</a:t>
            </a:r>
          </a:p>
          <a:p>
            <a:pPr marL="285750" indent="-285750">
              <a:buFont typeface="Arial" panose="020B0604020202020204" pitchFamily="34" charset="0"/>
              <a:buChar char="•"/>
            </a:pPr>
            <a:r>
              <a:rPr lang="en-GB" sz="1200" b="1" dirty="0">
                <a:solidFill>
                  <a:srgbClr val="FF0000"/>
                </a:solidFill>
              </a:rPr>
              <a:t>Air </a:t>
            </a:r>
            <a:r>
              <a:rPr lang="en-GB" sz="1200" b="1" dirty="0"/>
              <a:t>can be introduced mechanically in several different ways. </a:t>
            </a:r>
          </a:p>
        </p:txBody>
      </p:sp>
      <p:pic>
        <p:nvPicPr>
          <p:cNvPr id="24" name="Picture 23" descr="&lt;strong&gt;Baking powder&lt;/strong&gt; - Wikipedia"/>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00019" y="4946362"/>
            <a:ext cx="561703" cy="659180"/>
          </a:xfrm>
          <a:prstGeom prst="rect">
            <a:avLst/>
          </a:prstGeom>
        </p:spPr>
      </p:pic>
      <p:pic>
        <p:nvPicPr>
          <p:cNvPr id="25" name="Picture 24" descr="A Day In The Life Of Dollface....: Dolly's Miracle Product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09009" y="4946362"/>
            <a:ext cx="569979" cy="698333"/>
          </a:xfrm>
          <a:prstGeom prst="rect">
            <a:avLst/>
          </a:prstGeom>
        </p:spPr>
      </p:pic>
      <p:pic>
        <p:nvPicPr>
          <p:cNvPr id="29" name="Picture 28" descr="McDougalls Self Raising Flour Large Size"/>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63483" y="4907209"/>
            <a:ext cx="781053" cy="643367"/>
          </a:xfrm>
          <a:prstGeom prst="rect">
            <a:avLst/>
          </a:prstGeom>
          <a:noFill/>
          <a:ln>
            <a:noFill/>
          </a:ln>
        </p:spPr>
      </p:pic>
    </p:spTree>
    <p:extLst>
      <p:ext uri="{BB962C8B-B14F-4D97-AF65-F5344CB8AC3E}">
        <p14:creationId xmlns:p14="http://schemas.microsoft.com/office/powerpoint/2010/main" val="383909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56" y="41251"/>
            <a:ext cx="6741356" cy="369332"/>
          </a:xfrm>
          <a:prstGeom prst="rect">
            <a:avLst/>
          </a:prstGeom>
          <a:solidFill>
            <a:srgbClr val="92D050"/>
          </a:solidFill>
          <a:ln>
            <a:solidFill>
              <a:schemeClr val="tx1"/>
            </a:solidFill>
          </a:ln>
        </p:spPr>
        <p:txBody>
          <a:bodyPr wrap="square" rtlCol="0">
            <a:spAutoFit/>
          </a:bodyPr>
          <a:lstStyle/>
          <a:p>
            <a:r>
              <a:rPr lang="en-GB" dirty="0" smtClean="0">
                <a:latin typeface="Calibri" panose="020F0502020204030204" pitchFamily="34" charset="0"/>
                <a:ea typeface="Calibri" panose="020F0502020204030204" pitchFamily="34" charset="0"/>
                <a:cs typeface="Times New Roman" panose="02020603050405020304" pitchFamily="18" charset="0"/>
              </a:rPr>
              <a:t>Year 8 - Why </a:t>
            </a:r>
            <a:r>
              <a:rPr lang="en-GB" dirty="0">
                <a:latin typeface="Calibri" panose="020F0502020204030204" pitchFamily="34" charset="0"/>
                <a:ea typeface="Calibri" panose="020F0502020204030204" pitchFamily="34" charset="0"/>
                <a:cs typeface="Times New Roman" panose="02020603050405020304" pitchFamily="18" charset="0"/>
              </a:rPr>
              <a:t>do I</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need to eat food</a:t>
            </a:r>
            <a:r>
              <a:rPr lang="en-GB" dirty="0" smtClean="0">
                <a:latin typeface="Calibri" panose="020F0502020204030204" pitchFamily="34" charset="0"/>
                <a:ea typeface="Calibri" panose="020F0502020204030204" pitchFamily="34" charset="0"/>
                <a:cs typeface="Times New Roman" panose="02020603050405020304" pitchFamily="18" charset="0"/>
              </a:rPr>
              <a:t>?   Page 1</a:t>
            </a:r>
            <a:endParaRPr lang="en-GB"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8265" y="432745"/>
            <a:ext cx="4144053" cy="2557780"/>
          </a:xfrm>
          <a:prstGeom prst="rect">
            <a:avLst/>
          </a:prstGeom>
          <a:noFill/>
          <a:ln>
            <a:solidFill>
              <a:schemeClr val="tx1"/>
            </a:solidFill>
          </a:ln>
        </p:spPr>
      </p:pic>
      <p:sp>
        <p:nvSpPr>
          <p:cNvPr id="8" name="TextBox 7"/>
          <p:cNvSpPr txBox="1"/>
          <p:nvPr/>
        </p:nvSpPr>
        <p:spPr>
          <a:xfrm>
            <a:off x="4230214" y="695726"/>
            <a:ext cx="2566025" cy="1384995"/>
          </a:xfrm>
          <a:prstGeom prst="rect">
            <a:avLst/>
          </a:prstGeom>
          <a:solidFill>
            <a:schemeClr val="bg1">
              <a:lumMod val="95000"/>
            </a:schemeClr>
          </a:solidFill>
          <a:ln>
            <a:solidFill>
              <a:schemeClr val="tx1"/>
            </a:solidFill>
          </a:ln>
        </p:spPr>
        <p:txBody>
          <a:bodyPr wrap="square" rtlCol="0">
            <a:spAutoFit/>
          </a:bodyPr>
          <a:lstStyle/>
          <a:p>
            <a:r>
              <a:rPr lang="en-GB" sz="1200" b="1" dirty="0" smtClean="0">
                <a:solidFill>
                  <a:srgbClr val="00B050"/>
                </a:solidFill>
              </a:rPr>
              <a:t>The body needs food (nutrients) for the growth and repair of cells, for energy, warmth, protection from illness and keeping the body working properly. A variety of food is needed to ensure the body has all the nutrients it requires.</a:t>
            </a:r>
          </a:p>
        </p:txBody>
      </p:sp>
      <p:graphicFrame>
        <p:nvGraphicFramePr>
          <p:cNvPr id="9" name="Table 8"/>
          <p:cNvGraphicFramePr>
            <a:graphicFrameLocks noGrp="1"/>
          </p:cNvGraphicFramePr>
          <p:nvPr>
            <p:extLst>
              <p:ext uri="{D42A27DB-BD31-4B8C-83A1-F6EECF244321}">
                <p14:modId xmlns:p14="http://schemas.microsoft.com/office/powerpoint/2010/main" val="1277064508"/>
              </p:ext>
            </p:extLst>
          </p:nvPr>
        </p:nvGraphicFramePr>
        <p:xfrm>
          <a:off x="6846032" y="54724"/>
          <a:ext cx="5345968" cy="1142999"/>
        </p:xfrm>
        <a:graphic>
          <a:graphicData uri="http://schemas.openxmlformats.org/drawingml/2006/table">
            <a:tbl>
              <a:tblPr firstRow="1" firstCol="1" bandRow="1">
                <a:tableStyleId>{793D81CF-94F2-401A-BA57-92F5A7B2D0C5}</a:tableStyleId>
              </a:tblPr>
              <a:tblGrid>
                <a:gridCol w="1011366">
                  <a:extLst>
                    <a:ext uri="{9D8B030D-6E8A-4147-A177-3AD203B41FA5}">
                      <a16:colId xmlns:a16="http://schemas.microsoft.com/office/drawing/2014/main" val="1664837272"/>
                    </a:ext>
                  </a:extLst>
                </a:gridCol>
                <a:gridCol w="1246261">
                  <a:extLst>
                    <a:ext uri="{9D8B030D-6E8A-4147-A177-3AD203B41FA5}">
                      <a16:colId xmlns:a16="http://schemas.microsoft.com/office/drawing/2014/main" val="2560672750"/>
                    </a:ext>
                  </a:extLst>
                </a:gridCol>
                <a:gridCol w="1788459">
                  <a:extLst>
                    <a:ext uri="{9D8B030D-6E8A-4147-A177-3AD203B41FA5}">
                      <a16:colId xmlns:a16="http://schemas.microsoft.com/office/drawing/2014/main" val="162854326"/>
                    </a:ext>
                  </a:extLst>
                </a:gridCol>
                <a:gridCol w="1299882">
                  <a:extLst>
                    <a:ext uri="{9D8B030D-6E8A-4147-A177-3AD203B41FA5}">
                      <a16:colId xmlns:a16="http://schemas.microsoft.com/office/drawing/2014/main" val="1211807596"/>
                    </a:ext>
                  </a:extLst>
                </a:gridCol>
              </a:tblGrid>
              <a:tr h="298796">
                <a:tc>
                  <a:txBody>
                    <a:bodyPr/>
                    <a:lstStyle/>
                    <a:p>
                      <a:pPr>
                        <a:spcAft>
                          <a:spcPts val="600"/>
                        </a:spcAft>
                      </a:pPr>
                      <a:r>
                        <a:rPr lang="en-GB" sz="1200" b="1" dirty="0">
                          <a:solidFill>
                            <a:schemeClr val="tx1"/>
                          </a:solidFill>
                          <a:effectLst/>
                          <a:latin typeface="+mn-lt"/>
                          <a:cs typeface="Helvetica" panose="020B0604020202020204" pitchFamily="34" charset="0"/>
                        </a:rPr>
                        <a:t>Nutrient</a:t>
                      </a:r>
                      <a:endParaRPr lang="en-GB" sz="12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200" b="1">
                          <a:solidFill>
                            <a:schemeClr val="tx1"/>
                          </a:solidFill>
                          <a:effectLst/>
                          <a:latin typeface="+mn-lt"/>
                          <a:cs typeface="Helvetica" panose="020B0604020202020204" pitchFamily="34" charset="0"/>
                        </a:rPr>
                        <a:t>Food source</a:t>
                      </a:r>
                      <a:endParaRPr lang="en-GB" sz="1200" b="1">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200" b="1">
                          <a:solidFill>
                            <a:schemeClr val="tx1"/>
                          </a:solidFill>
                          <a:effectLst/>
                          <a:latin typeface="+mn-lt"/>
                          <a:cs typeface="Helvetica" panose="020B0604020202020204" pitchFamily="34" charset="0"/>
                        </a:rPr>
                        <a:t>Main functions</a:t>
                      </a:r>
                      <a:endParaRPr lang="en-GB" sz="1200" b="1">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200" b="1" dirty="0">
                          <a:solidFill>
                            <a:schemeClr val="tx1"/>
                          </a:solidFill>
                          <a:effectLst/>
                          <a:latin typeface="+mn-lt"/>
                          <a:cs typeface="Helvetica" panose="020B0604020202020204" pitchFamily="34" charset="0"/>
                        </a:rPr>
                        <a:t>Picture</a:t>
                      </a:r>
                      <a:endParaRPr lang="en-GB" sz="12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1165995547"/>
                  </a:ext>
                </a:extLst>
              </a:tr>
              <a:tr h="844203">
                <a:tc>
                  <a:txBody>
                    <a:bodyPr/>
                    <a:lstStyle/>
                    <a:p>
                      <a:pPr>
                        <a:spcAft>
                          <a:spcPts val="600"/>
                        </a:spcAft>
                      </a:pPr>
                      <a:r>
                        <a:rPr lang="en-GB" sz="1200" b="1" dirty="0">
                          <a:effectLst/>
                          <a:latin typeface="+mn-lt"/>
                          <a:cs typeface="Helvetica" panose="020B0604020202020204" pitchFamily="34" charset="0"/>
                        </a:rPr>
                        <a:t>Protein</a:t>
                      </a:r>
                      <a:endParaRPr lang="en-GB" sz="1200" b="1" dirty="0">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200" b="1" dirty="0">
                          <a:effectLst/>
                          <a:latin typeface="+mn-lt"/>
                          <a:cs typeface="Helvetica" panose="020B0604020202020204" pitchFamily="34" charset="0"/>
                        </a:rPr>
                        <a:t>Beans and </a:t>
                      </a:r>
                      <a:r>
                        <a:rPr lang="en-GB" sz="1200" b="1" dirty="0" smtClean="0">
                          <a:effectLst/>
                          <a:latin typeface="+mn-lt"/>
                          <a:cs typeface="Helvetica" panose="020B0604020202020204" pitchFamily="34" charset="0"/>
                        </a:rPr>
                        <a:t>pulses,</a:t>
                      </a:r>
                      <a:r>
                        <a:rPr lang="en-GB" sz="1200" b="1" baseline="0" dirty="0" smtClean="0">
                          <a:effectLst/>
                          <a:latin typeface="+mn-lt"/>
                          <a:cs typeface="Helvetica" panose="020B0604020202020204" pitchFamily="34" charset="0"/>
                        </a:rPr>
                        <a:t> </a:t>
                      </a:r>
                      <a:r>
                        <a:rPr lang="en-GB" sz="1200" b="1" dirty="0" smtClean="0">
                          <a:effectLst/>
                          <a:latin typeface="+mn-lt"/>
                          <a:cs typeface="Helvetica" panose="020B0604020202020204" pitchFamily="34" charset="0"/>
                        </a:rPr>
                        <a:t>Fish,</a:t>
                      </a:r>
                      <a:r>
                        <a:rPr lang="en-GB" sz="1200" b="1" baseline="0" dirty="0" smtClean="0">
                          <a:effectLst/>
                          <a:latin typeface="+mn-lt"/>
                          <a:cs typeface="Helvetica" panose="020B0604020202020204" pitchFamily="34" charset="0"/>
                        </a:rPr>
                        <a:t> </a:t>
                      </a:r>
                      <a:r>
                        <a:rPr lang="en-GB" sz="1200" b="1" dirty="0" smtClean="0">
                          <a:effectLst/>
                          <a:latin typeface="+mn-lt"/>
                          <a:cs typeface="Helvetica" panose="020B0604020202020204" pitchFamily="34" charset="0"/>
                        </a:rPr>
                        <a:t>Eggs,</a:t>
                      </a:r>
                      <a:r>
                        <a:rPr lang="en-GB" sz="1200" b="1" baseline="0" dirty="0" smtClean="0">
                          <a:effectLst/>
                          <a:latin typeface="+mn-lt"/>
                          <a:cs typeface="Helvetica" panose="020B0604020202020204" pitchFamily="34" charset="0"/>
                        </a:rPr>
                        <a:t> </a:t>
                      </a:r>
                      <a:r>
                        <a:rPr lang="en-GB" sz="1200" b="1" dirty="0" smtClean="0">
                          <a:effectLst/>
                          <a:latin typeface="+mn-lt"/>
                          <a:cs typeface="Helvetica" panose="020B0604020202020204" pitchFamily="34" charset="0"/>
                        </a:rPr>
                        <a:t>Chicken,</a:t>
                      </a:r>
                      <a:r>
                        <a:rPr lang="en-GB" sz="1200" b="1" baseline="0" dirty="0" smtClean="0">
                          <a:effectLst/>
                          <a:latin typeface="+mn-lt"/>
                          <a:cs typeface="Helvetica" panose="020B0604020202020204" pitchFamily="34" charset="0"/>
                        </a:rPr>
                        <a:t> </a:t>
                      </a:r>
                      <a:r>
                        <a:rPr lang="en-GB" sz="1200" b="1" dirty="0" smtClean="0">
                          <a:effectLst/>
                          <a:latin typeface="+mn-lt"/>
                          <a:cs typeface="Helvetica" panose="020B0604020202020204" pitchFamily="34" charset="0"/>
                        </a:rPr>
                        <a:t>Meat, fish</a:t>
                      </a:r>
                      <a:endParaRPr lang="en-GB" sz="1200" b="1" dirty="0">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200" b="1" dirty="0">
                          <a:effectLst/>
                          <a:latin typeface="+mn-lt"/>
                          <a:cs typeface="Helvetica" panose="020B0604020202020204" pitchFamily="34" charset="0"/>
                        </a:rPr>
                        <a:t>Growth and repair of</a:t>
                      </a:r>
                      <a:r>
                        <a:rPr lang="en-GB" sz="1200" b="1" baseline="0" dirty="0">
                          <a:effectLst/>
                          <a:latin typeface="+mn-lt"/>
                          <a:cs typeface="Helvetica" panose="020B0604020202020204" pitchFamily="34" charset="0"/>
                        </a:rPr>
                        <a:t> </a:t>
                      </a:r>
                      <a:r>
                        <a:rPr lang="en-GB" sz="1200" b="1" baseline="0" dirty="0" smtClean="0">
                          <a:effectLst/>
                          <a:latin typeface="+mn-lt"/>
                          <a:cs typeface="Helvetica" panose="020B0604020202020204" pitchFamily="34" charset="0"/>
                        </a:rPr>
                        <a:t>cells, </a:t>
                      </a:r>
                      <a:r>
                        <a:rPr lang="en-GB" sz="1200" b="1" dirty="0" smtClean="0">
                          <a:effectLst/>
                          <a:latin typeface="+mn-lt"/>
                          <a:cs typeface="Helvetica" panose="020B0604020202020204" pitchFamily="34" charset="0"/>
                        </a:rPr>
                        <a:t>Repair,</a:t>
                      </a:r>
                      <a:r>
                        <a:rPr lang="en-GB" sz="1200" b="1" baseline="0" dirty="0" smtClean="0">
                          <a:effectLst/>
                          <a:latin typeface="+mn-lt"/>
                          <a:cs typeface="Helvetica" panose="020B0604020202020204" pitchFamily="34" charset="0"/>
                        </a:rPr>
                        <a:t> </a:t>
                      </a:r>
                      <a:r>
                        <a:rPr lang="en-GB" sz="1200" b="1" dirty="0" smtClean="0">
                          <a:effectLst/>
                          <a:latin typeface="+mn-lt"/>
                          <a:cs typeface="Helvetica" panose="020B0604020202020204" pitchFamily="34" charset="0"/>
                        </a:rPr>
                        <a:t>Energy </a:t>
                      </a:r>
                      <a:endParaRPr lang="en-GB" sz="1200" b="1" dirty="0">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200" b="1" dirty="0" smtClean="0">
                          <a:effectLst/>
                          <a:latin typeface="+mn-lt"/>
                          <a:cs typeface="Helvetica" panose="020B0604020202020204" pitchFamily="34" charset="0"/>
                        </a:rPr>
                        <a:t>Soya </a:t>
                      </a:r>
                      <a:r>
                        <a:rPr lang="en-GB" sz="1200" b="1" dirty="0">
                          <a:effectLst/>
                          <a:latin typeface="+mn-lt"/>
                          <a:cs typeface="Helvetica" panose="020B0604020202020204" pitchFamily="34" charset="0"/>
                        </a:rPr>
                        <a:t>beans are high in </a:t>
                      </a:r>
                      <a:r>
                        <a:rPr lang="en-GB" sz="1200" b="1" dirty="0" smtClean="0">
                          <a:effectLst/>
                          <a:latin typeface="+mn-lt"/>
                          <a:cs typeface="Helvetica" panose="020B0604020202020204" pitchFamily="34" charset="0"/>
                        </a:rPr>
                        <a:t>protein</a:t>
                      </a:r>
                    </a:p>
                    <a:p>
                      <a:pPr>
                        <a:spcAft>
                          <a:spcPts val="600"/>
                        </a:spcAft>
                      </a:pPr>
                      <a:endParaRPr lang="en-GB" sz="1200" b="1" dirty="0">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3253989431"/>
                  </a:ext>
                </a:extLst>
              </a:tr>
            </a:tbl>
          </a:graphicData>
        </a:graphic>
      </p:graphicFrame>
      <p:pic>
        <p:nvPicPr>
          <p:cNvPr id="13" name="Picture 12"/>
          <p:cNvPicPr>
            <a:picLocks noChangeAspect="1"/>
          </p:cNvPicPr>
          <p:nvPr/>
        </p:nvPicPr>
        <p:blipFill>
          <a:blip r:embed="rId3"/>
          <a:stretch>
            <a:fillRect/>
          </a:stretch>
        </p:blipFill>
        <p:spPr>
          <a:xfrm>
            <a:off x="11228933" y="720930"/>
            <a:ext cx="602252" cy="409272"/>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744423666"/>
              </p:ext>
            </p:extLst>
          </p:nvPr>
        </p:nvGraphicFramePr>
        <p:xfrm>
          <a:off x="6846032" y="1197723"/>
          <a:ext cx="5345968" cy="1040310"/>
        </p:xfrm>
        <a:graphic>
          <a:graphicData uri="http://schemas.openxmlformats.org/drawingml/2006/table">
            <a:tbl>
              <a:tblPr firstRow="1" firstCol="1" bandRow="1">
                <a:tableStyleId>{793D81CF-94F2-401A-BA57-92F5A7B2D0C5}</a:tableStyleId>
              </a:tblPr>
              <a:tblGrid>
                <a:gridCol w="1033944">
                  <a:extLst>
                    <a:ext uri="{9D8B030D-6E8A-4147-A177-3AD203B41FA5}">
                      <a16:colId xmlns:a16="http://schemas.microsoft.com/office/drawing/2014/main" val="20000"/>
                    </a:ext>
                  </a:extLst>
                </a:gridCol>
                <a:gridCol w="1317812">
                  <a:extLst>
                    <a:ext uri="{9D8B030D-6E8A-4147-A177-3AD203B41FA5}">
                      <a16:colId xmlns:a16="http://schemas.microsoft.com/office/drawing/2014/main" val="20001"/>
                    </a:ext>
                  </a:extLst>
                </a:gridCol>
                <a:gridCol w="1761565">
                  <a:extLst>
                    <a:ext uri="{9D8B030D-6E8A-4147-A177-3AD203B41FA5}">
                      <a16:colId xmlns:a16="http://schemas.microsoft.com/office/drawing/2014/main" val="20002"/>
                    </a:ext>
                  </a:extLst>
                </a:gridCol>
                <a:gridCol w="1232647">
                  <a:extLst>
                    <a:ext uri="{9D8B030D-6E8A-4147-A177-3AD203B41FA5}">
                      <a16:colId xmlns:a16="http://schemas.microsoft.com/office/drawing/2014/main" val="20003"/>
                    </a:ext>
                  </a:extLst>
                </a:gridCol>
              </a:tblGrid>
              <a:tr h="1040310">
                <a:tc>
                  <a:txBody>
                    <a:bodyPr/>
                    <a:lstStyle/>
                    <a:p>
                      <a:pPr>
                        <a:spcAft>
                          <a:spcPts val="600"/>
                        </a:spcAft>
                      </a:pPr>
                      <a:r>
                        <a:rPr lang="en-GB" sz="1100" dirty="0">
                          <a:solidFill>
                            <a:schemeClr val="tx1"/>
                          </a:solidFill>
                          <a:effectLst/>
                          <a:latin typeface="+mn-lt"/>
                          <a:cs typeface="Helvetica" panose="020B0604020202020204" pitchFamily="34" charset="0"/>
                        </a:rPr>
                        <a:t>Fat</a:t>
                      </a: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dirty="0">
                          <a:solidFill>
                            <a:schemeClr val="tx1"/>
                          </a:solidFill>
                          <a:effectLst/>
                          <a:latin typeface="+mn-lt"/>
                          <a:cs typeface="Helvetica" panose="020B0604020202020204" pitchFamily="34" charset="0"/>
                        </a:rPr>
                        <a:t>Vegetable </a:t>
                      </a:r>
                      <a:r>
                        <a:rPr lang="en-GB" sz="1100" dirty="0" smtClean="0">
                          <a:solidFill>
                            <a:schemeClr val="tx1"/>
                          </a:solidFill>
                          <a:effectLst/>
                          <a:latin typeface="+mn-lt"/>
                          <a:cs typeface="Helvetica" panose="020B0604020202020204" pitchFamily="34" charset="0"/>
                        </a:rPr>
                        <a:t>oils,</a:t>
                      </a:r>
                      <a:r>
                        <a:rPr lang="en-GB" sz="1100" baseline="0" dirty="0" smtClean="0">
                          <a:solidFill>
                            <a:schemeClr val="tx1"/>
                          </a:solidFill>
                          <a:effectLst/>
                          <a:latin typeface="+mn-lt"/>
                          <a:cs typeface="Helvetica" panose="020B0604020202020204" pitchFamily="34" charset="0"/>
                        </a:rPr>
                        <a:t> </a:t>
                      </a:r>
                      <a:r>
                        <a:rPr lang="en-GB" sz="1100" dirty="0" smtClean="0">
                          <a:solidFill>
                            <a:schemeClr val="tx1"/>
                          </a:solidFill>
                          <a:effectLst/>
                          <a:latin typeface="+mn-lt"/>
                          <a:cs typeface="Helvetica" panose="020B0604020202020204" pitchFamily="34" charset="0"/>
                        </a:rPr>
                        <a:t>Butter, Lard,</a:t>
                      </a:r>
                      <a:r>
                        <a:rPr lang="en-GB" sz="1100" baseline="0" dirty="0" smtClean="0">
                          <a:solidFill>
                            <a:schemeClr val="tx1"/>
                          </a:solidFill>
                          <a:effectLst/>
                          <a:latin typeface="+mn-lt"/>
                          <a:cs typeface="Helvetica" panose="020B0604020202020204" pitchFamily="34" charset="0"/>
                        </a:rPr>
                        <a:t> </a:t>
                      </a:r>
                      <a:r>
                        <a:rPr lang="en-GB" sz="1100" dirty="0" smtClean="0">
                          <a:solidFill>
                            <a:schemeClr val="tx1"/>
                          </a:solidFill>
                          <a:effectLst/>
                          <a:latin typeface="+mn-lt"/>
                          <a:cs typeface="Helvetica" panose="020B0604020202020204" pitchFamily="34" charset="0"/>
                        </a:rPr>
                        <a:t>Margarine, Fat </a:t>
                      </a:r>
                      <a:r>
                        <a:rPr lang="en-GB" sz="1100" dirty="0">
                          <a:solidFill>
                            <a:schemeClr val="tx1"/>
                          </a:solidFill>
                          <a:effectLst/>
                          <a:latin typeface="+mn-lt"/>
                          <a:cs typeface="Helvetica" panose="020B0604020202020204" pitchFamily="34" charset="0"/>
                        </a:rPr>
                        <a:t>spreads</a:t>
                      </a:r>
                    </a:p>
                  </a:txBody>
                  <a:tcPr marL="68580" marR="68580" marT="0" marB="0">
                    <a:solidFill>
                      <a:srgbClr val="FFC000"/>
                    </a:solidFill>
                  </a:tcPr>
                </a:tc>
                <a:tc>
                  <a:txBody>
                    <a:bodyPr/>
                    <a:lstStyle/>
                    <a:p>
                      <a:pPr>
                        <a:spcAft>
                          <a:spcPts val="600"/>
                        </a:spcAft>
                      </a:pPr>
                      <a:r>
                        <a:rPr lang="en-GB" sz="1100" dirty="0">
                          <a:solidFill>
                            <a:schemeClr val="tx1"/>
                          </a:solidFill>
                          <a:effectLst/>
                          <a:latin typeface="+mn-lt"/>
                          <a:cs typeface="Helvetica" panose="020B0604020202020204" pitchFamily="34" charset="0"/>
                        </a:rPr>
                        <a:t>Keeps the body </a:t>
                      </a:r>
                      <a:r>
                        <a:rPr lang="en-GB" sz="1100" dirty="0" smtClean="0">
                          <a:solidFill>
                            <a:schemeClr val="tx1"/>
                          </a:solidFill>
                          <a:effectLst/>
                          <a:latin typeface="+mn-lt"/>
                          <a:cs typeface="Helvetica" panose="020B0604020202020204" pitchFamily="34" charset="0"/>
                        </a:rPr>
                        <a:t>warm,</a:t>
                      </a:r>
                      <a:r>
                        <a:rPr lang="en-GB" sz="1100" baseline="0" dirty="0" smtClean="0">
                          <a:solidFill>
                            <a:schemeClr val="tx1"/>
                          </a:solidFill>
                          <a:effectLst/>
                          <a:latin typeface="+mn-lt"/>
                          <a:cs typeface="Helvetica" panose="020B0604020202020204" pitchFamily="34" charset="0"/>
                        </a:rPr>
                        <a:t> </a:t>
                      </a:r>
                      <a:r>
                        <a:rPr lang="en-GB" sz="1100" dirty="0" smtClean="0">
                          <a:solidFill>
                            <a:schemeClr val="tx1"/>
                          </a:solidFill>
                          <a:effectLst/>
                          <a:latin typeface="+mn-lt"/>
                          <a:cs typeface="Helvetica" panose="020B0604020202020204" pitchFamily="34" charset="0"/>
                        </a:rPr>
                        <a:t>Provides energy,</a:t>
                      </a:r>
                    </a:p>
                    <a:p>
                      <a:pPr>
                        <a:spcAft>
                          <a:spcPts val="600"/>
                        </a:spcAft>
                      </a:pPr>
                      <a:r>
                        <a:rPr lang="en-GB" sz="1100" dirty="0" smtClean="0">
                          <a:solidFill>
                            <a:schemeClr val="tx1"/>
                          </a:solidFill>
                          <a:effectLst/>
                          <a:latin typeface="+mn-lt"/>
                          <a:cs typeface="Helvetica" panose="020B0604020202020204" pitchFamily="34" charset="0"/>
                        </a:rPr>
                        <a:t>Protects </a:t>
                      </a:r>
                      <a:r>
                        <a:rPr lang="en-GB" sz="1100" dirty="0">
                          <a:solidFill>
                            <a:schemeClr val="tx1"/>
                          </a:solidFill>
                          <a:effectLst/>
                          <a:latin typeface="+mn-lt"/>
                          <a:cs typeface="Helvetica" panose="020B0604020202020204" pitchFamily="34" charset="0"/>
                        </a:rPr>
                        <a:t>organs</a:t>
                      </a:r>
                    </a:p>
                  </a:txBody>
                  <a:tcPr marL="68580" marR="68580" marT="0" marB="0">
                    <a:solidFill>
                      <a:srgbClr val="FFC000"/>
                    </a:solidFill>
                  </a:tcPr>
                </a:tc>
                <a:tc>
                  <a:txBody>
                    <a:bodyPr/>
                    <a:lstStyle/>
                    <a:p>
                      <a:pPr>
                        <a:spcAft>
                          <a:spcPts val="600"/>
                        </a:spcAft>
                      </a:pPr>
                      <a:r>
                        <a:rPr lang="en-GB" sz="1100" dirty="0" smtClean="0">
                          <a:solidFill>
                            <a:schemeClr val="tx1"/>
                          </a:solidFill>
                          <a:effectLst/>
                          <a:latin typeface="+mn-lt"/>
                          <a:cs typeface="Helvetica" panose="020B0604020202020204" pitchFamily="34" charset="0"/>
                        </a:rPr>
                        <a:t>Fats </a:t>
                      </a:r>
                      <a:r>
                        <a:rPr lang="en-GB" sz="1100" dirty="0">
                          <a:solidFill>
                            <a:schemeClr val="tx1"/>
                          </a:solidFill>
                          <a:effectLst/>
                          <a:latin typeface="+mn-lt"/>
                          <a:cs typeface="Helvetica" panose="020B0604020202020204" pitchFamily="34" charset="0"/>
                        </a:rPr>
                        <a:t>and </a:t>
                      </a:r>
                      <a:r>
                        <a:rPr lang="en-GB" sz="1100" dirty="0" smtClean="0">
                          <a:solidFill>
                            <a:schemeClr val="tx1"/>
                          </a:solidFill>
                          <a:effectLst/>
                          <a:latin typeface="+mn-lt"/>
                          <a:cs typeface="Helvetica" panose="020B0604020202020204" pitchFamily="34" charset="0"/>
                        </a:rPr>
                        <a:t>oils</a:t>
                      </a:r>
                    </a:p>
                    <a:p>
                      <a:pPr>
                        <a:spcAft>
                          <a:spcPts val="600"/>
                        </a:spcAft>
                      </a:pPr>
                      <a:endParaRPr lang="en-GB" sz="1100" dirty="0">
                        <a:solidFill>
                          <a:schemeClr val="tx1"/>
                        </a:solidFill>
                        <a:effectLst/>
                        <a:latin typeface="+mn-lt"/>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10001"/>
                  </a:ext>
                </a:extLst>
              </a:tr>
            </a:tbl>
          </a:graphicData>
        </a:graphic>
      </p:graphicFrame>
      <p:pic>
        <p:nvPicPr>
          <p:cNvPr id="15" name="Picture 14">
            <a:extLst>
              <a:ext uri="{FF2B5EF4-FFF2-40B4-BE49-F238E27FC236}">
                <a16:creationId xmlns:a16="http://schemas.microsoft.com/office/drawing/2014/main" id="{C60C7BB4-C35D-4569-8D05-CC1BB8D2FA7D}"/>
              </a:ext>
            </a:extLst>
          </p:cNvPr>
          <p:cNvPicPr>
            <a:picLocks noChangeAspect="1"/>
          </p:cNvPicPr>
          <p:nvPr/>
        </p:nvPicPr>
        <p:blipFill rotWithShape="1">
          <a:blip r:embed="rId4"/>
          <a:srcRect b="-305"/>
          <a:stretch/>
        </p:blipFill>
        <p:spPr>
          <a:xfrm>
            <a:off x="11228933" y="1414245"/>
            <a:ext cx="359121" cy="481561"/>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392282603"/>
              </p:ext>
            </p:extLst>
          </p:nvPr>
        </p:nvGraphicFramePr>
        <p:xfrm>
          <a:off x="6845728" y="1992317"/>
          <a:ext cx="5343740" cy="3296023"/>
        </p:xfrm>
        <a:graphic>
          <a:graphicData uri="http://schemas.openxmlformats.org/drawingml/2006/table">
            <a:tbl>
              <a:tblPr firstRow="1" firstCol="1" bandRow="1">
                <a:tableStyleId>{793D81CF-94F2-401A-BA57-92F5A7B2D0C5}</a:tableStyleId>
              </a:tblPr>
              <a:tblGrid>
                <a:gridCol w="966709">
                  <a:extLst>
                    <a:ext uri="{9D8B030D-6E8A-4147-A177-3AD203B41FA5}">
                      <a16:colId xmlns:a16="http://schemas.microsoft.com/office/drawing/2014/main" val="1845605910"/>
                    </a:ext>
                  </a:extLst>
                </a:gridCol>
                <a:gridCol w="856404">
                  <a:extLst>
                    <a:ext uri="{9D8B030D-6E8A-4147-A177-3AD203B41FA5}">
                      <a16:colId xmlns:a16="http://schemas.microsoft.com/office/drawing/2014/main" val="4257126334"/>
                    </a:ext>
                  </a:extLst>
                </a:gridCol>
                <a:gridCol w="886921">
                  <a:extLst>
                    <a:ext uri="{9D8B030D-6E8A-4147-A177-3AD203B41FA5}">
                      <a16:colId xmlns:a16="http://schemas.microsoft.com/office/drawing/2014/main" val="2191208530"/>
                    </a:ext>
                  </a:extLst>
                </a:gridCol>
                <a:gridCol w="1157923">
                  <a:extLst>
                    <a:ext uri="{9D8B030D-6E8A-4147-A177-3AD203B41FA5}">
                      <a16:colId xmlns:a16="http://schemas.microsoft.com/office/drawing/2014/main" val="2797965378"/>
                    </a:ext>
                  </a:extLst>
                </a:gridCol>
                <a:gridCol w="1475783">
                  <a:extLst>
                    <a:ext uri="{9D8B030D-6E8A-4147-A177-3AD203B41FA5}">
                      <a16:colId xmlns:a16="http://schemas.microsoft.com/office/drawing/2014/main" val="2861635889"/>
                    </a:ext>
                  </a:extLst>
                </a:gridCol>
              </a:tblGrid>
              <a:tr h="715869">
                <a:tc rowSpan="3">
                  <a:txBody>
                    <a:bodyPr/>
                    <a:lstStyle/>
                    <a:p>
                      <a:pPr>
                        <a:spcAft>
                          <a:spcPts val="600"/>
                        </a:spcAft>
                      </a:pPr>
                      <a:r>
                        <a:rPr lang="en-GB" sz="1100" b="1" dirty="0">
                          <a:solidFill>
                            <a:schemeClr val="tx1"/>
                          </a:solidFill>
                          <a:effectLst/>
                          <a:latin typeface="+mn-lt"/>
                          <a:cs typeface="Helvetica" panose="020B0604020202020204" pitchFamily="34" charset="0"/>
                        </a:rPr>
                        <a:t>Carbohydrate</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a:solidFill>
                            <a:schemeClr val="tx1"/>
                          </a:solidFill>
                          <a:effectLst/>
                          <a:latin typeface="+mn-lt"/>
                          <a:cs typeface="Helvetica" panose="020B0604020202020204" pitchFamily="34" charset="0"/>
                        </a:rPr>
                        <a:t>Starch</a:t>
                      </a:r>
                    </a:p>
                    <a:p>
                      <a:pPr marL="457200">
                        <a:spcAft>
                          <a:spcPts val="600"/>
                        </a:spcAft>
                      </a:pPr>
                      <a:r>
                        <a:rPr lang="en-GB" sz="1100" b="1" dirty="0">
                          <a:solidFill>
                            <a:schemeClr val="tx1"/>
                          </a:solidFill>
                          <a:effectLst/>
                          <a:latin typeface="+mn-lt"/>
                          <a:cs typeface="Helvetica" panose="020B0604020202020204" pitchFamily="34" charset="0"/>
                        </a:rPr>
                        <a:t> </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smtClean="0">
                          <a:solidFill>
                            <a:schemeClr val="tx1"/>
                          </a:solidFill>
                          <a:effectLst/>
                          <a:latin typeface="+mn-lt"/>
                          <a:cs typeface="Helvetica" panose="020B0604020202020204" pitchFamily="34" charset="0"/>
                        </a:rPr>
                        <a:t>Potatoes,</a:t>
                      </a:r>
                      <a:r>
                        <a:rPr lang="en-GB" sz="1100" b="1" baseline="0" dirty="0" smtClean="0">
                          <a:solidFill>
                            <a:schemeClr val="tx1"/>
                          </a:solidFill>
                          <a:effectLst/>
                          <a:latin typeface="+mn-lt"/>
                          <a:cs typeface="Helvetica" panose="020B0604020202020204" pitchFamily="34" charset="0"/>
                        </a:rPr>
                        <a:t> </a:t>
                      </a:r>
                      <a:r>
                        <a:rPr lang="en-GB" sz="1100" b="1" dirty="0" smtClean="0">
                          <a:solidFill>
                            <a:schemeClr val="tx1"/>
                          </a:solidFill>
                          <a:effectLst/>
                          <a:latin typeface="+mn-lt"/>
                          <a:cs typeface="Helvetica" panose="020B0604020202020204" pitchFamily="34" charset="0"/>
                        </a:rPr>
                        <a:t>Rice,</a:t>
                      </a:r>
                      <a:r>
                        <a:rPr lang="en-GB" sz="1100" b="1" baseline="0" dirty="0" smtClean="0">
                          <a:solidFill>
                            <a:schemeClr val="tx1"/>
                          </a:solidFill>
                          <a:effectLst/>
                          <a:latin typeface="+mn-lt"/>
                          <a:cs typeface="Helvetica" panose="020B0604020202020204" pitchFamily="34" charset="0"/>
                        </a:rPr>
                        <a:t> </a:t>
                      </a:r>
                      <a:r>
                        <a:rPr lang="en-GB" sz="1100" b="1" dirty="0" smtClean="0">
                          <a:solidFill>
                            <a:schemeClr val="tx1"/>
                          </a:solidFill>
                          <a:effectLst/>
                          <a:latin typeface="+mn-lt"/>
                          <a:cs typeface="Helvetica" panose="020B0604020202020204" pitchFamily="34" charset="0"/>
                        </a:rPr>
                        <a:t>Pasta,</a:t>
                      </a:r>
                      <a:r>
                        <a:rPr lang="en-GB" sz="1100" b="1" baseline="0" dirty="0" smtClean="0">
                          <a:solidFill>
                            <a:schemeClr val="tx1"/>
                          </a:solidFill>
                          <a:effectLst/>
                          <a:latin typeface="+mn-lt"/>
                          <a:cs typeface="Helvetica" panose="020B0604020202020204" pitchFamily="34" charset="0"/>
                        </a:rPr>
                        <a:t> </a:t>
                      </a:r>
                      <a:r>
                        <a:rPr lang="en-GB" sz="1100" b="1" dirty="0" smtClean="0">
                          <a:solidFill>
                            <a:schemeClr val="tx1"/>
                          </a:solidFill>
                          <a:effectLst/>
                          <a:latin typeface="+mn-lt"/>
                          <a:cs typeface="Helvetica" panose="020B0604020202020204" pitchFamily="34" charset="0"/>
                        </a:rPr>
                        <a:t>Bread</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a:solidFill>
                            <a:schemeClr val="tx1"/>
                          </a:solidFill>
                          <a:effectLst/>
                          <a:latin typeface="+mn-lt"/>
                          <a:cs typeface="Helvetica" panose="020B0604020202020204" pitchFamily="34" charset="0"/>
                        </a:rPr>
                        <a:t>Starch provides </a:t>
                      </a:r>
                      <a:br>
                        <a:rPr lang="en-GB" sz="1100" b="1" dirty="0">
                          <a:solidFill>
                            <a:schemeClr val="tx1"/>
                          </a:solidFill>
                          <a:effectLst/>
                          <a:latin typeface="+mn-lt"/>
                          <a:cs typeface="Helvetica" panose="020B0604020202020204" pitchFamily="34" charset="0"/>
                        </a:rPr>
                      </a:br>
                      <a:r>
                        <a:rPr lang="en-GB" sz="1100" b="1" dirty="0">
                          <a:solidFill>
                            <a:schemeClr val="tx1"/>
                          </a:solidFill>
                          <a:effectLst/>
                          <a:latin typeface="+mn-lt"/>
                          <a:cs typeface="Helvetica" panose="020B0604020202020204" pitchFamily="34" charset="0"/>
                        </a:rPr>
                        <a:t>slow-release </a:t>
                      </a:r>
                      <a:r>
                        <a:rPr lang="en-GB" sz="1100" b="1" dirty="0" smtClean="0">
                          <a:solidFill>
                            <a:schemeClr val="tx1"/>
                          </a:solidFill>
                          <a:effectLst/>
                          <a:latin typeface="+mn-lt"/>
                          <a:cs typeface="Helvetica" panose="020B0604020202020204" pitchFamily="34" charset="0"/>
                        </a:rPr>
                        <a:t>energy</a:t>
                      </a:r>
                    </a:p>
                    <a:p>
                      <a:pPr>
                        <a:spcAft>
                          <a:spcPts val="600"/>
                        </a:spcAft>
                      </a:pPr>
                      <a:endParaRPr lang="en-GB" sz="1100" b="1" dirty="0" smtClean="0">
                        <a:solidFill>
                          <a:schemeClr val="tx1"/>
                        </a:solidFill>
                        <a:effectLst/>
                        <a:latin typeface="+mn-lt"/>
                        <a:ea typeface="Calibri"/>
                        <a:cs typeface="Helvetica" panose="020B0604020202020204" pitchFamily="34" charset="0"/>
                      </a:endParaRPr>
                    </a:p>
                    <a:p>
                      <a:pPr>
                        <a:spcAft>
                          <a:spcPts val="600"/>
                        </a:spcAft>
                      </a:pPr>
                      <a:endParaRPr lang="en-GB" sz="1100" b="1" dirty="0" smtClean="0">
                        <a:solidFill>
                          <a:schemeClr val="tx1"/>
                        </a:solidFill>
                        <a:effectLst/>
                        <a:latin typeface="+mn-lt"/>
                        <a:ea typeface="Calibri"/>
                        <a:cs typeface="Helvetica" panose="020B0604020202020204" pitchFamily="34" charset="0"/>
                      </a:endParaRPr>
                    </a:p>
                    <a:p>
                      <a:pPr>
                        <a:spcAft>
                          <a:spcPts val="600"/>
                        </a:spcAft>
                      </a:pP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smtClean="0">
                          <a:solidFill>
                            <a:schemeClr val="tx1"/>
                          </a:solidFill>
                          <a:effectLst/>
                          <a:latin typeface="+mn-lt"/>
                          <a:cs typeface="Helvetica" panose="020B0604020202020204" pitchFamily="34" charset="0"/>
                        </a:rPr>
                        <a:t>Foods </a:t>
                      </a:r>
                      <a:r>
                        <a:rPr lang="en-GB" sz="1100" b="1" dirty="0">
                          <a:solidFill>
                            <a:schemeClr val="tx1"/>
                          </a:solidFill>
                          <a:effectLst/>
                          <a:latin typeface="+mn-lt"/>
                          <a:cs typeface="Helvetica" panose="020B0604020202020204" pitchFamily="34" charset="0"/>
                        </a:rPr>
                        <a:t>high in starch</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10206290"/>
                  </a:ext>
                </a:extLst>
              </a:tr>
              <a:tr h="766482">
                <a:tc vMerge="1">
                  <a:txBody>
                    <a:bodyPr/>
                    <a:lstStyle/>
                    <a:p>
                      <a:endParaRPr lang="en-GB"/>
                    </a:p>
                  </a:txBody>
                  <a:tcPr/>
                </a:tc>
                <a:tc>
                  <a:txBody>
                    <a:bodyPr/>
                    <a:lstStyle/>
                    <a:p>
                      <a:pPr>
                        <a:spcAft>
                          <a:spcPts val="600"/>
                        </a:spcAft>
                      </a:pPr>
                      <a:r>
                        <a:rPr lang="en-GB" sz="1100" b="1" dirty="0">
                          <a:effectLst/>
                          <a:latin typeface="+mn-lt"/>
                          <a:cs typeface="Helvetica" panose="020B0604020202020204" pitchFamily="34" charset="0"/>
                        </a:rPr>
                        <a:t>Sugar</a:t>
                      </a:r>
                    </a:p>
                    <a:p>
                      <a:pPr marL="457200">
                        <a:spcAft>
                          <a:spcPts val="600"/>
                        </a:spcAft>
                      </a:pPr>
                      <a:r>
                        <a:rPr lang="en-GB" sz="1100" b="1" dirty="0">
                          <a:effectLst/>
                          <a:latin typeface="+mn-lt"/>
                          <a:cs typeface="Helvetica" panose="020B0604020202020204" pitchFamily="34" charset="0"/>
                        </a:rPr>
                        <a:t> </a:t>
                      </a:r>
                      <a:endParaRPr lang="en-GB" sz="1100" b="1" dirty="0">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a:effectLst/>
                          <a:latin typeface="+mn-lt"/>
                          <a:cs typeface="Helvetica" panose="020B0604020202020204" pitchFamily="34" charset="0"/>
                        </a:rPr>
                        <a:t>Sugars and syrups, honey, fruit juice</a:t>
                      </a:r>
                      <a:endParaRPr lang="en-GB" sz="1100" b="1" dirty="0">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a:effectLst/>
                          <a:latin typeface="+mn-lt"/>
                          <a:cs typeface="Helvetica" panose="020B0604020202020204" pitchFamily="34" charset="0"/>
                        </a:rPr>
                        <a:t>Sugar provides fast-release energy </a:t>
                      </a:r>
                      <a:endParaRPr lang="en-GB" sz="1100" b="1" dirty="0">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smtClean="0">
                          <a:effectLst/>
                          <a:latin typeface="+mn-lt"/>
                          <a:cs typeface="Helvetica" panose="020B0604020202020204" pitchFamily="34" charset="0"/>
                        </a:rPr>
                        <a:t>Foods </a:t>
                      </a:r>
                      <a:r>
                        <a:rPr lang="en-GB" sz="1100" b="1" dirty="0">
                          <a:effectLst/>
                          <a:latin typeface="+mn-lt"/>
                          <a:cs typeface="Helvetica" panose="020B0604020202020204" pitchFamily="34" charset="0"/>
                        </a:rPr>
                        <a:t>high </a:t>
                      </a:r>
                      <a:r>
                        <a:rPr lang="en-GB" sz="1100" b="1" dirty="0" smtClean="0">
                          <a:effectLst/>
                          <a:latin typeface="+mn-lt"/>
                          <a:cs typeface="Helvetica" panose="020B0604020202020204" pitchFamily="34" charset="0"/>
                        </a:rPr>
                        <a:t>in sugar</a:t>
                      </a:r>
                    </a:p>
                    <a:p>
                      <a:pPr>
                        <a:spcAft>
                          <a:spcPts val="600"/>
                        </a:spcAft>
                      </a:pPr>
                      <a:endParaRPr lang="en-GB" sz="1100" b="1" dirty="0" smtClean="0">
                        <a:effectLst/>
                        <a:latin typeface="+mn-lt"/>
                        <a:ea typeface="Calibri"/>
                        <a:cs typeface="Helvetica" panose="020B0604020202020204" pitchFamily="34" charset="0"/>
                      </a:endParaRPr>
                    </a:p>
                    <a:p>
                      <a:pPr>
                        <a:spcAft>
                          <a:spcPts val="600"/>
                        </a:spcAft>
                      </a:pPr>
                      <a:endParaRPr lang="en-GB" sz="1100" b="1" dirty="0" smtClean="0">
                        <a:effectLst/>
                        <a:latin typeface="+mn-lt"/>
                        <a:ea typeface="Calibri"/>
                        <a:cs typeface="Helvetica" panose="020B0604020202020204" pitchFamily="34" charset="0"/>
                      </a:endParaRPr>
                    </a:p>
                    <a:p>
                      <a:pPr>
                        <a:spcAft>
                          <a:spcPts val="600"/>
                        </a:spcAft>
                      </a:pPr>
                      <a:endParaRPr lang="en-GB" sz="1100" b="1" dirty="0" smtClean="0">
                        <a:effectLst/>
                        <a:latin typeface="+mn-lt"/>
                        <a:ea typeface="Calibri"/>
                        <a:cs typeface="Helvetica" panose="020B0604020202020204" pitchFamily="34" charset="0"/>
                      </a:endParaRPr>
                    </a:p>
                    <a:p>
                      <a:pPr>
                        <a:spcAft>
                          <a:spcPts val="600"/>
                        </a:spcAft>
                      </a:pPr>
                      <a:endParaRPr lang="en-GB" sz="1100" b="1" dirty="0">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3734363673"/>
                  </a:ext>
                </a:extLst>
              </a:tr>
              <a:tr h="918583">
                <a:tc vMerge="1">
                  <a:txBody>
                    <a:bodyPr/>
                    <a:lstStyle/>
                    <a:p>
                      <a:endParaRPr lang="en-GB"/>
                    </a:p>
                  </a:txBody>
                  <a:tcPr/>
                </a:tc>
                <a:tc>
                  <a:txBody>
                    <a:bodyPr/>
                    <a:lstStyle/>
                    <a:p>
                      <a:pPr>
                        <a:spcAft>
                          <a:spcPts val="600"/>
                        </a:spcAft>
                      </a:pPr>
                      <a:r>
                        <a:rPr lang="en-GB" sz="1100" b="1">
                          <a:effectLst/>
                          <a:latin typeface="+mn-lt"/>
                          <a:cs typeface="Helvetica" panose="020B0604020202020204" pitchFamily="34" charset="0"/>
                        </a:rPr>
                        <a:t>Fibre</a:t>
                      </a:r>
                      <a:endParaRPr lang="en-GB" sz="1100" b="1">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a:effectLst/>
                          <a:latin typeface="+mn-lt"/>
                          <a:cs typeface="Helvetica" panose="020B0604020202020204" pitchFamily="34" charset="0"/>
                        </a:rPr>
                        <a:t>Wholegrain cereals</a:t>
                      </a:r>
                    </a:p>
                    <a:p>
                      <a:pPr>
                        <a:spcAft>
                          <a:spcPts val="600"/>
                        </a:spcAft>
                      </a:pPr>
                      <a:r>
                        <a:rPr lang="en-GB" sz="1100" b="1" dirty="0">
                          <a:effectLst/>
                          <a:latin typeface="+mn-lt"/>
                          <a:cs typeface="Helvetica" panose="020B0604020202020204" pitchFamily="34" charset="0"/>
                        </a:rPr>
                        <a:t>Fruit and vegetables</a:t>
                      </a:r>
                      <a:endParaRPr lang="en-GB" sz="1100" b="1" dirty="0">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a:effectLst/>
                          <a:latin typeface="+mn-lt"/>
                          <a:cs typeface="Helvetica" panose="020B0604020202020204" pitchFamily="34" charset="0"/>
                        </a:rPr>
                        <a:t>Fibre keeps the digestive system healthy</a:t>
                      </a:r>
                      <a:endParaRPr lang="en-GB" sz="1100" b="1" dirty="0">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smtClean="0">
                          <a:effectLst/>
                          <a:latin typeface="+mn-lt"/>
                          <a:cs typeface="Helvetica" panose="020B0604020202020204" pitchFamily="34" charset="0"/>
                        </a:rPr>
                        <a:t>A </a:t>
                      </a:r>
                      <a:r>
                        <a:rPr lang="en-GB" sz="1100" b="1" dirty="0">
                          <a:effectLst/>
                          <a:latin typeface="+mn-lt"/>
                          <a:cs typeface="Helvetica" panose="020B0604020202020204" pitchFamily="34" charset="0"/>
                        </a:rPr>
                        <a:t>food high in </a:t>
                      </a:r>
                      <a:r>
                        <a:rPr lang="en-GB" sz="1100" b="1" dirty="0" smtClean="0">
                          <a:effectLst/>
                          <a:latin typeface="+mn-lt"/>
                          <a:cs typeface="Helvetica" panose="020B0604020202020204" pitchFamily="34" charset="0"/>
                        </a:rPr>
                        <a:t>fibre</a:t>
                      </a:r>
                    </a:p>
                    <a:p>
                      <a:pPr>
                        <a:spcAft>
                          <a:spcPts val="600"/>
                        </a:spcAft>
                      </a:pPr>
                      <a:endParaRPr lang="en-GB" sz="1100" b="1" dirty="0">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1977851105"/>
                  </a:ext>
                </a:extLst>
              </a:tr>
            </a:tbl>
          </a:graphicData>
        </a:graphic>
      </p:graphicFrame>
      <p:pic>
        <p:nvPicPr>
          <p:cNvPr id="17" name="Picture 16">
            <a:extLst>
              <a:ext uri="{FF2B5EF4-FFF2-40B4-BE49-F238E27FC236}">
                <a16:creationId xmlns:a16="http://schemas.microsoft.com/office/drawing/2014/main" id="{90F6CA3A-90DD-4BE4-88EA-BB695F2A7952}"/>
              </a:ext>
            </a:extLst>
          </p:cNvPr>
          <p:cNvPicPr>
            <a:picLocks noChangeAspect="1"/>
          </p:cNvPicPr>
          <p:nvPr/>
        </p:nvPicPr>
        <p:blipFill rotWithShape="1">
          <a:blip r:embed="rId5"/>
          <a:srcRect l="589" t="12480" r="5368" b="-4213"/>
          <a:stretch/>
        </p:blipFill>
        <p:spPr>
          <a:xfrm>
            <a:off x="10883648" y="4602419"/>
            <a:ext cx="902123" cy="664866"/>
          </a:xfrm>
          <a:prstGeom prst="rect">
            <a:avLst/>
          </a:prstGeom>
        </p:spPr>
      </p:pic>
      <p:pic>
        <p:nvPicPr>
          <p:cNvPr id="18" name="Picture 17">
            <a:extLst>
              <a:ext uri="{FF2B5EF4-FFF2-40B4-BE49-F238E27FC236}">
                <a16:creationId xmlns:a16="http://schemas.microsoft.com/office/drawing/2014/main" id="{87A20803-B378-4CDF-B115-C1C1BB2EFEF3}"/>
              </a:ext>
            </a:extLst>
          </p:cNvPr>
          <p:cNvPicPr>
            <a:picLocks noChangeAspect="1"/>
          </p:cNvPicPr>
          <p:nvPr/>
        </p:nvPicPr>
        <p:blipFill rotWithShape="1">
          <a:blip r:embed="rId6"/>
          <a:srcRect t="1" r="-11592" b="-14987"/>
          <a:stretch/>
        </p:blipFill>
        <p:spPr>
          <a:xfrm>
            <a:off x="10959693" y="3538629"/>
            <a:ext cx="871492" cy="799987"/>
          </a:xfrm>
          <a:prstGeom prst="rect">
            <a:avLst/>
          </a:prstGeom>
        </p:spPr>
      </p:pic>
      <p:pic>
        <p:nvPicPr>
          <p:cNvPr id="19" name="Picture 18">
            <a:extLst>
              <a:ext uri="{FF2B5EF4-FFF2-40B4-BE49-F238E27FC236}">
                <a16:creationId xmlns:a16="http://schemas.microsoft.com/office/drawing/2014/main" id="{1E96EB7C-2EDB-4355-A49C-0574F4943E74}"/>
              </a:ext>
            </a:extLst>
          </p:cNvPr>
          <p:cNvPicPr>
            <a:picLocks noChangeAspect="1"/>
          </p:cNvPicPr>
          <p:nvPr/>
        </p:nvPicPr>
        <p:blipFill rotWithShape="1">
          <a:blip r:embed="rId7"/>
          <a:srcRect b="-4787"/>
          <a:stretch/>
        </p:blipFill>
        <p:spPr>
          <a:xfrm>
            <a:off x="10883648" y="2309959"/>
            <a:ext cx="953723" cy="697180"/>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3617961774"/>
              </p:ext>
            </p:extLst>
          </p:nvPr>
        </p:nvGraphicFramePr>
        <p:xfrm>
          <a:off x="62855" y="2954586"/>
          <a:ext cx="3419933" cy="1417320"/>
        </p:xfrm>
        <a:graphic>
          <a:graphicData uri="http://schemas.openxmlformats.org/drawingml/2006/table">
            <a:tbl>
              <a:tblPr firstRow="1" firstCol="1" bandRow="1">
                <a:tableStyleId>{793D81CF-94F2-401A-BA57-92F5A7B2D0C5}</a:tableStyleId>
              </a:tblPr>
              <a:tblGrid>
                <a:gridCol w="720916">
                  <a:extLst>
                    <a:ext uri="{9D8B030D-6E8A-4147-A177-3AD203B41FA5}">
                      <a16:colId xmlns:a16="http://schemas.microsoft.com/office/drawing/2014/main" val="3405881857"/>
                    </a:ext>
                  </a:extLst>
                </a:gridCol>
                <a:gridCol w="758270">
                  <a:extLst>
                    <a:ext uri="{9D8B030D-6E8A-4147-A177-3AD203B41FA5}">
                      <a16:colId xmlns:a16="http://schemas.microsoft.com/office/drawing/2014/main" val="4122693250"/>
                    </a:ext>
                  </a:extLst>
                </a:gridCol>
                <a:gridCol w="1005675">
                  <a:extLst>
                    <a:ext uri="{9D8B030D-6E8A-4147-A177-3AD203B41FA5}">
                      <a16:colId xmlns:a16="http://schemas.microsoft.com/office/drawing/2014/main" val="3624908224"/>
                    </a:ext>
                  </a:extLst>
                </a:gridCol>
                <a:gridCol w="935072">
                  <a:extLst>
                    <a:ext uri="{9D8B030D-6E8A-4147-A177-3AD203B41FA5}">
                      <a16:colId xmlns:a16="http://schemas.microsoft.com/office/drawing/2014/main" val="171640607"/>
                    </a:ext>
                  </a:extLst>
                </a:gridCol>
              </a:tblGrid>
              <a:tr h="124577">
                <a:tc>
                  <a:txBody>
                    <a:bodyPr/>
                    <a:lstStyle/>
                    <a:p>
                      <a:pPr>
                        <a:spcAft>
                          <a:spcPts val="600"/>
                        </a:spcAft>
                      </a:pPr>
                      <a:r>
                        <a:rPr lang="en-GB" sz="1100" dirty="0" smtClean="0">
                          <a:solidFill>
                            <a:schemeClr val="tx1"/>
                          </a:solidFill>
                          <a:effectLst/>
                          <a:latin typeface="+mn-lt"/>
                          <a:ea typeface="Calibri"/>
                          <a:cs typeface="Helvetica" panose="020B0604020202020204" pitchFamily="34" charset="0"/>
                        </a:rPr>
                        <a:t>Vitamins</a:t>
                      </a: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dirty="0">
                          <a:solidFill>
                            <a:schemeClr val="tx1"/>
                          </a:solidFill>
                          <a:effectLst/>
                          <a:latin typeface="+mn-lt"/>
                          <a:cs typeface="Helvetica" panose="020B0604020202020204" pitchFamily="34" charset="0"/>
                        </a:rPr>
                        <a:t>Food source</a:t>
                      </a: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dirty="0">
                          <a:solidFill>
                            <a:schemeClr val="tx1"/>
                          </a:solidFill>
                          <a:effectLst/>
                          <a:latin typeface="+mn-lt"/>
                          <a:cs typeface="Helvetica" panose="020B0604020202020204" pitchFamily="34" charset="0"/>
                        </a:rPr>
                        <a:t>Main functions</a:t>
                      </a: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dirty="0">
                          <a:solidFill>
                            <a:schemeClr val="tx1"/>
                          </a:solidFill>
                          <a:effectLst/>
                          <a:latin typeface="+mn-lt"/>
                          <a:cs typeface="Helvetica" panose="020B0604020202020204" pitchFamily="34" charset="0"/>
                        </a:rPr>
                        <a:t>Picture</a:t>
                      </a: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1372753154"/>
                  </a:ext>
                </a:extLst>
              </a:tr>
              <a:tr h="821530">
                <a:tc>
                  <a:txBody>
                    <a:bodyPr/>
                    <a:lstStyle/>
                    <a:p>
                      <a:pPr>
                        <a:spcAft>
                          <a:spcPts val="600"/>
                        </a:spcAft>
                      </a:pPr>
                      <a:r>
                        <a:rPr lang="en-GB" sz="1100" b="1" dirty="0" smtClean="0">
                          <a:solidFill>
                            <a:schemeClr val="tx1"/>
                          </a:solidFill>
                          <a:effectLst/>
                          <a:latin typeface="+mn-lt"/>
                          <a:ea typeface="Calibri"/>
                          <a:cs typeface="Helvetica" panose="020B0604020202020204" pitchFamily="34" charset="0"/>
                        </a:rPr>
                        <a:t>       A</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a:solidFill>
                            <a:schemeClr val="tx1"/>
                          </a:solidFill>
                          <a:effectLst/>
                          <a:latin typeface="+mn-lt"/>
                          <a:ea typeface="Calibri"/>
                          <a:cs typeface="Helvetica" panose="020B0604020202020204" pitchFamily="34" charset="0"/>
                        </a:rPr>
                        <a:t>Liver, carrots, milk,</a:t>
                      </a:r>
                      <a:r>
                        <a:rPr lang="en-GB" sz="1100" b="1" baseline="0" dirty="0">
                          <a:solidFill>
                            <a:schemeClr val="tx1"/>
                          </a:solidFill>
                          <a:effectLst/>
                          <a:latin typeface="+mn-lt"/>
                          <a:ea typeface="Calibri"/>
                          <a:cs typeface="Helvetica" panose="020B0604020202020204" pitchFamily="34" charset="0"/>
                        </a:rPr>
                        <a:t> e</a:t>
                      </a:r>
                      <a:r>
                        <a:rPr lang="en-GB" sz="1100" b="1" dirty="0">
                          <a:solidFill>
                            <a:schemeClr val="tx1"/>
                          </a:solidFill>
                          <a:effectLst/>
                          <a:latin typeface="+mn-lt"/>
                          <a:ea typeface="Calibri"/>
                          <a:cs typeface="Helvetica" panose="020B0604020202020204" pitchFamily="34" charset="0"/>
                        </a:rPr>
                        <a:t>ggs and bread</a:t>
                      </a:r>
                    </a:p>
                  </a:txBody>
                  <a:tcPr marL="68580" marR="68580" marT="0" marB="0">
                    <a:solidFill>
                      <a:srgbClr val="FFC000"/>
                    </a:solidFill>
                  </a:tcPr>
                </a:tc>
                <a:tc>
                  <a:txBody>
                    <a:bodyPr/>
                    <a:lstStyle/>
                    <a:p>
                      <a:pPr>
                        <a:spcAft>
                          <a:spcPts val="600"/>
                        </a:spcAft>
                      </a:pPr>
                      <a:r>
                        <a:rPr lang="en-GB" sz="1100" b="1" dirty="0">
                          <a:solidFill>
                            <a:schemeClr val="tx1"/>
                          </a:solidFill>
                          <a:effectLst/>
                          <a:latin typeface="+mn-lt"/>
                          <a:ea typeface="Calibri"/>
                          <a:cs typeface="Helvetica" panose="020B0604020202020204" pitchFamily="34" charset="0"/>
                        </a:rPr>
                        <a:t>To improve vision, especially at night.</a:t>
                      </a:r>
                    </a:p>
                    <a:p>
                      <a:pPr>
                        <a:spcAft>
                          <a:spcPts val="600"/>
                        </a:spcAft>
                      </a:pPr>
                      <a:r>
                        <a:rPr lang="en-GB" sz="1100" b="1" dirty="0">
                          <a:solidFill>
                            <a:schemeClr val="tx1"/>
                          </a:solidFill>
                          <a:effectLst/>
                          <a:latin typeface="+mn-lt"/>
                          <a:ea typeface="Calibri"/>
                          <a:cs typeface="Helvetica" panose="020B0604020202020204" pitchFamily="34" charset="0"/>
                        </a:rPr>
                        <a:t>For healthy skin.</a:t>
                      </a:r>
                    </a:p>
                  </a:txBody>
                  <a:tcPr marL="68580" marR="68580" marT="0" marB="0">
                    <a:solidFill>
                      <a:srgbClr val="FFC000"/>
                    </a:solidFill>
                  </a:tcPr>
                </a:tc>
                <a:tc>
                  <a:txBody>
                    <a:bodyPr/>
                    <a:lstStyle/>
                    <a:p>
                      <a:pPr>
                        <a:spcAft>
                          <a:spcPts val="600"/>
                        </a:spcAft>
                      </a:pP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4289245205"/>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501126792"/>
              </p:ext>
            </p:extLst>
          </p:nvPr>
        </p:nvGraphicFramePr>
        <p:xfrm>
          <a:off x="62855" y="3991467"/>
          <a:ext cx="3419933" cy="1173480"/>
        </p:xfrm>
        <a:graphic>
          <a:graphicData uri="http://schemas.openxmlformats.org/drawingml/2006/table">
            <a:tbl>
              <a:tblPr firstRow="1" firstCol="1" bandRow="1">
                <a:tableStyleId>{793D81CF-94F2-401A-BA57-92F5A7B2D0C5}</a:tableStyleId>
              </a:tblPr>
              <a:tblGrid>
                <a:gridCol w="707854">
                  <a:extLst>
                    <a:ext uri="{9D8B030D-6E8A-4147-A177-3AD203B41FA5}">
                      <a16:colId xmlns:a16="http://schemas.microsoft.com/office/drawing/2014/main" val="3506818008"/>
                    </a:ext>
                  </a:extLst>
                </a:gridCol>
                <a:gridCol w="774119">
                  <a:extLst>
                    <a:ext uri="{9D8B030D-6E8A-4147-A177-3AD203B41FA5}">
                      <a16:colId xmlns:a16="http://schemas.microsoft.com/office/drawing/2014/main" val="4291801362"/>
                    </a:ext>
                  </a:extLst>
                </a:gridCol>
                <a:gridCol w="983044">
                  <a:extLst>
                    <a:ext uri="{9D8B030D-6E8A-4147-A177-3AD203B41FA5}">
                      <a16:colId xmlns:a16="http://schemas.microsoft.com/office/drawing/2014/main" val="369419321"/>
                    </a:ext>
                  </a:extLst>
                </a:gridCol>
                <a:gridCol w="954916">
                  <a:extLst>
                    <a:ext uri="{9D8B030D-6E8A-4147-A177-3AD203B41FA5}">
                      <a16:colId xmlns:a16="http://schemas.microsoft.com/office/drawing/2014/main" val="3160207165"/>
                    </a:ext>
                  </a:extLst>
                </a:gridCol>
              </a:tblGrid>
              <a:tr h="885391">
                <a:tc>
                  <a:txBody>
                    <a:bodyPr/>
                    <a:lstStyle/>
                    <a:p>
                      <a:pPr>
                        <a:spcAft>
                          <a:spcPts val="600"/>
                        </a:spcAft>
                      </a:pPr>
                      <a:r>
                        <a:rPr lang="en-GB" sz="1100" dirty="0">
                          <a:solidFill>
                            <a:schemeClr val="tx1"/>
                          </a:solidFill>
                          <a:effectLst/>
                          <a:latin typeface="+mn-lt"/>
                          <a:ea typeface="Calibri"/>
                          <a:cs typeface="Helvetica" panose="020B0604020202020204" pitchFamily="34" charset="0"/>
                        </a:rPr>
                        <a:t>B </a:t>
                      </a:r>
                      <a:r>
                        <a:rPr lang="en-GB" sz="1100" dirty="0" smtClean="0">
                          <a:solidFill>
                            <a:schemeClr val="tx1"/>
                          </a:solidFill>
                          <a:effectLst/>
                          <a:latin typeface="+mn-lt"/>
                          <a:ea typeface="Calibri"/>
                          <a:cs typeface="Helvetica" panose="020B0604020202020204" pitchFamily="34" charset="0"/>
                        </a:rPr>
                        <a:t>group  </a:t>
                      </a: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dirty="0">
                          <a:solidFill>
                            <a:schemeClr val="tx1"/>
                          </a:solidFill>
                          <a:effectLst/>
                          <a:latin typeface="+mn-lt"/>
                          <a:ea typeface="Calibri"/>
                          <a:cs typeface="Helvetica" panose="020B0604020202020204" pitchFamily="34" charset="0"/>
                        </a:rPr>
                        <a:t>Milk, cheese, meat, breakfast cereals, bread and fish</a:t>
                      </a:r>
                    </a:p>
                  </a:txBody>
                  <a:tcPr marL="68580" marR="68580" marT="0" marB="0">
                    <a:solidFill>
                      <a:srgbClr val="FFC000"/>
                    </a:solidFill>
                  </a:tcPr>
                </a:tc>
                <a:tc>
                  <a:txBody>
                    <a:bodyPr/>
                    <a:lstStyle/>
                    <a:p>
                      <a:pPr>
                        <a:spcAft>
                          <a:spcPts val="600"/>
                        </a:spcAft>
                      </a:pPr>
                      <a:r>
                        <a:rPr lang="en-GB" sz="1100" dirty="0">
                          <a:solidFill>
                            <a:schemeClr val="tx1"/>
                          </a:solidFill>
                          <a:effectLst/>
                          <a:latin typeface="+mn-lt"/>
                          <a:ea typeface="Calibri"/>
                          <a:cs typeface="Helvetica" panose="020B0604020202020204" pitchFamily="34" charset="0"/>
                        </a:rPr>
                        <a:t>Helps the body release energy from the food you eat.</a:t>
                      </a:r>
                    </a:p>
                  </a:txBody>
                  <a:tcPr marL="68580" marR="68580" marT="0" marB="0">
                    <a:solidFill>
                      <a:srgbClr val="FFC000"/>
                    </a:solidFill>
                  </a:tcPr>
                </a:tc>
                <a:tc>
                  <a:txBody>
                    <a:bodyPr/>
                    <a:lstStyle/>
                    <a:p>
                      <a:pPr>
                        <a:spcAft>
                          <a:spcPts val="600"/>
                        </a:spcAft>
                      </a:pP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3800493773"/>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874665344"/>
              </p:ext>
            </p:extLst>
          </p:nvPr>
        </p:nvGraphicFramePr>
        <p:xfrm>
          <a:off x="62855" y="4999173"/>
          <a:ext cx="3419933" cy="1016346"/>
        </p:xfrm>
        <a:graphic>
          <a:graphicData uri="http://schemas.openxmlformats.org/drawingml/2006/table">
            <a:tbl>
              <a:tblPr firstRow="1" firstCol="1" bandRow="1">
                <a:tableStyleId>{793D81CF-94F2-401A-BA57-92F5A7B2D0C5}</a:tableStyleId>
              </a:tblPr>
              <a:tblGrid>
                <a:gridCol w="707854">
                  <a:extLst>
                    <a:ext uri="{9D8B030D-6E8A-4147-A177-3AD203B41FA5}">
                      <a16:colId xmlns:a16="http://schemas.microsoft.com/office/drawing/2014/main" val="3004023698"/>
                    </a:ext>
                  </a:extLst>
                </a:gridCol>
                <a:gridCol w="785517">
                  <a:extLst>
                    <a:ext uri="{9D8B030D-6E8A-4147-A177-3AD203B41FA5}">
                      <a16:colId xmlns:a16="http://schemas.microsoft.com/office/drawing/2014/main" val="1931349073"/>
                    </a:ext>
                  </a:extLst>
                </a:gridCol>
                <a:gridCol w="923383">
                  <a:extLst>
                    <a:ext uri="{9D8B030D-6E8A-4147-A177-3AD203B41FA5}">
                      <a16:colId xmlns:a16="http://schemas.microsoft.com/office/drawing/2014/main" val="1966164877"/>
                    </a:ext>
                  </a:extLst>
                </a:gridCol>
                <a:gridCol w="1003179">
                  <a:extLst>
                    <a:ext uri="{9D8B030D-6E8A-4147-A177-3AD203B41FA5}">
                      <a16:colId xmlns:a16="http://schemas.microsoft.com/office/drawing/2014/main" val="3348055104"/>
                    </a:ext>
                  </a:extLst>
                </a:gridCol>
              </a:tblGrid>
              <a:tr h="1016346">
                <a:tc>
                  <a:txBody>
                    <a:bodyPr/>
                    <a:lstStyle/>
                    <a:p>
                      <a:pPr>
                        <a:spcAft>
                          <a:spcPts val="600"/>
                        </a:spcAft>
                      </a:pPr>
                      <a:r>
                        <a:rPr lang="en-GB" sz="1100" dirty="0" smtClean="0">
                          <a:solidFill>
                            <a:schemeClr val="tx1"/>
                          </a:solidFill>
                          <a:effectLst/>
                          <a:latin typeface="+mn-lt"/>
                          <a:ea typeface="Calibri"/>
                          <a:cs typeface="Helvetica" panose="020B0604020202020204" pitchFamily="34" charset="0"/>
                        </a:rPr>
                        <a:t>     C</a:t>
                      </a: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dirty="0">
                          <a:solidFill>
                            <a:schemeClr val="tx1"/>
                          </a:solidFill>
                          <a:effectLst/>
                          <a:latin typeface="+mn-lt"/>
                          <a:ea typeface="Calibri"/>
                          <a:cs typeface="Helvetica" panose="020B0604020202020204" pitchFamily="34" charset="0"/>
                        </a:rPr>
                        <a:t>Berries,</a:t>
                      </a:r>
                      <a:r>
                        <a:rPr lang="en-GB" sz="1100" baseline="0" dirty="0">
                          <a:solidFill>
                            <a:schemeClr val="tx1"/>
                          </a:solidFill>
                          <a:effectLst/>
                          <a:latin typeface="+mn-lt"/>
                          <a:ea typeface="Calibri"/>
                          <a:cs typeface="Helvetica" panose="020B0604020202020204" pitchFamily="34" charset="0"/>
                        </a:rPr>
                        <a:t> </a:t>
                      </a:r>
                      <a:r>
                        <a:rPr lang="en-GB" sz="1100" dirty="0">
                          <a:solidFill>
                            <a:schemeClr val="tx1"/>
                          </a:solidFill>
                          <a:effectLst/>
                          <a:latin typeface="+mn-lt"/>
                          <a:ea typeface="Calibri"/>
                          <a:cs typeface="Helvetica" panose="020B0604020202020204" pitchFamily="34" charset="0"/>
                        </a:rPr>
                        <a:t>oranges,</a:t>
                      </a:r>
                      <a:r>
                        <a:rPr lang="en-GB" sz="1100" baseline="0" dirty="0">
                          <a:solidFill>
                            <a:schemeClr val="tx1"/>
                          </a:solidFill>
                          <a:effectLst/>
                          <a:latin typeface="+mn-lt"/>
                          <a:ea typeface="Calibri"/>
                          <a:cs typeface="Helvetica" panose="020B0604020202020204" pitchFamily="34" charset="0"/>
                        </a:rPr>
                        <a:t> </a:t>
                      </a:r>
                      <a:r>
                        <a:rPr lang="en-GB" sz="1100" dirty="0">
                          <a:solidFill>
                            <a:schemeClr val="tx1"/>
                          </a:solidFill>
                          <a:effectLst/>
                          <a:latin typeface="+mn-lt"/>
                          <a:ea typeface="Calibri"/>
                          <a:cs typeface="Helvetica" panose="020B0604020202020204" pitchFamily="34" charset="0"/>
                        </a:rPr>
                        <a:t>broccoli,</a:t>
                      </a:r>
                      <a:r>
                        <a:rPr lang="en-GB" sz="1100" baseline="0" dirty="0">
                          <a:solidFill>
                            <a:schemeClr val="tx1"/>
                          </a:solidFill>
                          <a:effectLst/>
                          <a:latin typeface="+mn-lt"/>
                          <a:ea typeface="Calibri"/>
                          <a:cs typeface="Helvetica" panose="020B0604020202020204" pitchFamily="34" charset="0"/>
                        </a:rPr>
                        <a:t> </a:t>
                      </a:r>
                      <a:r>
                        <a:rPr lang="en-GB" sz="1100" dirty="0">
                          <a:solidFill>
                            <a:schemeClr val="tx1"/>
                          </a:solidFill>
                          <a:effectLst/>
                          <a:latin typeface="+mn-lt"/>
                          <a:ea typeface="Calibri"/>
                          <a:cs typeface="Helvetica" panose="020B0604020202020204" pitchFamily="34" charset="0"/>
                        </a:rPr>
                        <a:t>red and green peppers</a:t>
                      </a:r>
                    </a:p>
                  </a:txBody>
                  <a:tcPr marL="68580" marR="68580" marT="0" marB="0">
                    <a:solidFill>
                      <a:srgbClr val="FFC000"/>
                    </a:solidFill>
                  </a:tcPr>
                </a:tc>
                <a:tc>
                  <a:txBody>
                    <a:bodyPr/>
                    <a:lstStyle/>
                    <a:p>
                      <a:pPr>
                        <a:spcAft>
                          <a:spcPts val="600"/>
                        </a:spcAft>
                      </a:pPr>
                      <a:r>
                        <a:rPr lang="en-GB" sz="1100" dirty="0">
                          <a:solidFill>
                            <a:schemeClr val="tx1"/>
                          </a:solidFill>
                          <a:effectLst/>
                          <a:latin typeface="+mn-lt"/>
                          <a:ea typeface="Calibri"/>
                          <a:cs typeface="Helvetica" panose="020B0604020202020204" pitchFamily="34" charset="0"/>
                        </a:rPr>
                        <a:t>Helps wounds heal.</a:t>
                      </a:r>
                    </a:p>
                    <a:p>
                      <a:pPr>
                        <a:spcAft>
                          <a:spcPts val="600"/>
                        </a:spcAft>
                      </a:pPr>
                      <a:r>
                        <a:rPr lang="en-GB" sz="1100" dirty="0">
                          <a:solidFill>
                            <a:schemeClr val="tx1"/>
                          </a:solidFill>
                          <a:effectLst/>
                          <a:latin typeface="+mn-lt"/>
                          <a:ea typeface="Calibri"/>
                          <a:cs typeface="Helvetica" panose="020B0604020202020204" pitchFamily="34" charset="0"/>
                        </a:rPr>
                        <a:t>Helps the body to absorb iron.</a:t>
                      </a:r>
                    </a:p>
                  </a:txBody>
                  <a:tcPr marL="68580" marR="68580" marT="0" marB="0">
                    <a:solidFill>
                      <a:srgbClr val="FFC000"/>
                    </a:solidFill>
                  </a:tcPr>
                </a:tc>
                <a:tc>
                  <a:txBody>
                    <a:bodyPr/>
                    <a:lstStyle/>
                    <a:p>
                      <a:pPr>
                        <a:spcAft>
                          <a:spcPts val="600"/>
                        </a:spcAft>
                      </a:pP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2906671357"/>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235811075"/>
              </p:ext>
            </p:extLst>
          </p:nvPr>
        </p:nvGraphicFramePr>
        <p:xfrm>
          <a:off x="62857" y="6015519"/>
          <a:ext cx="3419931" cy="838200"/>
        </p:xfrm>
        <a:graphic>
          <a:graphicData uri="http://schemas.openxmlformats.org/drawingml/2006/table">
            <a:tbl>
              <a:tblPr firstRow="1" firstCol="1" bandRow="1">
                <a:tableStyleId>{793D81CF-94F2-401A-BA57-92F5A7B2D0C5}</a:tableStyleId>
              </a:tblPr>
              <a:tblGrid>
                <a:gridCol w="707852">
                  <a:extLst>
                    <a:ext uri="{9D8B030D-6E8A-4147-A177-3AD203B41FA5}">
                      <a16:colId xmlns:a16="http://schemas.microsoft.com/office/drawing/2014/main" val="392905972"/>
                    </a:ext>
                  </a:extLst>
                </a:gridCol>
                <a:gridCol w="853917">
                  <a:extLst>
                    <a:ext uri="{9D8B030D-6E8A-4147-A177-3AD203B41FA5}">
                      <a16:colId xmlns:a16="http://schemas.microsoft.com/office/drawing/2014/main" val="3324639517"/>
                    </a:ext>
                  </a:extLst>
                </a:gridCol>
                <a:gridCol w="968980">
                  <a:extLst>
                    <a:ext uri="{9D8B030D-6E8A-4147-A177-3AD203B41FA5}">
                      <a16:colId xmlns:a16="http://schemas.microsoft.com/office/drawing/2014/main" val="811275218"/>
                    </a:ext>
                  </a:extLst>
                </a:gridCol>
                <a:gridCol w="889182">
                  <a:extLst>
                    <a:ext uri="{9D8B030D-6E8A-4147-A177-3AD203B41FA5}">
                      <a16:colId xmlns:a16="http://schemas.microsoft.com/office/drawing/2014/main" val="1692064504"/>
                    </a:ext>
                  </a:extLst>
                </a:gridCol>
              </a:tblGrid>
              <a:tr h="756807">
                <a:tc>
                  <a:txBody>
                    <a:bodyPr/>
                    <a:lstStyle/>
                    <a:p>
                      <a:pPr>
                        <a:spcAft>
                          <a:spcPts val="600"/>
                        </a:spcAft>
                      </a:pPr>
                      <a:r>
                        <a:rPr lang="en-GB" sz="1100" b="1" dirty="0" smtClean="0">
                          <a:solidFill>
                            <a:schemeClr val="tx1"/>
                          </a:solidFill>
                          <a:effectLst/>
                          <a:latin typeface="+mn-lt"/>
                          <a:ea typeface="Calibri"/>
                          <a:cs typeface="Helvetica" panose="020B0604020202020204" pitchFamily="34" charset="0"/>
                        </a:rPr>
                        <a:t>       D</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a:solidFill>
                            <a:schemeClr val="tx1"/>
                          </a:solidFill>
                          <a:effectLst/>
                          <a:latin typeface="+mn-lt"/>
                          <a:ea typeface="Calibri"/>
                          <a:cs typeface="Helvetica" panose="020B0604020202020204" pitchFamily="34" charset="0"/>
                        </a:rPr>
                        <a:t>Milk, butter, oily fish, eggs and mushrooms</a:t>
                      </a:r>
                    </a:p>
                  </a:txBody>
                  <a:tcPr marL="68580" marR="68580" marT="0" marB="0">
                    <a:solidFill>
                      <a:srgbClr val="FFC000"/>
                    </a:solidFill>
                  </a:tcPr>
                </a:tc>
                <a:tc>
                  <a:txBody>
                    <a:bodyPr/>
                    <a:lstStyle/>
                    <a:p>
                      <a:pPr>
                        <a:spcAft>
                          <a:spcPts val="600"/>
                        </a:spcAft>
                      </a:pPr>
                      <a:endParaRPr lang="en-GB" sz="1100" b="1" dirty="0" smtClean="0">
                        <a:solidFill>
                          <a:schemeClr val="tx1"/>
                        </a:solidFill>
                        <a:effectLst/>
                        <a:latin typeface="+mn-lt"/>
                        <a:ea typeface="Calibri"/>
                        <a:cs typeface="Helvetica" panose="020B0604020202020204" pitchFamily="34" charset="0"/>
                      </a:endParaRPr>
                    </a:p>
                    <a:p>
                      <a:pPr>
                        <a:spcAft>
                          <a:spcPts val="600"/>
                        </a:spcAft>
                      </a:pPr>
                      <a:r>
                        <a:rPr lang="en-GB" sz="1100" b="1" dirty="0" smtClean="0">
                          <a:solidFill>
                            <a:schemeClr val="tx1"/>
                          </a:solidFill>
                          <a:effectLst/>
                          <a:latin typeface="+mn-lt"/>
                          <a:ea typeface="Calibri"/>
                          <a:cs typeface="Helvetica" panose="020B0604020202020204" pitchFamily="34" charset="0"/>
                        </a:rPr>
                        <a:t>Strong </a:t>
                      </a:r>
                      <a:r>
                        <a:rPr lang="en-GB" sz="1100" b="1" dirty="0">
                          <a:solidFill>
                            <a:schemeClr val="tx1"/>
                          </a:solidFill>
                          <a:effectLst/>
                          <a:latin typeface="+mn-lt"/>
                          <a:ea typeface="Calibri"/>
                          <a:cs typeface="Helvetica" panose="020B0604020202020204" pitchFamily="34" charset="0"/>
                        </a:rPr>
                        <a:t>bones.</a:t>
                      </a:r>
                    </a:p>
                  </a:txBody>
                  <a:tcPr marL="68580" marR="68580" marT="0" marB="0">
                    <a:solidFill>
                      <a:srgbClr val="FFC000"/>
                    </a:solidFill>
                  </a:tcPr>
                </a:tc>
                <a:tc>
                  <a:txBody>
                    <a:bodyPr/>
                    <a:lstStyle/>
                    <a:p>
                      <a:pPr>
                        <a:spcAft>
                          <a:spcPts val="600"/>
                        </a:spcAft>
                      </a:pP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390601376"/>
                  </a:ext>
                </a:extLst>
              </a:tr>
            </a:tbl>
          </a:graphicData>
        </a:graphic>
      </p:graphicFrame>
      <p:pic>
        <p:nvPicPr>
          <p:cNvPr id="24" name="Picture 23">
            <a:extLst>
              <a:ext uri="{FF2B5EF4-FFF2-40B4-BE49-F238E27FC236}">
                <a16:creationId xmlns:a16="http://schemas.microsoft.com/office/drawing/2014/main" id="{1F6F5807-0758-4971-93E6-705EA5A91057}"/>
              </a:ext>
            </a:extLst>
          </p:cNvPr>
          <p:cNvPicPr>
            <a:picLocks noChangeAspect="1"/>
          </p:cNvPicPr>
          <p:nvPr/>
        </p:nvPicPr>
        <p:blipFill rotWithShape="1">
          <a:blip r:embed="rId8"/>
          <a:srcRect t="3333" b="-2143"/>
          <a:stretch/>
        </p:blipFill>
        <p:spPr>
          <a:xfrm flipH="1">
            <a:off x="2412636" y="3304158"/>
            <a:ext cx="403413" cy="561907"/>
          </a:xfrm>
          <a:prstGeom prst="rect">
            <a:avLst/>
          </a:prstGeom>
        </p:spPr>
      </p:pic>
      <p:pic>
        <p:nvPicPr>
          <p:cNvPr id="25" name="Picture 24">
            <a:extLst>
              <a:ext uri="{FF2B5EF4-FFF2-40B4-BE49-F238E27FC236}">
                <a16:creationId xmlns:a16="http://schemas.microsoft.com/office/drawing/2014/main" id="{D4C65DFF-63B6-4A09-B94B-30D3A47CFBD8}"/>
              </a:ext>
            </a:extLst>
          </p:cNvPr>
          <p:cNvPicPr>
            <a:picLocks noChangeAspect="1"/>
          </p:cNvPicPr>
          <p:nvPr/>
        </p:nvPicPr>
        <p:blipFill rotWithShape="1">
          <a:blip r:embed="rId9"/>
          <a:srcRect l="2384" t="5067" r="1511" b="-1434"/>
          <a:stretch/>
        </p:blipFill>
        <p:spPr>
          <a:xfrm>
            <a:off x="2858104" y="3408263"/>
            <a:ext cx="575430" cy="308335"/>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3066313836"/>
              </p:ext>
            </p:extLst>
          </p:nvPr>
        </p:nvGraphicFramePr>
        <p:xfrm>
          <a:off x="3357155" y="2954586"/>
          <a:ext cx="3486652" cy="3903414"/>
        </p:xfrm>
        <a:graphic>
          <a:graphicData uri="http://schemas.openxmlformats.org/drawingml/2006/table">
            <a:tbl>
              <a:tblPr firstRow="1" firstCol="1" bandRow="1">
                <a:tableStyleId>{793D81CF-94F2-401A-BA57-92F5A7B2D0C5}</a:tableStyleId>
              </a:tblPr>
              <a:tblGrid>
                <a:gridCol w="822960">
                  <a:extLst>
                    <a:ext uri="{9D8B030D-6E8A-4147-A177-3AD203B41FA5}">
                      <a16:colId xmlns:a16="http://schemas.microsoft.com/office/drawing/2014/main" val="3405881857"/>
                    </a:ext>
                  </a:extLst>
                </a:gridCol>
                <a:gridCol w="885339">
                  <a:extLst>
                    <a:ext uri="{9D8B030D-6E8A-4147-A177-3AD203B41FA5}">
                      <a16:colId xmlns:a16="http://schemas.microsoft.com/office/drawing/2014/main" val="4122693250"/>
                    </a:ext>
                  </a:extLst>
                </a:gridCol>
                <a:gridCol w="959007">
                  <a:extLst>
                    <a:ext uri="{9D8B030D-6E8A-4147-A177-3AD203B41FA5}">
                      <a16:colId xmlns:a16="http://schemas.microsoft.com/office/drawing/2014/main" val="3624908224"/>
                    </a:ext>
                  </a:extLst>
                </a:gridCol>
                <a:gridCol w="819346">
                  <a:extLst>
                    <a:ext uri="{9D8B030D-6E8A-4147-A177-3AD203B41FA5}">
                      <a16:colId xmlns:a16="http://schemas.microsoft.com/office/drawing/2014/main" val="171640607"/>
                    </a:ext>
                  </a:extLst>
                </a:gridCol>
              </a:tblGrid>
              <a:tr h="348624">
                <a:tc>
                  <a:txBody>
                    <a:bodyPr/>
                    <a:lstStyle/>
                    <a:p>
                      <a:pPr>
                        <a:spcAft>
                          <a:spcPts val="600"/>
                        </a:spcAft>
                      </a:pPr>
                      <a:r>
                        <a:rPr lang="en-GB" sz="1100" dirty="0" smtClean="0">
                          <a:solidFill>
                            <a:schemeClr val="tx1"/>
                          </a:solidFill>
                          <a:effectLst/>
                          <a:latin typeface="+mn-lt"/>
                          <a:ea typeface="Calibri"/>
                          <a:cs typeface="Helvetica" panose="020B0604020202020204" pitchFamily="34" charset="0"/>
                        </a:rPr>
                        <a:t> Minerals</a:t>
                      </a: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dirty="0">
                          <a:solidFill>
                            <a:schemeClr val="tx1"/>
                          </a:solidFill>
                          <a:effectLst/>
                          <a:latin typeface="+mn-lt"/>
                          <a:cs typeface="Helvetica" panose="020B0604020202020204" pitchFamily="34" charset="0"/>
                        </a:rPr>
                        <a:t>Food source</a:t>
                      </a: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dirty="0">
                          <a:solidFill>
                            <a:schemeClr val="tx1"/>
                          </a:solidFill>
                          <a:effectLst/>
                          <a:latin typeface="+mn-lt"/>
                          <a:cs typeface="Helvetica" panose="020B0604020202020204" pitchFamily="34" charset="0"/>
                        </a:rPr>
                        <a:t>Main functions</a:t>
                      </a: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dirty="0">
                          <a:solidFill>
                            <a:schemeClr val="tx1"/>
                          </a:solidFill>
                          <a:effectLst/>
                          <a:latin typeface="+mn-lt"/>
                          <a:cs typeface="Helvetica" panose="020B0604020202020204" pitchFamily="34" charset="0"/>
                        </a:rPr>
                        <a:t>Picture</a:t>
                      </a: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1372753154"/>
                  </a:ext>
                </a:extLst>
              </a:tr>
              <a:tr h="960088">
                <a:tc>
                  <a:txBody>
                    <a:bodyPr/>
                    <a:lstStyle/>
                    <a:p>
                      <a:pPr>
                        <a:spcAft>
                          <a:spcPts val="600"/>
                        </a:spcAft>
                      </a:pPr>
                      <a:r>
                        <a:rPr lang="en-GB" sz="1100" b="1" dirty="0" smtClean="0">
                          <a:solidFill>
                            <a:schemeClr val="tx1"/>
                          </a:solidFill>
                          <a:effectLst/>
                          <a:latin typeface="+mn-lt"/>
                          <a:ea typeface="Calibri"/>
                          <a:cs typeface="Helvetica" panose="020B0604020202020204" pitchFamily="34" charset="0"/>
                        </a:rPr>
                        <a:t>       </a:t>
                      </a:r>
                    </a:p>
                    <a:p>
                      <a:pPr>
                        <a:spcAft>
                          <a:spcPts val="600"/>
                        </a:spcAft>
                      </a:pPr>
                      <a:r>
                        <a:rPr lang="en-GB" sz="1100" b="1" dirty="0" smtClean="0">
                          <a:solidFill>
                            <a:schemeClr val="tx1"/>
                          </a:solidFill>
                          <a:effectLst/>
                          <a:latin typeface="+mn-lt"/>
                          <a:ea typeface="Calibri"/>
                          <a:cs typeface="Helvetica" panose="020B0604020202020204" pitchFamily="34" charset="0"/>
                        </a:rPr>
                        <a:t>Calcium</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smtClean="0">
                          <a:solidFill>
                            <a:schemeClr val="tx1"/>
                          </a:solidFill>
                          <a:effectLst/>
                          <a:latin typeface="+mn-lt"/>
                          <a:ea typeface="Calibri"/>
                          <a:cs typeface="Helvetica" panose="020B0604020202020204" pitchFamily="34" charset="0"/>
                        </a:rPr>
                        <a:t>Yoghurt,</a:t>
                      </a:r>
                      <a:r>
                        <a:rPr lang="en-GB" sz="1100" b="1" baseline="0" dirty="0" smtClean="0">
                          <a:solidFill>
                            <a:schemeClr val="tx1"/>
                          </a:solidFill>
                          <a:effectLst/>
                          <a:latin typeface="+mn-lt"/>
                          <a:ea typeface="Calibri"/>
                          <a:cs typeface="Helvetica" panose="020B0604020202020204" pitchFamily="34" charset="0"/>
                        </a:rPr>
                        <a:t> milk, cheese, tofu</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smtClean="0">
                          <a:solidFill>
                            <a:schemeClr val="tx1"/>
                          </a:solidFill>
                          <a:effectLst/>
                          <a:latin typeface="+mn-lt"/>
                          <a:ea typeface="Calibri"/>
                          <a:cs typeface="Helvetica" panose="020B0604020202020204" pitchFamily="34" charset="0"/>
                        </a:rPr>
                        <a:t>Build</a:t>
                      </a:r>
                      <a:r>
                        <a:rPr lang="en-GB" sz="1100" b="1" baseline="0" dirty="0" smtClean="0">
                          <a:solidFill>
                            <a:schemeClr val="tx1"/>
                          </a:solidFill>
                          <a:effectLst/>
                          <a:latin typeface="+mn-lt"/>
                          <a:ea typeface="Calibri"/>
                          <a:cs typeface="Helvetica" panose="020B0604020202020204" pitchFamily="34" charset="0"/>
                        </a:rPr>
                        <a:t> strong bones and teeth.</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4289245205"/>
                  </a:ext>
                </a:extLst>
              </a:tr>
              <a:tr h="1161637">
                <a:tc>
                  <a:txBody>
                    <a:bodyPr/>
                    <a:lstStyle/>
                    <a:p>
                      <a:pPr>
                        <a:spcAft>
                          <a:spcPts val="600"/>
                        </a:spcAft>
                      </a:pPr>
                      <a:endParaRPr lang="en-GB" sz="1100" b="1" dirty="0" smtClean="0">
                        <a:solidFill>
                          <a:schemeClr val="tx1"/>
                        </a:solidFill>
                        <a:effectLst/>
                        <a:latin typeface="+mn-lt"/>
                        <a:ea typeface="Calibri"/>
                        <a:cs typeface="Helvetica" panose="020B0604020202020204" pitchFamily="34" charset="0"/>
                      </a:endParaRPr>
                    </a:p>
                    <a:p>
                      <a:pPr>
                        <a:spcAft>
                          <a:spcPts val="600"/>
                        </a:spcAft>
                      </a:pPr>
                      <a:r>
                        <a:rPr lang="en-GB" sz="1100" b="1" dirty="0" smtClean="0">
                          <a:solidFill>
                            <a:schemeClr val="tx1"/>
                          </a:solidFill>
                          <a:effectLst/>
                          <a:latin typeface="+mn-lt"/>
                          <a:ea typeface="Calibri"/>
                          <a:cs typeface="Helvetica" panose="020B0604020202020204" pitchFamily="34" charset="0"/>
                        </a:rPr>
                        <a:t>Iron</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smtClean="0">
                          <a:solidFill>
                            <a:schemeClr val="tx1"/>
                          </a:solidFill>
                          <a:effectLst/>
                          <a:latin typeface="+mn-lt"/>
                          <a:ea typeface="Calibri"/>
                          <a:cs typeface="Helvetica" panose="020B0604020202020204" pitchFamily="34" charset="0"/>
                        </a:rPr>
                        <a:t>Dark green</a:t>
                      </a:r>
                      <a:r>
                        <a:rPr lang="en-GB" sz="1100" b="1" baseline="0" dirty="0" smtClean="0">
                          <a:solidFill>
                            <a:schemeClr val="tx1"/>
                          </a:solidFill>
                          <a:effectLst/>
                          <a:latin typeface="+mn-lt"/>
                          <a:ea typeface="Calibri"/>
                          <a:cs typeface="Helvetica" panose="020B0604020202020204" pitchFamily="34" charset="0"/>
                        </a:rPr>
                        <a:t> vegetables, beans, fish, egg yolk, red meat</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smtClean="0">
                          <a:solidFill>
                            <a:schemeClr val="tx1"/>
                          </a:solidFill>
                          <a:effectLst/>
                          <a:latin typeface="+mn-lt"/>
                          <a:ea typeface="Calibri"/>
                          <a:cs typeface="Helvetica" panose="020B0604020202020204" pitchFamily="34" charset="0"/>
                        </a:rPr>
                        <a:t>Keeps red blood cells healthy</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3327729792"/>
                  </a:ext>
                </a:extLst>
              </a:tr>
              <a:tr h="1433065">
                <a:tc>
                  <a:txBody>
                    <a:bodyPr/>
                    <a:lstStyle/>
                    <a:p>
                      <a:pPr>
                        <a:spcAft>
                          <a:spcPts val="600"/>
                        </a:spcAft>
                      </a:pPr>
                      <a:endParaRPr lang="en-GB" sz="1100" b="1" dirty="0" smtClean="0">
                        <a:solidFill>
                          <a:schemeClr val="tx1"/>
                        </a:solidFill>
                        <a:effectLst/>
                        <a:latin typeface="+mn-lt"/>
                        <a:ea typeface="Calibri"/>
                        <a:cs typeface="Helvetica" panose="020B0604020202020204" pitchFamily="34" charset="0"/>
                      </a:endParaRPr>
                    </a:p>
                    <a:p>
                      <a:pPr>
                        <a:spcAft>
                          <a:spcPts val="600"/>
                        </a:spcAft>
                      </a:pPr>
                      <a:r>
                        <a:rPr lang="en-GB" sz="1100" b="1" dirty="0" smtClean="0">
                          <a:solidFill>
                            <a:schemeClr val="tx1"/>
                          </a:solidFill>
                          <a:effectLst/>
                          <a:latin typeface="+mn-lt"/>
                          <a:ea typeface="Calibri"/>
                          <a:cs typeface="Helvetica" panose="020B0604020202020204" pitchFamily="34" charset="0"/>
                        </a:rPr>
                        <a:t>Sodium</a:t>
                      </a:r>
                    </a:p>
                    <a:p>
                      <a:pPr>
                        <a:spcAft>
                          <a:spcPts val="600"/>
                        </a:spcAft>
                      </a:pPr>
                      <a:r>
                        <a:rPr lang="en-GB" sz="1100" b="1" dirty="0" smtClean="0">
                          <a:solidFill>
                            <a:schemeClr val="tx1"/>
                          </a:solidFill>
                          <a:effectLst/>
                          <a:latin typeface="+mn-lt"/>
                          <a:ea typeface="Calibri"/>
                          <a:cs typeface="Helvetica" panose="020B0604020202020204" pitchFamily="34" charset="0"/>
                        </a:rPr>
                        <a:t>(salt)</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smtClean="0">
                          <a:solidFill>
                            <a:schemeClr val="tx1"/>
                          </a:solidFill>
                          <a:effectLst/>
                          <a:latin typeface="+mn-lt"/>
                          <a:ea typeface="Calibri"/>
                          <a:cs typeface="Helvetica" panose="020B0604020202020204" pitchFamily="34" charset="0"/>
                        </a:rPr>
                        <a:t>Cheese, ready meals, salted nuts, bacon</a:t>
                      </a: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r>
                        <a:rPr lang="en-GB" sz="1100" b="1" dirty="0" smtClean="0">
                          <a:solidFill>
                            <a:schemeClr val="tx1"/>
                          </a:solidFill>
                          <a:effectLst/>
                          <a:latin typeface="+mn-lt"/>
                          <a:ea typeface="Calibri"/>
                          <a:cs typeface="Helvetica" panose="020B0604020202020204" pitchFamily="34" charset="0"/>
                        </a:rPr>
                        <a:t>Keeps the correct water balance in the body</a:t>
                      </a:r>
                    </a:p>
                    <a:p>
                      <a:pPr>
                        <a:spcAft>
                          <a:spcPts val="600"/>
                        </a:spcAft>
                      </a:pPr>
                      <a:endParaRPr lang="en-GB" sz="1100" b="1" dirty="0" smtClean="0">
                        <a:solidFill>
                          <a:schemeClr val="tx1"/>
                        </a:solidFill>
                        <a:effectLst/>
                        <a:latin typeface="+mn-lt"/>
                        <a:ea typeface="Calibri"/>
                        <a:cs typeface="Helvetica" panose="020B0604020202020204" pitchFamily="34" charset="0"/>
                      </a:endParaRPr>
                    </a:p>
                    <a:p>
                      <a:pPr>
                        <a:spcAft>
                          <a:spcPts val="600"/>
                        </a:spcAft>
                      </a:pPr>
                      <a:endParaRPr lang="en-GB" sz="1100" b="1" dirty="0" smtClean="0">
                        <a:solidFill>
                          <a:schemeClr val="tx1"/>
                        </a:solidFill>
                        <a:effectLst/>
                        <a:latin typeface="+mn-lt"/>
                        <a:ea typeface="Calibri"/>
                        <a:cs typeface="Helvetica" panose="020B0604020202020204" pitchFamily="34" charset="0"/>
                      </a:endParaRPr>
                    </a:p>
                    <a:p>
                      <a:pPr>
                        <a:spcAft>
                          <a:spcPts val="600"/>
                        </a:spcAft>
                      </a:pPr>
                      <a:endParaRPr lang="en-GB" sz="1100" b="1"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tc>
                  <a:txBody>
                    <a:bodyPr/>
                    <a:lstStyle/>
                    <a:p>
                      <a:pPr>
                        <a:spcAft>
                          <a:spcPts val="600"/>
                        </a:spcAft>
                      </a:pPr>
                      <a:endParaRPr lang="en-GB" sz="1100" dirty="0">
                        <a:solidFill>
                          <a:schemeClr val="tx1"/>
                        </a:solidFill>
                        <a:effectLst/>
                        <a:latin typeface="+mn-lt"/>
                        <a:ea typeface="Calibri"/>
                        <a:cs typeface="Helvetica" panose="020B0604020202020204" pitchFamily="34" charset="0"/>
                      </a:endParaRPr>
                    </a:p>
                  </a:txBody>
                  <a:tcPr marL="68580" marR="68580" marT="0" marB="0">
                    <a:solidFill>
                      <a:srgbClr val="FFC000"/>
                    </a:solidFill>
                  </a:tcPr>
                </a:tc>
                <a:extLst>
                  <a:ext uri="{0D108BD9-81ED-4DB2-BD59-A6C34878D82A}">
                    <a16:rowId xmlns:a16="http://schemas.microsoft.com/office/drawing/2014/main" val="753384599"/>
                  </a:ext>
                </a:extLst>
              </a:tr>
            </a:tbl>
          </a:graphicData>
        </a:graphic>
      </p:graphicFrame>
      <p:sp>
        <p:nvSpPr>
          <p:cNvPr id="10" name="TextBox 9"/>
          <p:cNvSpPr txBox="1"/>
          <p:nvPr/>
        </p:nvSpPr>
        <p:spPr>
          <a:xfrm>
            <a:off x="6843807" y="5288340"/>
            <a:ext cx="3647848" cy="1569660"/>
          </a:xfrm>
          <a:prstGeom prst="rect">
            <a:avLst/>
          </a:prstGeom>
          <a:solidFill>
            <a:srgbClr val="FFFF00"/>
          </a:solidFill>
          <a:ln>
            <a:solidFill>
              <a:schemeClr val="tx1"/>
            </a:solidFill>
          </a:ln>
        </p:spPr>
        <p:txBody>
          <a:bodyPr wrap="square" rtlCol="0">
            <a:spAutoFit/>
          </a:bodyPr>
          <a:lstStyle/>
          <a:p>
            <a:r>
              <a:rPr lang="en-GB" sz="1200" b="1" dirty="0" smtClean="0"/>
              <a:t>Self Assessment:</a:t>
            </a:r>
          </a:p>
          <a:p>
            <a:r>
              <a:rPr lang="en-GB" sz="1200" b="1" dirty="0" smtClean="0"/>
              <a:t>Why do some people need more protein than others?</a:t>
            </a:r>
          </a:p>
          <a:p>
            <a:r>
              <a:rPr lang="en-GB" sz="1200" b="1" dirty="0" smtClean="0"/>
              <a:t>Which 2 plant foods are high biological value?</a:t>
            </a:r>
          </a:p>
          <a:p>
            <a:r>
              <a:rPr lang="en-GB" sz="1200" b="1" dirty="0" smtClean="0"/>
              <a:t>Describe the difference between fat and oil.</a:t>
            </a:r>
          </a:p>
          <a:p>
            <a:r>
              <a:rPr lang="en-GB" sz="1200" b="1" dirty="0" smtClean="0"/>
              <a:t>What happens if too much carbohydrate eaten?</a:t>
            </a:r>
          </a:p>
          <a:p>
            <a:r>
              <a:rPr lang="en-GB" sz="1200" b="1" dirty="0" smtClean="0"/>
              <a:t>How much fibre should adults each eat day?</a:t>
            </a:r>
          </a:p>
          <a:p>
            <a:r>
              <a:rPr lang="en-GB" sz="1200" b="1" dirty="0" smtClean="0"/>
              <a:t>What is the main function of the B group vitamins?</a:t>
            </a:r>
          </a:p>
          <a:p>
            <a:r>
              <a:rPr lang="en-GB" sz="1200" b="1" dirty="0" smtClean="0"/>
              <a:t>Name 3 foods high in iron</a:t>
            </a:r>
          </a:p>
        </p:txBody>
      </p:sp>
      <p:sp>
        <p:nvSpPr>
          <p:cNvPr id="12" name="TextBox 11"/>
          <p:cNvSpPr txBox="1"/>
          <p:nvPr/>
        </p:nvSpPr>
        <p:spPr>
          <a:xfrm>
            <a:off x="4233822" y="420779"/>
            <a:ext cx="2596839" cy="276999"/>
          </a:xfrm>
          <a:prstGeom prst="rect">
            <a:avLst/>
          </a:prstGeom>
          <a:solidFill>
            <a:srgbClr val="FF0000"/>
          </a:solidFill>
          <a:ln>
            <a:solidFill>
              <a:schemeClr val="tx1"/>
            </a:solidFill>
          </a:ln>
        </p:spPr>
        <p:txBody>
          <a:bodyPr wrap="square" rtlCol="0">
            <a:spAutoFit/>
          </a:bodyPr>
          <a:lstStyle/>
          <a:p>
            <a:r>
              <a:rPr lang="en-GB" sz="1200" dirty="0" smtClean="0"/>
              <a:t>            Knowledge - Nutrients</a:t>
            </a:r>
            <a:endParaRPr lang="en-GB" sz="1200" dirty="0"/>
          </a:p>
        </p:txBody>
      </p:sp>
      <p:sp>
        <p:nvSpPr>
          <p:cNvPr id="28" name="Rectangle 27"/>
          <p:cNvSpPr/>
          <p:nvPr/>
        </p:nvSpPr>
        <p:spPr>
          <a:xfrm>
            <a:off x="4233822" y="2123174"/>
            <a:ext cx="2583536" cy="795089"/>
          </a:xfrm>
          <a:prstGeom prst="rect">
            <a:avLst/>
          </a:prstGeom>
          <a:solidFill>
            <a:srgbClr val="92D050"/>
          </a:solidFill>
          <a:ln>
            <a:solidFill>
              <a:schemeClr val="tx1"/>
            </a:solidFill>
          </a:ln>
        </p:spPr>
        <p:txBody>
          <a:bodyPr wrap="square">
            <a:spAutoFit/>
          </a:bodyPr>
          <a:lstStyle/>
          <a:p>
            <a:pPr marL="72390">
              <a:spcBef>
                <a:spcPts val="160"/>
              </a:spcBef>
              <a:spcAft>
                <a:spcPts val="0"/>
              </a:spcAft>
            </a:pPr>
            <a:r>
              <a:rPr lang="en-GB" sz="1100" b="1" dirty="0" smtClean="0">
                <a:solidFill>
                  <a:srgbClr val="FF0000"/>
                </a:solidFill>
                <a:latin typeface="Calibri" panose="020F0502020204030204" pitchFamily="34" charset="0"/>
                <a:ea typeface="Calibri" panose="020F0502020204030204" pitchFamily="34" charset="0"/>
              </a:rPr>
              <a:t>MACRONUTRIENTS</a:t>
            </a:r>
            <a:r>
              <a:rPr lang="en-GB" sz="1100" b="1" dirty="0" smtClean="0">
                <a:latin typeface="Calibri" panose="020F0502020204030204" pitchFamily="34" charset="0"/>
                <a:ea typeface="Calibri" panose="020F0502020204030204" pitchFamily="34" charset="0"/>
              </a:rPr>
              <a:t>—needed in large quantities. (grams)</a:t>
            </a:r>
          </a:p>
          <a:p>
            <a:pPr marL="72390">
              <a:spcBef>
                <a:spcPts val="160"/>
              </a:spcBef>
              <a:spcAft>
                <a:spcPts val="0"/>
              </a:spcAft>
            </a:pPr>
            <a:r>
              <a:rPr lang="en-GB" sz="1100" b="1" dirty="0" smtClean="0">
                <a:solidFill>
                  <a:srgbClr val="FF0000"/>
                </a:solidFill>
                <a:latin typeface="Calibri" panose="020F0502020204030204" pitchFamily="34" charset="0"/>
                <a:ea typeface="Calibri" panose="020F0502020204030204" pitchFamily="34" charset="0"/>
              </a:rPr>
              <a:t>MICRONUTRIENTS</a:t>
            </a:r>
            <a:r>
              <a:rPr lang="en-GB" sz="1100" b="1" dirty="0" smtClean="0">
                <a:latin typeface="Calibri" panose="020F0502020204030204" pitchFamily="34" charset="0"/>
                <a:ea typeface="Calibri" panose="020F0502020204030204" pitchFamily="34" charset="0"/>
              </a:rPr>
              <a:t>—needed in small quantities , (micrograms)</a:t>
            </a:r>
          </a:p>
        </p:txBody>
      </p:sp>
      <p:pic>
        <p:nvPicPr>
          <p:cNvPr id="29" name="Picture 28">
            <a:extLst>
              <a:ext uri="{FF2B5EF4-FFF2-40B4-BE49-F238E27FC236}">
                <a16:creationId xmlns:a16="http://schemas.microsoft.com/office/drawing/2014/main" id="{BF874C77-76AB-4DBA-862C-FB97E40984CE}"/>
              </a:ext>
            </a:extLst>
          </p:cNvPr>
          <p:cNvPicPr>
            <a:picLocks noChangeAspect="1"/>
          </p:cNvPicPr>
          <p:nvPr/>
        </p:nvPicPr>
        <p:blipFill rotWithShape="1">
          <a:blip r:embed="rId10"/>
          <a:srcRect b="-1701"/>
          <a:stretch/>
        </p:blipFill>
        <p:spPr>
          <a:xfrm>
            <a:off x="2605618" y="4073913"/>
            <a:ext cx="585522" cy="407751"/>
          </a:xfrm>
          <a:prstGeom prst="rect">
            <a:avLst/>
          </a:prstGeom>
        </p:spPr>
      </p:pic>
      <p:pic>
        <p:nvPicPr>
          <p:cNvPr id="30" name="Picture 29">
            <a:extLst>
              <a:ext uri="{FF2B5EF4-FFF2-40B4-BE49-F238E27FC236}">
                <a16:creationId xmlns:a16="http://schemas.microsoft.com/office/drawing/2014/main" id="{77F45C8B-E137-4505-8A55-4CA7DBE79C17}"/>
              </a:ext>
            </a:extLst>
          </p:cNvPr>
          <p:cNvPicPr>
            <a:picLocks noChangeAspect="1"/>
          </p:cNvPicPr>
          <p:nvPr/>
        </p:nvPicPr>
        <p:blipFill rotWithShape="1">
          <a:blip r:embed="rId11"/>
          <a:srcRect l="5349" t="7443" r="988" b="-3550"/>
          <a:stretch/>
        </p:blipFill>
        <p:spPr>
          <a:xfrm>
            <a:off x="2603880" y="4481664"/>
            <a:ext cx="587260" cy="421587"/>
          </a:xfrm>
          <a:prstGeom prst="rect">
            <a:avLst/>
          </a:prstGeom>
        </p:spPr>
      </p:pic>
      <p:pic>
        <p:nvPicPr>
          <p:cNvPr id="31" name="Picture 30">
            <a:extLst>
              <a:ext uri="{FF2B5EF4-FFF2-40B4-BE49-F238E27FC236}">
                <a16:creationId xmlns:a16="http://schemas.microsoft.com/office/drawing/2014/main" id="{2B3F4487-5413-4C82-95CB-DED3672D2162}"/>
              </a:ext>
            </a:extLst>
          </p:cNvPr>
          <p:cNvPicPr>
            <a:picLocks noChangeAspect="1"/>
          </p:cNvPicPr>
          <p:nvPr/>
        </p:nvPicPr>
        <p:blipFill rotWithShape="1">
          <a:blip r:embed="rId12"/>
          <a:srcRect l="754" t="7287" r="8155" b="474"/>
          <a:stretch/>
        </p:blipFill>
        <p:spPr>
          <a:xfrm>
            <a:off x="2634733" y="5021208"/>
            <a:ext cx="446741" cy="452370"/>
          </a:xfrm>
          <a:prstGeom prst="rect">
            <a:avLst/>
          </a:prstGeom>
        </p:spPr>
      </p:pic>
      <p:pic>
        <p:nvPicPr>
          <p:cNvPr id="32" name="Picture 31">
            <a:extLst>
              <a:ext uri="{FF2B5EF4-FFF2-40B4-BE49-F238E27FC236}">
                <a16:creationId xmlns:a16="http://schemas.microsoft.com/office/drawing/2014/main" id="{EDE5B594-2B18-4774-B389-A2DA2D0D4C0F}"/>
              </a:ext>
            </a:extLst>
          </p:cNvPr>
          <p:cNvPicPr>
            <a:picLocks noChangeAspect="1"/>
          </p:cNvPicPr>
          <p:nvPr/>
        </p:nvPicPr>
        <p:blipFill rotWithShape="1">
          <a:blip r:embed="rId13"/>
          <a:srcRect l="-221" t="27073" r="755" b="-5115"/>
          <a:stretch/>
        </p:blipFill>
        <p:spPr>
          <a:xfrm>
            <a:off x="2468938" y="5542352"/>
            <a:ext cx="805209" cy="422942"/>
          </a:xfrm>
          <a:prstGeom prst="rect">
            <a:avLst/>
          </a:prstGeom>
        </p:spPr>
      </p:pic>
      <p:pic>
        <p:nvPicPr>
          <p:cNvPr id="33" name="Picture 32">
            <a:extLst>
              <a:ext uri="{FF2B5EF4-FFF2-40B4-BE49-F238E27FC236}">
                <a16:creationId xmlns:a16="http://schemas.microsoft.com/office/drawing/2014/main" id="{7729B30F-E6BE-41B6-BE70-F24BD1AAD0C1}"/>
              </a:ext>
            </a:extLst>
          </p:cNvPr>
          <p:cNvPicPr>
            <a:picLocks noChangeAspect="1"/>
          </p:cNvPicPr>
          <p:nvPr/>
        </p:nvPicPr>
        <p:blipFill rotWithShape="1">
          <a:blip r:embed="rId11"/>
          <a:srcRect l="546" t="7267" r="1395" b="-164"/>
          <a:stretch/>
        </p:blipFill>
        <p:spPr>
          <a:xfrm>
            <a:off x="2570767" y="6198546"/>
            <a:ext cx="703380" cy="444240"/>
          </a:xfrm>
          <a:prstGeom prst="rect">
            <a:avLst/>
          </a:prstGeom>
        </p:spPr>
      </p:pic>
      <p:pic>
        <p:nvPicPr>
          <p:cNvPr id="34" name="Picture 33" descr="Can &lt;strong&gt;Dairy Products&lt;/strong&gt; Damage Your Health? | Guiding Instinct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90283" y="3495273"/>
            <a:ext cx="837549" cy="558366"/>
          </a:xfrm>
          <a:prstGeom prst="rect">
            <a:avLst/>
          </a:prstGeom>
        </p:spPr>
      </p:pic>
      <p:pic>
        <p:nvPicPr>
          <p:cNvPr id="35" name="Picture 34" descr="&lt;strong&gt;Iron&lt;/strong&gt; &lt;strong&gt;rich&lt;/strong&gt; &lt;strong&gt;foods&lt;/strong&gt; - El Blog del Pediatra"/>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75117" y="4470056"/>
            <a:ext cx="801309" cy="552903"/>
          </a:xfrm>
          <a:prstGeom prst="rect">
            <a:avLst/>
          </a:prstGeom>
        </p:spPr>
      </p:pic>
      <p:pic>
        <p:nvPicPr>
          <p:cNvPr id="36" name="Picture 35" descr="McCoy's (crisp) - Wikipedia"/>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06029" y="6056780"/>
            <a:ext cx="757291" cy="481649"/>
          </a:xfrm>
          <a:prstGeom prst="rect">
            <a:avLst/>
          </a:prstGeom>
        </p:spPr>
      </p:pic>
      <p:pic>
        <p:nvPicPr>
          <p:cNvPr id="37" name="Picture 36" descr="Food Blogga: TGIF Foods: Chipotle-Lime &lt;strong&gt;Peanuts&lt;/strong&gt;"/>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23042" y="5473578"/>
            <a:ext cx="762777" cy="510557"/>
          </a:xfrm>
          <a:prstGeom prst="rect">
            <a:avLst/>
          </a:prstGeom>
        </p:spPr>
      </p:pic>
      <p:sp>
        <p:nvSpPr>
          <p:cNvPr id="6" name="TextBox 5"/>
          <p:cNvSpPr txBox="1"/>
          <p:nvPr/>
        </p:nvSpPr>
        <p:spPr>
          <a:xfrm>
            <a:off x="10503109" y="5271237"/>
            <a:ext cx="1674905" cy="1569660"/>
          </a:xfrm>
          <a:prstGeom prst="rect">
            <a:avLst/>
          </a:prstGeom>
          <a:solidFill>
            <a:srgbClr val="FFFF00"/>
          </a:solidFill>
          <a:ln>
            <a:solidFill>
              <a:schemeClr val="tx1"/>
            </a:solidFill>
          </a:ln>
        </p:spPr>
        <p:txBody>
          <a:bodyPr wrap="square" rtlCol="0">
            <a:spAutoFit/>
          </a:bodyPr>
          <a:lstStyle/>
          <a:p>
            <a:r>
              <a:rPr lang="en-GB" sz="1200" b="1" dirty="0" smtClean="0"/>
              <a:t>In Practice:</a:t>
            </a:r>
          </a:p>
          <a:p>
            <a:r>
              <a:rPr lang="en-GB" sz="1200" b="1" dirty="0" smtClean="0"/>
              <a:t>Plant proteins are popular.</a:t>
            </a:r>
          </a:p>
          <a:p>
            <a:r>
              <a:rPr lang="en-GB" sz="1200" b="1" dirty="0" smtClean="0"/>
              <a:t>Plan and make-</a:t>
            </a:r>
          </a:p>
          <a:p>
            <a:pPr marL="171450" indent="-171450">
              <a:buFont typeface="Arial" panose="020B0604020202020204" pitchFamily="34" charset="0"/>
              <a:buChar char="•"/>
            </a:pPr>
            <a:r>
              <a:rPr lang="en-GB" sz="1200" b="1" dirty="0"/>
              <a:t>h</a:t>
            </a:r>
            <a:r>
              <a:rPr lang="en-GB" sz="1200" b="1" dirty="0" smtClean="0"/>
              <a:t>ummus and pitta bread</a:t>
            </a:r>
          </a:p>
          <a:p>
            <a:pPr marL="171450" indent="-171450">
              <a:buFont typeface="Arial" panose="020B0604020202020204" pitchFamily="34" charset="0"/>
              <a:buChar char="•"/>
            </a:pPr>
            <a:r>
              <a:rPr lang="en-GB" sz="1200" b="1" dirty="0"/>
              <a:t>a</a:t>
            </a:r>
            <a:r>
              <a:rPr lang="en-GB" sz="1200" b="1" dirty="0" smtClean="0"/>
              <a:t> recipe using </a:t>
            </a:r>
            <a:r>
              <a:rPr lang="en-GB" sz="1200" b="1" dirty="0" err="1" smtClean="0"/>
              <a:t>mycoprotein</a:t>
            </a:r>
            <a:endParaRPr lang="en-GB" sz="1200" b="1" dirty="0" smtClean="0"/>
          </a:p>
        </p:txBody>
      </p:sp>
    </p:spTree>
    <p:extLst>
      <p:ext uri="{BB962C8B-B14F-4D97-AF65-F5344CB8AC3E}">
        <p14:creationId xmlns:p14="http://schemas.microsoft.com/office/powerpoint/2010/main" val="5119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49" y="428882"/>
            <a:ext cx="3816813" cy="6373540"/>
          </a:xfrm>
          <a:prstGeom prst="rect">
            <a:avLst/>
          </a:prstGeom>
          <a:solidFill>
            <a:schemeClr val="accent1">
              <a:lumMod val="40000"/>
              <a:lumOff val="60000"/>
            </a:schemeClr>
          </a:solidFill>
          <a:ln>
            <a:solidFill>
              <a:schemeClr val="tx1"/>
            </a:solidFill>
          </a:ln>
        </p:spPr>
        <p:txBody>
          <a:bodyPr wrap="square">
            <a:spAutoFit/>
          </a:bodyPr>
          <a:lstStyle/>
          <a:p>
            <a:pPr lvl="0">
              <a:lnSpc>
                <a:spcPts val="1450"/>
              </a:lnSpc>
              <a:spcBef>
                <a:spcPts val="190"/>
              </a:spcBef>
              <a:spcAft>
                <a:spcPts val="0"/>
              </a:spcAft>
            </a:pP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Nutrients </a:t>
            </a:r>
            <a:r>
              <a:rPr lang="en-GB" sz="1100" b="1" dirty="0">
                <a:latin typeface="Calibri" panose="020F0502020204030204" pitchFamily="34" charset="0"/>
                <a:ea typeface="Times New Roman" panose="02020603050405020304" pitchFamily="18" charset="0"/>
              </a:rPr>
              <a:t>–</a:t>
            </a:r>
            <a:r>
              <a:rPr lang="en-GB" sz="1100" b="1" dirty="0">
                <a:latin typeface="Calibri" panose="020F0502020204030204" pitchFamily="34" charset="0"/>
                <a:ea typeface="Times New Roman" panose="02020603050405020304" pitchFamily="18" charset="0"/>
                <a:cs typeface="Times New Roman" panose="02020603050405020304" pitchFamily="18" charset="0"/>
              </a:rPr>
              <a:t> the components which make up food</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Maintenance</a:t>
            </a:r>
            <a:r>
              <a:rPr lang="en-GB" sz="1100" b="1" dirty="0">
                <a:latin typeface="Calibri" panose="020F0502020204030204" pitchFamily="34" charset="0"/>
                <a:ea typeface="Times New Roman" panose="02020603050405020304" pitchFamily="18" charset="0"/>
                <a:cs typeface="Times New Roman" panose="02020603050405020304" pitchFamily="18" charset="0"/>
              </a:rPr>
              <a:t> </a:t>
            </a:r>
            <a:r>
              <a:rPr lang="en-GB" sz="1100" b="1" dirty="0">
                <a:latin typeface="Calibri" panose="020F0502020204030204" pitchFamily="34" charset="0"/>
                <a:ea typeface="Times New Roman" panose="02020603050405020304" pitchFamily="18" charset="0"/>
              </a:rPr>
              <a:t>–</a:t>
            </a:r>
            <a:r>
              <a:rPr lang="en-GB" sz="1100" b="1" dirty="0">
                <a:latin typeface="Calibri" panose="020F0502020204030204" pitchFamily="34" charset="0"/>
                <a:ea typeface="Times New Roman" panose="02020603050405020304" pitchFamily="18" charset="0"/>
                <a:cs typeface="Times New Roman" panose="02020603050405020304" pitchFamily="18" charset="0"/>
              </a:rPr>
              <a:t> to keep something working</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Diet</a:t>
            </a:r>
            <a:r>
              <a:rPr lang="en-GB" sz="1100" b="1" dirty="0">
                <a:latin typeface="Calibri" panose="020F0502020204030204" pitchFamily="34" charset="0"/>
                <a:ea typeface="Times New Roman" panose="02020603050405020304" pitchFamily="18" charset="0"/>
                <a:cs typeface="Times New Roman" panose="02020603050405020304" pitchFamily="18" charset="0"/>
              </a:rPr>
              <a:t> </a:t>
            </a:r>
            <a:r>
              <a:rPr lang="en-GB" sz="1100" b="1" dirty="0">
                <a:latin typeface="Calibri" panose="020F0502020204030204" pitchFamily="34" charset="0"/>
                <a:ea typeface="Times New Roman" panose="02020603050405020304" pitchFamily="18" charset="0"/>
              </a:rPr>
              <a:t>–</a:t>
            </a:r>
            <a:r>
              <a:rPr lang="en-GB" sz="1100" b="1" dirty="0">
                <a:latin typeface="Calibri" panose="020F0502020204030204" pitchFamily="34" charset="0"/>
                <a:ea typeface="Times New Roman" panose="02020603050405020304" pitchFamily="18" charset="0"/>
                <a:cs typeface="Times New Roman" panose="02020603050405020304" pitchFamily="18" charset="0"/>
              </a:rPr>
              <a:t> the foods you choose to eat</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Balanced Diet </a:t>
            </a:r>
            <a:r>
              <a:rPr lang="en-GB" sz="1100" b="1" dirty="0">
                <a:latin typeface="Calibri" panose="020F0502020204030204" pitchFamily="34" charset="0"/>
                <a:ea typeface="Times New Roman" panose="02020603050405020304" pitchFamily="18" charset="0"/>
              </a:rPr>
              <a:t>–</a:t>
            </a:r>
            <a:r>
              <a:rPr lang="en-GB" sz="1100" b="1" dirty="0">
                <a:latin typeface="Calibri" panose="020F0502020204030204" pitchFamily="34" charset="0"/>
                <a:ea typeface="Times New Roman" panose="02020603050405020304" pitchFamily="18" charset="0"/>
                <a:cs typeface="Times New Roman" panose="02020603050405020304" pitchFamily="18" charset="0"/>
              </a:rPr>
              <a:t> a diet that contains all the nutrients in the correct amounts</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Healthy Diet </a:t>
            </a:r>
            <a:r>
              <a:rPr lang="en-GB" sz="1100" b="1" dirty="0">
                <a:latin typeface="Calibri" panose="020F0502020204030204" pitchFamily="34" charset="0"/>
                <a:ea typeface="Times New Roman" panose="02020603050405020304" pitchFamily="18" charset="0"/>
              </a:rPr>
              <a:t>–</a:t>
            </a:r>
            <a:r>
              <a:rPr lang="en-GB" sz="1100" b="1" dirty="0">
                <a:latin typeface="Calibri" panose="020F0502020204030204" pitchFamily="34" charset="0"/>
                <a:ea typeface="Times New Roman" panose="02020603050405020304" pitchFamily="18" charset="0"/>
                <a:cs typeface="Times New Roman" panose="02020603050405020304" pitchFamily="18" charset="0"/>
              </a:rPr>
              <a:t> a diet that is LOW in fat, salt and sugar and HIGH in </a:t>
            </a:r>
            <a:r>
              <a:rPr lang="en-GB" sz="1100" b="1" dirty="0" smtClean="0">
                <a:latin typeface="Calibri" panose="020F0502020204030204" pitchFamily="34" charset="0"/>
                <a:ea typeface="Times New Roman" panose="02020603050405020304" pitchFamily="18" charset="0"/>
                <a:cs typeface="Times New Roman" panose="02020603050405020304" pitchFamily="18" charset="0"/>
              </a:rPr>
              <a:t>fibre</a:t>
            </a:r>
          </a:p>
          <a:p>
            <a:pPr lvl="0">
              <a:lnSpc>
                <a:spcPts val="1450"/>
              </a:lnSpc>
              <a:spcBef>
                <a:spcPts val="190"/>
              </a:spcBef>
              <a:spcAft>
                <a:spcPts val="0"/>
              </a:spcAft>
            </a:pPr>
            <a:r>
              <a:rPr lang="en-GB" sz="1100" b="1" dirty="0">
                <a:solidFill>
                  <a:srgbClr val="FF0000"/>
                </a:solidFill>
                <a:ea typeface="Times New Roman" panose="02020603050405020304" pitchFamily="18" charset="0"/>
              </a:rPr>
              <a:t>Malnutrition</a:t>
            </a:r>
            <a:r>
              <a:rPr lang="en-GB" sz="1100" b="1" dirty="0">
                <a:ea typeface="Times New Roman" panose="02020603050405020304" pitchFamily="18" charset="0"/>
              </a:rPr>
              <a:t>- caused by a lack of nutrients in the diet</a:t>
            </a:r>
          </a:p>
          <a:p>
            <a:pPr lvl="0">
              <a:lnSpc>
                <a:spcPts val="1450"/>
              </a:lnSpc>
              <a:spcBef>
                <a:spcPts val="190"/>
              </a:spcBef>
              <a:spcAft>
                <a:spcPts val="0"/>
              </a:spcAft>
            </a:pPr>
            <a:r>
              <a:rPr lang="en-GB" sz="1100" b="1" dirty="0">
                <a:solidFill>
                  <a:srgbClr val="FF0000"/>
                </a:solidFill>
                <a:ea typeface="Times New Roman" panose="02020603050405020304" pitchFamily="18" charset="0"/>
              </a:rPr>
              <a:t>Deficiency</a:t>
            </a:r>
            <a:r>
              <a:rPr lang="en-GB" sz="1100" b="1" dirty="0">
                <a:ea typeface="Times New Roman" panose="02020603050405020304" pitchFamily="18" charset="0"/>
              </a:rPr>
              <a:t>- a lack of a particular </a:t>
            </a:r>
            <a:r>
              <a:rPr lang="en-GB" sz="1100" b="1" dirty="0" smtClean="0">
                <a:ea typeface="Times New Roman" panose="02020603050405020304" pitchFamily="18" charset="0"/>
              </a:rPr>
              <a:t>nutrient </a:t>
            </a:r>
            <a:r>
              <a:rPr lang="en-GB" sz="1100" b="1" dirty="0">
                <a:ea typeface="Times New Roman" panose="02020603050405020304" pitchFamily="18" charset="0"/>
              </a:rPr>
              <a:t>in the diet</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Energy </a:t>
            </a: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Needs </a:t>
            </a:r>
            <a:r>
              <a:rPr lang="en-GB" sz="1100" b="1" dirty="0">
                <a:latin typeface="Calibri" panose="020F0502020204030204" pitchFamily="34" charset="0"/>
                <a:ea typeface="Times New Roman" panose="02020603050405020304" pitchFamily="18" charset="0"/>
              </a:rPr>
              <a:t>–</a:t>
            </a:r>
            <a:r>
              <a:rPr lang="en-GB" sz="1100" b="1" dirty="0">
                <a:latin typeface="Calibri" panose="020F0502020204030204" pitchFamily="34" charset="0"/>
                <a:ea typeface="Times New Roman" panose="02020603050405020304" pitchFamily="18" charset="0"/>
                <a:cs typeface="Times New Roman" panose="02020603050405020304" pitchFamily="18" charset="0"/>
              </a:rPr>
              <a:t> the average amount of food energy needed by individuals, usually measured in kilocalories (kcal</a:t>
            </a:r>
            <a:r>
              <a:rPr lang="en-GB" sz="1100" b="1" dirty="0" smtClean="0">
                <a:latin typeface="Calibri" panose="020F0502020204030204" pitchFamily="34" charset="0"/>
                <a:ea typeface="Times New Roman" panose="02020603050405020304" pitchFamily="18" charset="0"/>
                <a:cs typeface="Times New Roman" panose="02020603050405020304" pitchFamily="18" charset="0"/>
              </a:rPr>
              <a:t>)</a:t>
            </a:r>
          </a:p>
          <a:p>
            <a:pPr lvl="0"/>
            <a:r>
              <a:rPr lang="en-GB" sz="1100" b="1" dirty="0">
                <a:solidFill>
                  <a:srgbClr val="FF0000"/>
                </a:solidFill>
              </a:rPr>
              <a:t>Absorb</a:t>
            </a:r>
            <a:r>
              <a:rPr lang="en-GB" sz="1100" b="1" dirty="0"/>
              <a:t> – the nutrients are taken into the body (absorbed) and are mainly carried off in the blood stream</a:t>
            </a:r>
          </a:p>
          <a:p>
            <a:pPr lvl="0"/>
            <a:r>
              <a:rPr lang="en-GB" sz="1100" b="1" dirty="0"/>
              <a:t>to other parts of the body for storage or further chemical change</a:t>
            </a:r>
            <a:r>
              <a:rPr lang="en-GB" sz="1100" b="1" dirty="0" smtClean="0"/>
              <a:t>.</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Macronutrients</a:t>
            </a:r>
            <a:r>
              <a:rPr lang="en-GB" sz="1100" b="1" dirty="0">
                <a:latin typeface="Calibri" panose="020F0502020204030204" pitchFamily="34" charset="0"/>
                <a:ea typeface="Times New Roman" panose="02020603050405020304" pitchFamily="18" charset="0"/>
                <a:cs typeface="Times New Roman" panose="02020603050405020304" pitchFamily="18" charset="0"/>
              </a:rPr>
              <a:t>- nutrients needed by the body in large amounts. They are fats and oils, carbohydrates &amp; proteins</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Micronutrients</a:t>
            </a:r>
            <a:r>
              <a:rPr lang="en-GB" sz="1100" b="1" dirty="0">
                <a:latin typeface="Calibri" panose="020F0502020204030204" pitchFamily="34" charset="0"/>
                <a:ea typeface="Times New Roman" panose="02020603050405020304" pitchFamily="18" charset="0"/>
                <a:cs typeface="Times New Roman" panose="02020603050405020304" pitchFamily="18" charset="0"/>
              </a:rPr>
              <a:t> - nutrients needed by the body in smaller amounts. They are Vitamins and Minerals</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Amino </a:t>
            </a: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Acids </a:t>
            </a:r>
            <a:r>
              <a:rPr lang="en-GB" sz="1100" b="1" dirty="0">
                <a:latin typeface="Calibri" panose="020F0502020204030204" pitchFamily="34" charset="0"/>
                <a:ea typeface="Times New Roman" panose="02020603050405020304" pitchFamily="18" charset="0"/>
              </a:rPr>
              <a:t>–</a:t>
            </a:r>
            <a:r>
              <a:rPr lang="en-GB" sz="1100" b="1" dirty="0">
                <a:latin typeface="Calibri" panose="020F0502020204030204" pitchFamily="34" charset="0"/>
                <a:ea typeface="Times New Roman" panose="02020603050405020304" pitchFamily="18" charset="0"/>
                <a:cs typeface="Times New Roman" panose="02020603050405020304" pitchFamily="18" charset="0"/>
              </a:rPr>
              <a:t> the building blocks of protein</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Essential </a:t>
            </a: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Amino Acids </a:t>
            </a:r>
            <a:r>
              <a:rPr lang="en-GB" sz="1100" b="1" dirty="0">
                <a:latin typeface="Calibri" panose="020F0502020204030204" pitchFamily="34" charset="0"/>
                <a:ea typeface="Times New Roman" panose="02020603050405020304" pitchFamily="18" charset="0"/>
              </a:rPr>
              <a:t>–</a:t>
            </a:r>
            <a:r>
              <a:rPr lang="en-GB" sz="1100" b="1" dirty="0">
                <a:latin typeface="Calibri" panose="020F0502020204030204" pitchFamily="34" charset="0"/>
                <a:ea typeface="Times New Roman" panose="02020603050405020304" pitchFamily="18" charset="0"/>
                <a:cs typeface="Times New Roman" panose="02020603050405020304" pitchFamily="18" charset="0"/>
              </a:rPr>
              <a:t> amino acids that your body needs and cannot make by itself, they come from your diet</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Non-essential Amino Acids </a:t>
            </a:r>
            <a:r>
              <a:rPr lang="en-GB" sz="1100" b="1" dirty="0">
                <a:latin typeface="Calibri" panose="020F0502020204030204" pitchFamily="34" charset="0"/>
                <a:ea typeface="Times New Roman" panose="02020603050405020304" pitchFamily="18" charset="0"/>
              </a:rPr>
              <a:t>–</a:t>
            </a:r>
            <a:r>
              <a:rPr lang="en-GB" sz="1100" b="1" dirty="0">
                <a:latin typeface="Calibri" panose="020F0502020204030204" pitchFamily="34" charset="0"/>
                <a:ea typeface="Times New Roman" panose="02020603050405020304" pitchFamily="18" charset="0"/>
                <a:cs typeface="Times New Roman" panose="02020603050405020304" pitchFamily="18" charset="0"/>
              </a:rPr>
              <a:t> amino acids that your body can make by itself</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High Biological Value (HBV)</a:t>
            </a:r>
            <a:r>
              <a:rPr lang="en-GB" sz="1100" b="1" dirty="0">
                <a:latin typeface="Calibri" panose="020F0502020204030204" pitchFamily="34" charset="0"/>
                <a:ea typeface="Times New Roman" panose="02020603050405020304" pitchFamily="18" charset="0"/>
                <a:cs typeface="Times New Roman" panose="02020603050405020304" pitchFamily="18" charset="0"/>
              </a:rPr>
              <a:t> </a:t>
            </a:r>
            <a:r>
              <a:rPr lang="en-GB" sz="1100" b="1" dirty="0">
                <a:latin typeface="Calibri" panose="020F0502020204030204" pitchFamily="34" charset="0"/>
                <a:ea typeface="Times New Roman" panose="02020603050405020304" pitchFamily="18" charset="0"/>
              </a:rPr>
              <a:t>–</a:t>
            </a:r>
            <a:r>
              <a:rPr lang="en-GB" sz="1100" b="1" dirty="0">
                <a:latin typeface="Calibri" panose="020F0502020204030204" pitchFamily="34" charset="0"/>
                <a:ea typeface="Times New Roman" panose="02020603050405020304" pitchFamily="18" charset="0"/>
                <a:cs typeface="Times New Roman" panose="02020603050405020304" pitchFamily="18" charset="0"/>
              </a:rPr>
              <a:t> protein foods that contain all the essential amino acids </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Low </a:t>
            </a: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Biological Value (LBV) </a:t>
            </a:r>
            <a:r>
              <a:rPr lang="en-GB" sz="1100" b="1" dirty="0">
                <a:latin typeface="Calibri" panose="020F0502020204030204" pitchFamily="34" charset="0"/>
                <a:ea typeface="Times New Roman" panose="02020603050405020304" pitchFamily="18" charset="0"/>
              </a:rPr>
              <a:t>–</a:t>
            </a:r>
            <a:r>
              <a:rPr lang="en-GB" sz="1100" b="1" dirty="0">
                <a:latin typeface="Calibri" panose="020F0502020204030204" pitchFamily="34" charset="0"/>
                <a:ea typeface="Times New Roman" panose="02020603050405020304" pitchFamily="18" charset="0"/>
                <a:cs typeface="Times New Roman" panose="02020603050405020304" pitchFamily="18" charset="0"/>
              </a:rPr>
              <a:t> protein foods that are missing one or more essential amino acids</a:t>
            </a:r>
            <a:endParaRPr lang="en-GB" sz="1100" b="1" dirty="0">
              <a:latin typeface="Times New Roman" panose="02020603050405020304" pitchFamily="18" charset="0"/>
              <a:ea typeface="Times New Roman" panose="02020603050405020304" pitchFamily="18" charset="0"/>
            </a:endParaRPr>
          </a:p>
          <a:p>
            <a:pPr lvl="0">
              <a:lnSpc>
                <a:spcPts val="1450"/>
              </a:lnSpc>
              <a:spcBef>
                <a:spcPts val="190"/>
              </a:spcBef>
              <a:spcAft>
                <a:spcPts val="0"/>
              </a:spcAft>
            </a:pPr>
            <a:r>
              <a:rPr lang="en-GB" sz="11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Protein </a:t>
            </a:r>
            <a:r>
              <a:rPr lang="en-GB" sz="11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Complementation </a:t>
            </a:r>
            <a:r>
              <a:rPr lang="en-GB" sz="1100" b="1" dirty="0">
                <a:latin typeface="Calibri" panose="020F0502020204030204" pitchFamily="34" charset="0"/>
                <a:ea typeface="Times New Roman" panose="02020603050405020304" pitchFamily="18" charset="0"/>
              </a:rPr>
              <a:t>–</a:t>
            </a:r>
            <a:r>
              <a:rPr lang="en-GB" sz="1100" b="1" dirty="0">
                <a:latin typeface="Calibri" panose="020F0502020204030204" pitchFamily="34" charset="0"/>
                <a:ea typeface="Times New Roman" panose="02020603050405020304" pitchFamily="18" charset="0"/>
                <a:cs typeface="Times New Roman" panose="02020603050405020304" pitchFamily="18" charset="0"/>
              </a:rPr>
              <a:t> when two LBV protein foods are combined to form HBV </a:t>
            </a:r>
            <a:r>
              <a:rPr lang="en-GB" sz="1100" b="1" dirty="0" smtClean="0">
                <a:latin typeface="Calibri" panose="020F0502020204030204" pitchFamily="34" charset="0"/>
                <a:ea typeface="Times New Roman" panose="02020603050405020304" pitchFamily="18" charset="0"/>
                <a:cs typeface="Times New Roman" panose="02020603050405020304" pitchFamily="18" charset="0"/>
              </a:rPr>
              <a:t>protein</a:t>
            </a:r>
          </a:p>
          <a:p>
            <a:pPr lvl="0">
              <a:lnSpc>
                <a:spcPts val="1450"/>
              </a:lnSpc>
              <a:spcBef>
                <a:spcPts val="190"/>
              </a:spcBef>
              <a:spcAft>
                <a:spcPts val="0"/>
              </a:spcAft>
            </a:pPr>
            <a:endParaRPr lang="en-GB" sz="1100" b="1" dirty="0">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24516" y="29194"/>
            <a:ext cx="7914715" cy="369332"/>
          </a:xfrm>
          <a:prstGeom prst="rect">
            <a:avLst/>
          </a:prstGeom>
          <a:solidFill>
            <a:srgbClr val="92D050"/>
          </a:solidFill>
          <a:ln>
            <a:solidFill>
              <a:schemeClr val="tx1"/>
            </a:solidFill>
          </a:ln>
        </p:spPr>
        <p:txBody>
          <a:bodyPr wrap="square" rtlCol="0">
            <a:spAutoFit/>
          </a:bodyPr>
          <a:lstStyle/>
          <a:p>
            <a:r>
              <a:rPr lang="en-GB" dirty="0" smtClean="0">
                <a:latin typeface="Calibri" panose="020F0502020204030204" pitchFamily="34" charset="0"/>
                <a:ea typeface="Calibri" panose="020F0502020204030204" pitchFamily="34" charset="0"/>
                <a:cs typeface="Times New Roman" panose="02020603050405020304" pitchFamily="18" charset="0"/>
              </a:rPr>
              <a:t>Year 8 - Why </a:t>
            </a:r>
            <a:r>
              <a:rPr lang="en-GB" dirty="0">
                <a:latin typeface="Calibri" panose="020F0502020204030204" pitchFamily="34" charset="0"/>
                <a:ea typeface="Calibri" panose="020F0502020204030204" pitchFamily="34" charset="0"/>
                <a:cs typeface="Times New Roman" panose="02020603050405020304" pitchFamily="18" charset="0"/>
              </a:rPr>
              <a:t>do I</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need to eat food</a:t>
            </a:r>
            <a:r>
              <a:rPr lang="en-GB" dirty="0" smtClean="0">
                <a:latin typeface="Calibri" panose="020F0502020204030204" pitchFamily="34" charset="0"/>
                <a:ea typeface="Calibri" panose="020F0502020204030204" pitchFamily="34" charset="0"/>
                <a:cs typeface="Times New Roman" panose="02020603050405020304" pitchFamily="18" charset="0"/>
              </a:rPr>
              <a:t>? Page 2</a:t>
            </a:r>
            <a:endParaRPr lang="en-GB" dirty="0"/>
          </a:p>
        </p:txBody>
      </p:sp>
      <p:sp>
        <p:nvSpPr>
          <p:cNvPr id="91" name="Rectangle 90"/>
          <p:cNvSpPr/>
          <p:nvPr/>
        </p:nvSpPr>
        <p:spPr>
          <a:xfrm>
            <a:off x="7963622" y="45321"/>
            <a:ext cx="3556224" cy="1005083"/>
          </a:xfrm>
          <a:prstGeom prst="rect">
            <a:avLst/>
          </a:prstGeom>
          <a:solidFill>
            <a:srgbClr val="92D050"/>
          </a:solidFill>
          <a:ln>
            <a:solidFill>
              <a:schemeClr val="tx1"/>
            </a:solidFill>
          </a:ln>
        </p:spPr>
        <p:txBody>
          <a:bodyPr wrap="square">
            <a:spAutoFit/>
          </a:bodyPr>
          <a:lstStyle/>
          <a:p>
            <a:r>
              <a:rPr lang="en-GB" sz="1100" b="1" dirty="0">
                <a:solidFill>
                  <a:srgbClr val="FF0000"/>
                </a:solidFill>
              </a:rPr>
              <a:t>Water</a:t>
            </a:r>
          </a:p>
          <a:p>
            <a:pPr lvl="0"/>
            <a:r>
              <a:rPr lang="en-GB" sz="1100" dirty="0" smtClean="0"/>
              <a:t>Dehydrated</a:t>
            </a:r>
            <a:r>
              <a:rPr lang="en-GB" sz="1100" dirty="0"/>
              <a:t>? </a:t>
            </a:r>
            <a:r>
              <a:rPr lang="en-GB" sz="1100" dirty="0" smtClean="0"/>
              <a:t>Thirst, headache</a:t>
            </a:r>
            <a:endParaRPr lang="en-GB" sz="1100" dirty="0"/>
          </a:p>
          <a:p>
            <a:pPr marL="171450" lvl="0" indent="-171450">
              <a:buFont typeface="Arial" panose="020B0604020202020204" pitchFamily="34" charset="0"/>
              <a:buChar char="•"/>
            </a:pPr>
            <a:r>
              <a:rPr lang="en-GB" sz="1100" dirty="0" smtClean="0"/>
              <a:t>6—8 </a:t>
            </a:r>
            <a:r>
              <a:rPr lang="en-GB" sz="1100" dirty="0"/>
              <a:t>glasses a day</a:t>
            </a:r>
          </a:p>
          <a:p>
            <a:pPr marL="72390">
              <a:lnSpc>
                <a:spcPts val="665"/>
              </a:lnSpc>
              <a:spcAft>
                <a:spcPts val="0"/>
              </a:spcAft>
            </a:pPr>
            <a:endParaRPr lang="en-GB" sz="1100" dirty="0">
              <a:ea typeface="Calibri" panose="020F0502020204030204" pitchFamily="34" charset="0"/>
            </a:endParaRPr>
          </a:p>
          <a:p>
            <a:pPr marL="243840" indent="-171450">
              <a:lnSpc>
                <a:spcPts val="665"/>
              </a:lnSpc>
              <a:spcAft>
                <a:spcPts val="0"/>
              </a:spcAft>
              <a:buFont typeface="Arial" panose="020B0604020202020204" pitchFamily="34" charset="0"/>
              <a:buChar char="•"/>
            </a:pPr>
            <a:r>
              <a:rPr lang="en-GB" sz="1100" dirty="0" smtClean="0">
                <a:ea typeface="Calibri" panose="020F0502020204030204" pitchFamily="34" charset="0"/>
              </a:rPr>
              <a:t>Helps with transporting</a:t>
            </a:r>
          </a:p>
          <a:p>
            <a:pPr marL="243840" indent="-171450">
              <a:lnSpc>
                <a:spcPct val="118000"/>
              </a:lnSpc>
              <a:spcBef>
                <a:spcPts val="230"/>
              </a:spcBef>
              <a:spcAft>
                <a:spcPts val="0"/>
              </a:spcAft>
              <a:buFont typeface="Arial" panose="020B0604020202020204" pitchFamily="34" charset="0"/>
              <a:buChar char="•"/>
            </a:pPr>
            <a:r>
              <a:rPr lang="en-GB" sz="1100" dirty="0" smtClean="0">
                <a:ea typeface="Calibri" panose="020F0502020204030204" pitchFamily="34" charset="0"/>
              </a:rPr>
              <a:t>nutrients, removing waste, regulating body temp</a:t>
            </a:r>
          </a:p>
        </p:txBody>
      </p:sp>
      <p:pic>
        <p:nvPicPr>
          <p:cNvPr id="92" name="Picture 91" descr="Bottled &lt;strong&gt;water&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11581184" y="141449"/>
            <a:ext cx="586339" cy="794902"/>
          </a:xfrm>
          <a:prstGeom prst="rect">
            <a:avLst/>
          </a:prstGeom>
          <a:ln>
            <a:solidFill>
              <a:schemeClr val="tx1"/>
            </a:solidFill>
          </a:ln>
        </p:spPr>
      </p:pic>
      <p:sp>
        <p:nvSpPr>
          <p:cNvPr id="93" name="Rectangle 92"/>
          <p:cNvSpPr/>
          <p:nvPr/>
        </p:nvSpPr>
        <p:spPr>
          <a:xfrm>
            <a:off x="3874852" y="426079"/>
            <a:ext cx="4084093" cy="6353021"/>
          </a:xfrm>
          <a:prstGeom prst="rect">
            <a:avLst/>
          </a:prstGeom>
          <a:solidFill>
            <a:schemeClr val="accent1">
              <a:lumMod val="40000"/>
              <a:lumOff val="60000"/>
            </a:schemeClr>
          </a:solidFill>
          <a:ln>
            <a:solidFill>
              <a:schemeClr val="tx1"/>
            </a:solidFill>
          </a:ln>
        </p:spPr>
        <p:txBody>
          <a:bodyPr wrap="square">
            <a:spAutoFit/>
          </a:bodyPr>
          <a:lstStyle/>
          <a:p>
            <a:pPr lvl="0">
              <a:lnSpc>
                <a:spcPts val="1450"/>
              </a:lnSpc>
              <a:spcBef>
                <a:spcPts val="190"/>
              </a:spcBef>
              <a:spcAft>
                <a:spcPts val="0"/>
              </a:spcAft>
            </a:pPr>
            <a:r>
              <a:rPr lang="en-GB" sz="1100" b="1" dirty="0" smtClean="0">
                <a:solidFill>
                  <a:srgbClr val="FF0000"/>
                </a:solidFill>
                <a:ea typeface="Times New Roman" panose="02020603050405020304" pitchFamily="18" charset="0"/>
                <a:cs typeface="Times New Roman" panose="02020603050405020304" pitchFamily="18" charset="0"/>
              </a:rPr>
              <a:t>Sugar </a:t>
            </a:r>
            <a:r>
              <a:rPr lang="en-GB" sz="1100" b="1" dirty="0" smtClean="0">
                <a:ea typeface="Times New Roman" panose="02020603050405020304" pitchFamily="18" charset="0"/>
              </a:rPr>
              <a:t>–</a:t>
            </a:r>
            <a:r>
              <a:rPr lang="en-GB" sz="1100" b="1" dirty="0" smtClean="0">
                <a:ea typeface="Times New Roman" panose="02020603050405020304" pitchFamily="18" charset="0"/>
                <a:cs typeface="Times New Roman" panose="02020603050405020304" pitchFamily="18" charset="0"/>
              </a:rPr>
              <a:t> simple sugars (</a:t>
            </a:r>
            <a:r>
              <a:rPr lang="en-GB" sz="1100" b="1" dirty="0" err="1" smtClean="0">
                <a:ea typeface="Times New Roman" panose="02020603050405020304" pitchFamily="18" charset="0"/>
                <a:cs typeface="Times New Roman" panose="02020603050405020304" pitchFamily="18" charset="0"/>
              </a:rPr>
              <a:t>eg</a:t>
            </a:r>
            <a:r>
              <a:rPr lang="en-GB" sz="1100" b="1" dirty="0" smtClean="0">
                <a:ea typeface="Times New Roman" panose="02020603050405020304" pitchFamily="18" charset="0"/>
                <a:cs typeface="Times New Roman" panose="02020603050405020304" pitchFamily="18" charset="0"/>
              </a:rPr>
              <a:t> glucose) and double sugars (</a:t>
            </a:r>
            <a:r>
              <a:rPr lang="en-GB" sz="1100" b="1" dirty="0" err="1" smtClean="0">
                <a:ea typeface="Times New Roman" panose="02020603050405020304" pitchFamily="18" charset="0"/>
                <a:cs typeface="Times New Roman" panose="02020603050405020304" pitchFamily="18" charset="0"/>
              </a:rPr>
              <a:t>eg</a:t>
            </a:r>
            <a:r>
              <a:rPr lang="en-GB" sz="1100" b="1" dirty="0" smtClean="0">
                <a:ea typeface="Times New Roman" panose="02020603050405020304" pitchFamily="18" charset="0"/>
                <a:cs typeface="Times New Roman" panose="02020603050405020304" pitchFamily="18" charset="0"/>
              </a:rPr>
              <a:t> sucrose)</a:t>
            </a:r>
            <a:endParaRPr lang="en-GB" sz="1100" b="1" dirty="0" smtClean="0">
              <a:ea typeface="Times New Roman" panose="02020603050405020304" pitchFamily="18" charset="0"/>
            </a:endParaRPr>
          </a:p>
          <a:p>
            <a:pPr lvl="0">
              <a:lnSpc>
                <a:spcPts val="1450"/>
              </a:lnSpc>
              <a:spcBef>
                <a:spcPts val="190"/>
              </a:spcBef>
              <a:spcAft>
                <a:spcPts val="0"/>
              </a:spcAft>
            </a:pPr>
            <a:r>
              <a:rPr lang="en-GB" sz="1100" b="1" dirty="0" smtClean="0">
                <a:solidFill>
                  <a:srgbClr val="FF0000"/>
                </a:solidFill>
                <a:ea typeface="Times New Roman" panose="02020603050405020304" pitchFamily="18" charset="0"/>
                <a:cs typeface="Times New Roman" panose="02020603050405020304" pitchFamily="18" charset="0"/>
              </a:rPr>
              <a:t>Starch</a:t>
            </a:r>
            <a:r>
              <a:rPr lang="en-GB" sz="1100" b="1" dirty="0" smtClean="0">
                <a:ea typeface="Times New Roman" panose="02020603050405020304" pitchFamily="18" charset="0"/>
                <a:cs typeface="Times New Roman" panose="02020603050405020304" pitchFamily="18" charset="0"/>
              </a:rPr>
              <a:t> </a:t>
            </a:r>
            <a:r>
              <a:rPr lang="en-GB" sz="1100" b="1" dirty="0" smtClean="0">
                <a:ea typeface="Times New Roman" panose="02020603050405020304" pitchFamily="18" charset="0"/>
              </a:rPr>
              <a:t>– a complex sugar ( </a:t>
            </a:r>
            <a:r>
              <a:rPr lang="en-GB" sz="1100" b="1" dirty="0" err="1" smtClean="0">
                <a:ea typeface="Times New Roman" panose="02020603050405020304" pitchFamily="18" charset="0"/>
              </a:rPr>
              <a:t>eg</a:t>
            </a:r>
            <a:r>
              <a:rPr lang="en-GB" sz="1100" b="1" dirty="0" smtClean="0">
                <a:ea typeface="Times New Roman" panose="02020603050405020304" pitchFamily="18" charset="0"/>
              </a:rPr>
              <a:t> potatoes, rice and bread are high in starch)</a:t>
            </a:r>
            <a:r>
              <a:rPr lang="en-GB" sz="1100" b="1" dirty="0" smtClean="0">
                <a:ea typeface="Times New Roman" panose="02020603050405020304" pitchFamily="18" charset="0"/>
                <a:cs typeface="Times New Roman" panose="02020603050405020304" pitchFamily="18" charset="0"/>
              </a:rPr>
              <a:t> </a:t>
            </a:r>
            <a:endParaRPr lang="en-GB" sz="1100" b="1" dirty="0">
              <a:ea typeface="Times New Roman" panose="02020603050405020304" pitchFamily="18" charset="0"/>
            </a:endParaRPr>
          </a:p>
          <a:p>
            <a:pPr lvl="0"/>
            <a:r>
              <a:rPr lang="en-GB" sz="1100" b="1" dirty="0">
                <a:solidFill>
                  <a:srgbClr val="FF0000"/>
                </a:solidFill>
              </a:rPr>
              <a:t>Saturated Fats </a:t>
            </a:r>
            <a:r>
              <a:rPr lang="en-GB" sz="1100" b="1" dirty="0"/>
              <a:t>– usually from animal sources; can be harmful to health</a:t>
            </a:r>
          </a:p>
          <a:p>
            <a:pPr lvl="0"/>
            <a:r>
              <a:rPr lang="en-GB" sz="1100" b="1" dirty="0">
                <a:solidFill>
                  <a:srgbClr val="FF0000"/>
                </a:solidFill>
              </a:rPr>
              <a:t>Unsaturated Fats</a:t>
            </a:r>
            <a:r>
              <a:rPr lang="en-GB" sz="1100" b="1" dirty="0"/>
              <a:t>– usually from plant sources; can be good for health</a:t>
            </a:r>
          </a:p>
          <a:p>
            <a:pPr lvl="0"/>
            <a:r>
              <a:rPr lang="en-GB" sz="1100" b="1" dirty="0">
                <a:solidFill>
                  <a:srgbClr val="FF0000"/>
                </a:solidFill>
              </a:rPr>
              <a:t>Cholesterol</a:t>
            </a:r>
            <a:r>
              <a:rPr lang="en-GB" sz="1100" b="1" dirty="0"/>
              <a:t> – a fatty substance which is needed for the normal functioning of the body</a:t>
            </a:r>
          </a:p>
          <a:p>
            <a:pPr lvl="0"/>
            <a:r>
              <a:rPr lang="en-GB" sz="1100" b="1" dirty="0">
                <a:solidFill>
                  <a:srgbClr val="FF0000"/>
                </a:solidFill>
              </a:rPr>
              <a:t>Fat Soluble Vitamins </a:t>
            </a:r>
            <a:r>
              <a:rPr lang="en-GB" sz="1100" b="1" dirty="0"/>
              <a:t>-  Vitamins A D E &amp; K</a:t>
            </a:r>
          </a:p>
          <a:p>
            <a:pPr lvl="0"/>
            <a:r>
              <a:rPr lang="en-GB" sz="1100" b="1" dirty="0">
                <a:solidFill>
                  <a:srgbClr val="FF0000"/>
                </a:solidFill>
              </a:rPr>
              <a:t>Water soluble vitamins </a:t>
            </a:r>
            <a:r>
              <a:rPr lang="en-GB" sz="1100" b="1" dirty="0"/>
              <a:t>– B group vitamins , </a:t>
            </a:r>
          </a:p>
          <a:p>
            <a:pPr lvl="0"/>
            <a:r>
              <a:rPr lang="en-GB" sz="1100" b="1" dirty="0"/>
              <a:t>vitamin C</a:t>
            </a:r>
          </a:p>
          <a:p>
            <a:pPr lvl="0"/>
            <a:r>
              <a:rPr lang="en-GB" sz="1100" b="1" dirty="0">
                <a:solidFill>
                  <a:srgbClr val="FF0000"/>
                </a:solidFill>
              </a:rPr>
              <a:t>Minerals</a:t>
            </a:r>
            <a:r>
              <a:rPr lang="en-GB" sz="1100" b="1" dirty="0"/>
              <a:t> – </a:t>
            </a:r>
            <a:r>
              <a:rPr lang="en-GB" sz="1100" b="1" dirty="0" err="1"/>
              <a:t>eg</a:t>
            </a:r>
            <a:r>
              <a:rPr lang="en-GB" sz="1100" b="1" dirty="0"/>
              <a:t> calcium, iron, </a:t>
            </a:r>
            <a:r>
              <a:rPr lang="en-GB" sz="1100" b="1" dirty="0" smtClean="0"/>
              <a:t>sodium chloride</a:t>
            </a:r>
          </a:p>
          <a:p>
            <a:pPr lvl="0"/>
            <a:r>
              <a:rPr lang="en-GB" sz="1100" b="1" dirty="0" smtClean="0">
                <a:solidFill>
                  <a:srgbClr val="FF0000"/>
                </a:solidFill>
              </a:rPr>
              <a:t>Sodium Chloride (salt)</a:t>
            </a:r>
            <a:r>
              <a:rPr lang="en-GB" sz="1100" b="1" dirty="0" smtClean="0"/>
              <a:t>- linked to strokes and heart attacks</a:t>
            </a:r>
            <a:endParaRPr lang="en-GB" sz="1100" b="1" dirty="0"/>
          </a:p>
          <a:p>
            <a:pPr lvl="0">
              <a:lnSpc>
                <a:spcPts val="1450"/>
              </a:lnSpc>
              <a:spcBef>
                <a:spcPts val="190"/>
              </a:spcBef>
              <a:spcAft>
                <a:spcPts val="0"/>
              </a:spcAft>
            </a:pPr>
            <a:r>
              <a:rPr lang="en-GB" sz="1100" b="1" dirty="0" smtClean="0">
                <a:solidFill>
                  <a:srgbClr val="FF0000"/>
                </a:solidFill>
                <a:ea typeface="Times New Roman" panose="02020603050405020304" pitchFamily="18" charset="0"/>
                <a:cs typeface="Times New Roman" panose="02020603050405020304" pitchFamily="18" charset="0"/>
              </a:rPr>
              <a:t>Dietary fibre (NSP) </a:t>
            </a:r>
            <a:r>
              <a:rPr lang="en-GB" sz="1100" b="1" dirty="0" smtClean="0">
                <a:ea typeface="Times New Roman" panose="02020603050405020304" pitchFamily="18" charset="0"/>
              </a:rPr>
              <a:t>–</a:t>
            </a:r>
            <a:r>
              <a:rPr lang="en-GB" sz="1100" b="1" dirty="0" smtClean="0">
                <a:ea typeface="Times New Roman" panose="02020603050405020304" pitchFamily="18" charset="0"/>
                <a:cs typeface="Times New Roman" panose="02020603050405020304" pitchFamily="18" charset="0"/>
              </a:rPr>
              <a:t> a complex sugar found in the cell walls of plants (fruits, vegetables, pulses and grains). Helps the digestions of food and remove waste (NSP –Non Starch Polysaccharide)</a:t>
            </a:r>
          </a:p>
          <a:p>
            <a:pPr lvl="0">
              <a:lnSpc>
                <a:spcPts val="1450"/>
              </a:lnSpc>
              <a:spcBef>
                <a:spcPts val="190"/>
              </a:spcBef>
              <a:spcAft>
                <a:spcPts val="0"/>
              </a:spcAft>
            </a:pPr>
            <a:r>
              <a:rPr lang="en-GB" sz="1100" b="1" dirty="0" smtClean="0">
                <a:solidFill>
                  <a:srgbClr val="FF0000"/>
                </a:solidFill>
                <a:ea typeface="Times New Roman" panose="02020603050405020304" pitchFamily="18" charset="0"/>
              </a:rPr>
              <a:t>Digestive system </a:t>
            </a:r>
            <a:r>
              <a:rPr lang="en-GB" sz="1100" b="1" dirty="0" smtClean="0">
                <a:ea typeface="Times New Roman" panose="02020603050405020304" pitchFamily="18" charset="0"/>
              </a:rPr>
              <a:t>– parts of the body where food is broken down to provide nutrients</a:t>
            </a:r>
            <a:endParaRPr lang="en-GB" sz="1100" b="1" dirty="0">
              <a:ea typeface="Times New Roman" panose="02020603050405020304" pitchFamily="18" charset="0"/>
            </a:endParaRPr>
          </a:p>
          <a:p>
            <a:pPr lvl="0">
              <a:lnSpc>
                <a:spcPts val="1450"/>
              </a:lnSpc>
              <a:spcBef>
                <a:spcPts val="190"/>
              </a:spcBef>
              <a:spcAft>
                <a:spcPts val="0"/>
              </a:spcAft>
            </a:pPr>
            <a:r>
              <a:rPr lang="en-GB" sz="1100" b="1" dirty="0" smtClean="0">
                <a:solidFill>
                  <a:srgbClr val="FF0000"/>
                </a:solidFill>
                <a:ea typeface="Times New Roman" panose="02020603050405020304" pitchFamily="18" charset="0"/>
                <a:cs typeface="Times New Roman" panose="02020603050405020304" pitchFamily="18" charset="0"/>
              </a:rPr>
              <a:t>Constipation </a:t>
            </a:r>
            <a:r>
              <a:rPr lang="en-GB" sz="1100" b="1" dirty="0">
                <a:ea typeface="Times New Roman" panose="02020603050405020304" pitchFamily="18" charset="0"/>
              </a:rPr>
              <a:t>–</a:t>
            </a:r>
            <a:r>
              <a:rPr lang="en-GB" sz="1100" b="1" dirty="0">
                <a:ea typeface="Times New Roman" panose="02020603050405020304" pitchFamily="18" charset="0"/>
                <a:cs typeface="Times New Roman" panose="02020603050405020304" pitchFamily="18" charset="0"/>
              </a:rPr>
              <a:t> </a:t>
            </a:r>
            <a:r>
              <a:rPr lang="en-GB" sz="1100" b="1" dirty="0" smtClean="0">
                <a:ea typeface="Times New Roman" panose="02020603050405020304" pitchFamily="18" charset="0"/>
                <a:cs typeface="Times New Roman" panose="02020603050405020304" pitchFamily="18" charset="0"/>
              </a:rPr>
              <a:t>when stools are dry and hard to pass,</a:t>
            </a:r>
            <a:endParaRPr lang="en-GB" sz="1100" b="1" dirty="0">
              <a:ea typeface="Times New Roman" panose="02020603050405020304" pitchFamily="18" charset="0"/>
            </a:endParaRPr>
          </a:p>
          <a:p>
            <a:pPr lvl="0"/>
            <a:r>
              <a:rPr lang="en-GB" sz="1100" b="1" dirty="0" smtClean="0">
                <a:solidFill>
                  <a:srgbClr val="FF0000"/>
                </a:solidFill>
              </a:rPr>
              <a:t>Type </a:t>
            </a:r>
            <a:r>
              <a:rPr lang="en-GB" sz="1100" b="1" dirty="0">
                <a:solidFill>
                  <a:srgbClr val="FF0000"/>
                </a:solidFill>
              </a:rPr>
              <a:t>2 Diabetes </a:t>
            </a:r>
            <a:r>
              <a:rPr lang="en-GB" sz="1100" b="1" dirty="0"/>
              <a:t>– a condition where the body’s sugar levels cannot be controlled properly</a:t>
            </a:r>
          </a:p>
          <a:p>
            <a:pPr lvl="0"/>
            <a:r>
              <a:rPr lang="en-GB" sz="1100" b="1" dirty="0">
                <a:solidFill>
                  <a:srgbClr val="FF0000"/>
                </a:solidFill>
              </a:rPr>
              <a:t>Heart </a:t>
            </a:r>
            <a:r>
              <a:rPr lang="en-GB" sz="1100" b="1" dirty="0" smtClean="0">
                <a:solidFill>
                  <a:srgbClr val="FF0000"/>
                </a:solidFill>
              </a:rPr>
              <a:t>Disease (CHD) </a:t>
            </a:r>
            <a:r>
              <a:rPr lang="en-GB" sz="1100" b="1" dirty="0"/>
              <a:t>– a build-up of fatty deposits in the coronary </a:t>
            </a:r>
            <a:r>
              <a:rPr lang="en-GB" sz="1100" b="1" dirty="0" smtClean="0"/>
              <a:t>arteries (CHD- Coronary heart disease)</a:t>
            </a:r>
          </a:p>
          <a:p>
            <a:r>
              <a:rPr lang="en-GB" sz="1100" b="1" dirty="0">
                <a:solidFill>
                  <a:srgbClr val="FF0000"/>
                </a:solidFill>
                <a:ea typeface="Times New Roman" panose="02020603050405020304" pitchFamily="18" charset="0"/>
                <a:cs typeface="Times New Roman" panose="02020603050405020304" pitchFamily="18" charset="0"/>
              </a:rPr>
              <a:t>Obesity  </a:t>
            </a:r>
            <a:r>
              <a:rPr lang="en-GB" sz="1100" b="1" dirty="0">
                <a:ea typeface="Times New Roman" panose="02020603050405020304" pitchFamily="18" charset="0"/>
              </a:rPr>
              <a:t>– being very overweight, carrying more body fat than is healthy.</a:t>
            </a:r>
          </a:p>
          <a:p>
            <a:pPr lvl="0"/>
            <a:endParaRPr lang="en-GB" sz="1100" b="1" dirty="0"/>
          </a:p>
          <a:p>
            <a:pPr lvl="0"/>
            <a:r>
              <a:rPr lang="en-GB" sz="1100" b="1" dirty="0" smtClean="0">
                <a:solidFill>
                  <a:srgbClr val="FF0000"/>
                </a:solidFill>
              </a:rPr>
              <a:t>Anaemia</a:t>
            </a:r>
            <a:r>
              <a:rPr lang="en-GB" sz="1100" b="1" dirty="0" smtClean="0"/>
              <a:t>- Too few red blood cells caused by a lack of iron in the diet.</a:t>
            </a:r>
          </a:p>
          <a:p>
            <a:pPr lvl="0"/>
            <a:r>
              <a:rPr lang="en-GB" sz="1100" b="1" dirty="0" smtClean="0">
                <a:solidFill>
                  <a:srgbClr val="FF0000"/>
                </a:solidFill>
              </a:rPr>
              <a:t>Bowel Cancer- </a:t>
            </a:r>
            <a:r>
              <a:rPr lang="en-GB" sz="1100" b="1" dirty="0" smtClean="0"/>
              <a:t>Can be  prevented by eating dietary fibre</a:t>
            </a:r>
            <a:endParaRPr lang="en-GB" sz="1100" b="1" dirty="0"/>
          </a:p>
          <a:p>
            <a:pPr lvl="0">
              <a:lnSpc>
                <a:spcPts val="1450"/>
              </a:lnSpc>
              <a:spcBef>
                <a:spcPts val="190"/>
              </a:spcBef>
              <a:spcAft>
                <a:spcPts val="0"/>
              </a:spcAft>
            </a:pPr>
            <a:r>
              <a:rPr lang="en-GB" sz="1100" b="1" dirty="0" smtClean="0">
                <a:ea typeface="Times New Roman" panose="02020603050405020304" pitchFamily="18" charset="0"/>
              </a:rPr>
              <a:t>.</a:t>
            </a:r>
          </a:p>
          <a:p>
            <a:pPr lvl="0">
              <a:lnSpc>
                <a:spcPts val="1450"/>
              </a:lnSpc>
              <a:spcBef>
                <a:spcPts val="190"/>
              </a:spcBef>
              <a:spcAft>
                <a:spcPts val="0"/>
              </a:spcAft>
            </a:pPr>
            <a:r>
              <a:rPr lang="en-GB" sz="1100" b="1" dirty="0" smtClean="0">
                <a:solidFill>
                  <a:srgbClr val="FF0000"/>
                </a:solidFill>
                <a:effectLst/>
                <a:ea typeface="Times New Roman" panose="02020603050405020304" pitchFamily="18" charset="0"/>
              </a:rPr>
              <a:t>Osteoporosis</a:t>
            </a:r>
            <a:r>
              <a:rPr lang="en-GB" sz="1100" b="1" dirty="0" smtClean="0">
                <a:effectLst/>
                <a:ea typeface="Times New Roman" panose="02020603050405020304" pitchFamily="18" charset="0"/>
              </a:rPr>
              <a:t>- brittle bone disease caused by a lack of calcium.</a:t>
            </a:r>
          </a:p>
          <a:p>
            <a:pPr lvl="0">
              <a:lnSpc>
                <a:spcPts val="1450"/>
              </a:lnSpc>
              <a:spcBef>
                <a:spcPts val="190"/>
              </a:spcBef>
              <a:spcAft>
                <a:spcPts val="0"/>
              </a:spcAft>
            </a:pPr>
            <a:r>
              <a:rPr lang="en-GB" sz="1100" b="1" dirty="0" smtClean="0">
                <a:solidFill>
                  <a:srgbClr val="FF0000"/>
                </a:solidFill>
                <a:ea typeface="Times New Roman" panose="02020603050405020304" pitchFamily="18" charset="0"/>
              </a:rPr>
              <a:t>Tooth decay- </a:t>
            </a:r>
            <a:r>
              <a:rPr lang="en-GB" sz="1100" b="1" dirty="0" smtClean="0">
                <a:ea typeface="Times New Roman" panose="02020603050405020304" pitchFamily="18" charset="0"/>
              </a:rPr>
              <a:t>caused by plaque and too much sugar eaten.</a:t>
            </a:r>
            <a:endParaRPr lang="en-GB" sz="1100" b="1" dirty="0" smtClean="0">
              <a:effectLst/>
              <a:ea typeface="Times New Roman" panose="02020603050405020304" pitchFamily="18" charset="0"/>
            </a:endParaRPr>
          </a:p>
          <a:p>
            <a:pPr lvl="0">
              <a:lnSpc>
                <a:spcPts val="1450"/>
              </a:lnSpc>
              <a:spcBef>
                <a:spcPts val="190"/>
              </a:spcBef>
              <a:spcAft>
                <a:spcPts val="0"/>
              </a:spcAft>
            </a:pPr>
            <a:endParaRPr lang="en-GB" sz="1100" dirty="0">
              <a:effectLst/>
              <a:latin typeface="Times New Roman" panose="02020603050405020304" pitchFamily="18" charset="0"/>
              <a:ea typeface="Times New Roman" panose="02020603050405020304" pitchFamily="18" charset="0"/>
            </a:endParaRPr>
          </a:p>
        </p:txBody>
      </p:sp>
      <p:pic>
        <p:nvPicPr>
          <p:cNvPr id="4219" name="Picture 4218" descr="Getting Your &lt;strong&gt;Dietary&lt;/strong&gt; &lt;strong&gt;Fiber&lt;/strong&gt; | Guiding Instinc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295180" y="3667188"/>
            <a:ext cx="1434522" cy="1828800"/>
          </a:xfrm>
          <a:prstGeom prst="rect">
            <a:avLst/>
          </a:prstGeom>
          <a:ln>
            <a:solidFill>
              <a:schemeClr val="tx1"/>
            </a:solidFill>
          </a:ln>
        </p:spPr>
      </p:pic>
      <p:sp>
        <p:nvSpPr>
          <p:cNvPr id="353" name="TextBox 352"/>
          <p:cNvSpPr txBox="1"/>
          <p:nvPr/>
        </p:nvSpPr>
        <p:spPr>
          <a:xfrm>
            <a:off x="4678060" y="91150"/>
            <a:ext cx="2194560" cy="276999"/>
          </a:xfrm>
          <a:prstGeom prst="rect">
            <a:avLst/>
          </a:prstGeom>
          <a:solidFill>
            <a:srgbClr val="FF0000"/>
          </a:solidFill>
          <a:ln>
            <a:solidFill>
              <a:schemeClr val="tx1"/>
            </a:solidFill>
          </a:ln>
        </p:spPr>
        <p:txBody>
          <a:bodyPr wrap="square" rtlCol="0">
            <a:spAutoFit/>
          </a:bodyPr>
          <a:lstStyle/>
          <a:p>
            <a:r>
              <a:rPr lang="en-GB" sz="1200" dirty="0" smtClean="0"/>
              <a:t> Knowledge – Key vocabulary</a:t>
            </a:r>
            <a:endParaRPr lang="en-GB" sz="1200" dirty="0"/>
          </a:p>
        </p:txBody>
      </p:sp>
      <p:pic>
        <p:nvPicPr>
          <p:cNvPr id="4308" name="Picture 4307" descr="30+ Healthy &amp; Low-Prep Snack Ideas for the Busy, Pregnan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6530" y="2553284"/>
            <a:ext cx="1828800" cy="1307910"/>
          </a:xfrm>
          <a:prstGeom prst="rect">
            <a:avLst/>
          </a:prstGeom>
          <a:ln>
            <a:solidFill>
              <a:schemeClr val="tx1"/>
            </a:solidFill>
          </a:ln>
        </p:spPr>
      </p:pic>
      <p:pic>
        <p:nvPicPr>
          <p:cNvPr id="4309" name="Picture 4308" descr="&lt;strong&gt;Iron&lt;/strong&gt; &lt;strong&gt;rich&lt;/strong&gt; &lt;strong&gt;foods&lt;/strong&gt; - El Blog del Pediatr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3983" y="3864327"/>
            <a:ext cx="1935167" cy="1434522"/>
          </a:xfrm>
          <a:prstGeom prst="rect">
            <a:avLst/>
          </a:prstGeom>
          <a:ln>
            <a:solidFill>
              <a:schemeClr val="tx1"/>
            </a:solidFill>
          </a:ln>
        </p:spPr>
      </p:pic>
      <p:pic>
        <p:nvPicPr>
          <p:cNvPr id="4312" name="Picture 4311" descr="Helping New Immigrants Stay &lt;strong&gt;Healthy&lt;/strong&gt; in the American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6114" y="1088493"/>
            <a:ext cx="3304903" cy="1422115"/>
          </a:xfrm>
          <a:prstGeom prst="rect">
            <a:avLst/>
          </a:prstGeom>
          <a:ln>
            <a:solidFill>
              <a:schemeClr val="tx1"/>
            </a:solidFill>
          </a:ln>
        </p:spPr>
      </p:pic>
      <p:pic>
        <p:nvPicPr>
          <p:cNvPr id="4313" name="Picture 4312" descr="&lt;strong&gt;Food&lt;/strong&gt;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3983" y="2549828"/>
            <a:ext cx="1919024" cy="1279350"/>
          </a:xfrm>
          <a:prstGeom prst="rect">
            <a:avLst/>
          </a:prstGeom>
          <a:ln>
            <a:solidFill>
              <a:schemeClr val="tx1"/>
            </a:solidFill>
          </a:ln>
        </p:spPr>
      </p:pic>
      <p:sp>
        <p:nvSpPr>
          <p:cNvPr id="365" name="TextBox 364"/>
          <p:cNvSpPr txBox="1"/>
          <p:nvPr/>
        </p:nvSpPr>
        <p:spPr>
          <a:xfrm>
            <a:off x="10727930" y="3109397"/>
            <a:ext cx="791916" cy="276999"/>
          </a:xfrm>
          <a:prstGeom prst="rect">
            <a:avLst/>
          </a:prstGeom>
          <a:solidFill>
            <a:srgbClr val="FF0000"/>
          </a:solidFill>
          <a:ln>
            <a:solidFill>
              <a:schemeClr val="tx1"/>
            </a:solidFill>
          </a:ln>
        </p:spPr>
        <p:txBody>
          <a:bodyPr wrap="square" rtlCol="0">
            <a:spAutoFit/>
          </a:bodyPr>
          <a:lstStyle/>
          <a:p>
            <a:r>
              <a:rPr lang="en-GB" sz="1200" b="1" dirty="0" smtClean="0"/>
              <a:t>Calcium</a:t>
            </a:r>
            <a:endParaRPr lang="en-GB" sz="1200" b="1" dirty="0"/>
          </a:p>
        </p:txBody>
      </p:sp>
      <p:sp>
        <p:nvSpPr>
          <p:cNvPr id="366" name="TextBox 365"/>
          <p:cNvSpPr txBox="1"/>
          <p:nvPr/>
        </p:nvSpPr>
        <p:spPr>
          <a:xfrm>
            <a:off x="8695608" y="3134349"/>
            <a:ext cx="791916" cy="276999"/>
          </a:xfrm>
          <a:prstGeom prst="rect">
            <a:avLst/>
          </a:prstGeom>
          <a:solidFill>
            <a:srgbClr val="FF0000"/>
          </a:solidFill>
          <a:ln>
            <a:solidFill>
              <a:schemeClr val="tx1"/>
            </a:solidFill>
          </a:ln>
        </p:spPr>
        <p:txBody>
          <a:bodyPr wrap="square" rtlCol="0">
            <a:spAutoFit/>
          </a:bodyPr>
          <a:lstStyle/>
          <a:p>
            <a:r>
              <a:rPr lang="en-GB" sz="1200" b="1" dirty="0" smtClean="0"/>
              <a:t>Protein</a:t>
            </a:r>
            <a:endParaRPr lang="en-GB" sz="1200" b="1" dirty="0"/>
          </a:p>
        </p:txBody>
      </p:sp>
      <p:sp>
        <p:nvSpPr>
          <p:cNvPr id="367" name="TextBox 366"/>
          <p:cNvSpPr txBox="1"/>
          <p:nvPr/>
        </p:nvSpPr>
        <p:spPr>
          <a:xfrm>
            <a:off x="10795847" y="4473790"/>
            <a:ext cx="723999" cy="646331"/>
          </a:xfrm>
          <a:prstGeom prst="rect">
            <a:avLst/>
          </a:prstGeom>
          <a:solidFill>
            <a:srgbClr val="FF0000"/>
          </a:solidFill>
          <a:ln>
            <a:solidFill>
              <a:schemeClr val="tx1"/>
            </a:solidFill>
          </a:ln>
        </p:spPr>
        <p:txBody>
          <a:bodyPr wrap="square" rtlCol="0">
            <a:spAutoFit/>
          </a:bodyPr>
          <a:lstStyle/>
          <a:p>
            <a:r>
              <a:rPr lang="en-GB" sz="1200" dirty="0" smtClean="0"/>
              <a:t>Dietary fibre (NSP)</a:t>
            </a:r>
            <a:endParaRPr lang="en-GB" sz="1200" dirty="0"/>
          </a:p>
        </p:txBody>
      </p:sp>
      <p:sp>
        <p:nvSpPr>
          <p:cNvPr id="369" name="TextBox 368"/>
          <p:cNvSpPr txBox="1"/>
          <p:nvPr/>
        </p:nvSpPr>
        <p:spPr>
          <a:xfrm>
            <a:off x="8860680" y="4788682"/>
            <a:ext cx="573710" cy="276999"/>
          </a:xfrm>
          <a:prstGeom prst="rect">
            <a:avLst/>
          </a:prstGeom>
          <a:solidFill>
            <a:srgbClr val="FF0000"/>
          </a:solidFill>
          <a:ln>
            <a:solidFill>
              <a:schemeClr val="tx1"/>
            </a:solidFill>
          </a:ln>
        </p:spPr>
        <p:txBody>
          <a:bodyPr wrap="square" rtlCol="0">
            <a:spAutoFit/>
          </a:bodyPr>
          <a:lstStyle/>
          <a:p>
            <a:r>
              <a:rPr lang="en-GB" sz="1200" dirty="0" smtClean="0"/>
              <a:t>Iron</a:t>
            </a:r>
            <a:endParaRPr lang="en-GB" sz="1200" dirty="0"/>
          </a:p>
        </p:txBody>
      </p:sp>
      <p:sp>
        <p:nvSpPr>
          <p:cNvPr id="370" name="TextBox 369"/>
          <p:cNvSpPr txBox="1"/>
          <p:nvPr/>
        </p:nvSpPr>
        <p:spPr>
          <a:xfrm>
            <a:off x="9175254" y="1144874"/>
            <a:ext cx="1436008" cy="646331"/>
          </a:xfrm>
          <a:prstGeom prst="rect">
            <a:avLst/>
          </a:prstGeom>
          <a:solidFill>
            <a:srgbClr val="FF0000"/>
          </a:solidFill>
          <a:ln>
            <a:solidFill>
              <a:schemeClr val="tx1"/>
            </a:solidFill>
          </a:ln>
        </p:spPr>
        <p:txBody>
          <a:bodyPr wrap="square" rtlCol="0">
            <a:spAutoFit/>
          </a:bodyPr>
          <a:lstStyle/>
          <a:p>
            <a:r>
              <a:rPr lang="en-GB" sz="1200" dirty="0" smtClean="0"/>
              <a:t> Unhealthy   v   Healthy food choices</a:t>
            </a:r>
            <a:endParaRPr lang="en-GB" sz="1200" dirty="0"/>
          </a:p>
        </p:txBody>
      </p:sp>
      <p:sp>
        <p:nvSpPr>
          <p:cNvPr id="4315" name="TextBox 4314"/>
          <p:cNvSpPr txBox="1"/>
          <p:nvPr/>
        </p:nvSpPr>
        <p:spPr>
          <a:xfrm>
            <a:off x="7999300" y="5351978"/>
            <a:ext cx="4197482" cy="1384995"/>
          </a:xfrm>
          <a:prstGeom prst="rect">
            <a:avLst/>
          </a:prstGeom>
          <a:solidFill>
            <a:srgbClr val="FFFF00"/>
          </a:solidFill>
          <a:ln>
            <a:solidFill>
              <a:schemeClr val="tx1"/>
            </a:solidFill>
          </a:ln>
        </p:spPr>
        <p:txBody>
          <a:bodyPr wrap="square" rtlCol="0">
            <a:spAutoFit/>
          </a:bodyPr>
          <a:lstStyle/>
          <a:p>
            <a:r>
              <a:rPr lang="en-GB" sz="1400" b="1" dirty="0" smtClean="0"/>
              <a:t>Assessment activity:</a:t>
            </a:r>
          </a:p>
          <a:p>
            <a:r>
              <a:rPr lang="en-GB" sz="1400" b="1" dirty="0" smtClean="0"/>
              <a:t>Research into a specific nutrient. Plan and make a food product containing a good supply of the nutrient.</a:t>
            </a:r>
          </a:p>
          <a:p>
            <a:r>
              <a:rPr lang="en-GB" sz="1400" b="1" dirty="0" smtClean="0"/>
              <a:t>Carry out a nutritional analysis of the food product.</a:t>
            </a:r>
          </a:p>
          <a:p>
            <a:r>
              <a:rPr lang="en-GB" sz="1400" b="1" dirty="0" smtClean="0"/>
              <a:t>Comment on the results and suggest changes you could make to alter the nutritional content</a:t>
            </a:r>
          </a:p>
        </p:txBody>
      </p:sp>
    </p:spTree>
    <p:extLst>
      <p:ext uri="{BB962C8B-B14F-4D97-AF65-F5344CB8AC3E}">
        <p14:creationId xmlns:p14="http://schemas.microsoft.com/office/powerpoint/2010/main" val="401094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5400000">
            <a:off x="8066363" y="2499336"/>
            <a:ext cx="285841" cy="40262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6200000">
            <a:off x="9983233" y="1707259"/>
            <a:ext cx="257289" cy="40262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8234698" y="2140775"/>
            <a:ext cx="2201426" cy="307777"/>
          </a:xfrm>
          <a:prstGeom prst="rect">
            <a:avLst/>
          </a:prstGeom>
          <a:solidFill>
            <a:srgbClr val="92D050"/>
          </a:solidFill>
        </p:spPr>
        <p:txBody>
          <a:bodyPr wrap="square" rtlCol="0">
            <a:spAutoFit/>
          </a:bodyPr>
          <a:lstStyle/>
          <a:p>
            <a:pPr algn="ctr"/>
            <a:r>
              <a:rPr lang="en-GB" sz="1400" b="1" dirty="0"/>
              <a:t>Local and Seasonal Foods</a:t>
            </a:r>
          </a:p>
        </p:txBody>
      </p:sp>
      <p:grpSp>
        <p:nvGrpSpPr>
          <p:cNvPr id="14" name="Group 13"/>
          <p:cNvGrpSpPr/>
          <p:nvPr/>
        </p:nvGrpSpPr>
        <p:grpSpPr>
          <a:xfrm>
            <a:off x="6364789" y="1263578"/>
            <a:ext cx="1223115" cy="948999"/>
            <a:chOff x="731520" y="2205603"/>
            <a:chExt cx="4775019" cy="4122785"/>
          </a:xfrm>
        </p:grpSpPr>
        <p:pic>
          <p:nvPicPr>
            <p:cNvPr id="15" name="Picture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1521" y="2205603"/>
              <a:ext cx="4775018" cy="2209643"/>
            </a:xfrm>
            <a:prstGeom prst="rect">
              <a:avLst/>
            </a:prstGeom>
          </p:spPr>
        </p:pic>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1520" y="4438627"/>
              <a:ext cx="4775018" cy="1889761"/>
            </a:xfrm>
            <a:prstGeom prst="rect">
              <a:avLst/>
            </a:prstGeom>
          </p:spPr>
        </p:pic>
      </p:grpSp>
      <p:sp>
        <p:nvSpPr>
          <p:cNvPr id="17" name="Rectangle 16"/>
          <p:cNvSpPr/>
          <p:nvPr/>
        </p:nvSpPr>
        <p:spPr>
          <a:xfrm>
            <a:off x="80158" y="538244"/>
            <a:ext cx="6110992" cy="61832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06536" y="1818339"/>
            <a:ext cx="912819" cy="785130"/>
          </a:xfrm>
          <a:prstGeom prst="rect">
            <a:avLst/>
          </a:prstGeom>
          <a:ln>
            <a:solidFill>
              <a:schemeClr val="tx1"/>
            </a:solidFill>
          </a:ln>
        </p:spPr>
      </p:pic>
      <p:sp>
        <p:nvSpPr>
          <p:cNvPr id="19" name="Rectangle 18"/>
          <p:cNvSpPr/>
          <p:nvPr/>
        </p:nvSpPr>
        <p:spPr>
          <a:xfrm>
            <a:off x="6261624" y="907592"/>
            <a:ext cx="5790743" cy="58139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19"/>
          <p:cNvGraphicFramePr>
            <a:graphicFrameLocks noGrp="1"/>
          </p:cNvGraphicFramePr>
          <p:nvPr>
            <p:extLst>
              <p:ext uri="{D42A27DB-BD31-4B8C-83A1-F6EECF244321}">
                <p14:modId xmlns:p14="http://schemas.microsoft.com/office/powerpoint/2010/main" val="1255828017"/>
              </p:ext>
            </p:extLst>
          </p:nvPr>
        </p:nvGraphicFramePr>
        <p:xfrm>
          <a:off x="4522460" y="4902656"/>
          <a:ext cx="1248052" cy="685800"/>
        </p:xfrm>
        <a:graphic>
          <a:graphicData uri="http://schemas.openxmlformats.org/drawingml/2006/table">
            <a:tbl>
              <a:tblPr firstRow="1" bandRow="1">
                <a:tableStyleId>{5C22544A-7EE6-4342-B048-85BDC9FD1C3A}</a:tableStyleId>
              </a:tblPr>
              <a:tblGrid>
                <a:gridCol w="1248052">
                  <a:extLst>
                    <a:ext uri="{9D8B030D-6E8A-4147-A177-3AD203B41FA5}">
                      <a16:colId xmlns:a16="http://schemas.microsoft.com/office/drawing/2014/main" val="320649299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212B32"/>
                          </a:solidFill>
                        </a:rPr>
                        <a:t>Foods</a:t>
                      </a:r>
                      <a:r>
                        <a:rPr lang="en-GB" sz="1100" b="1" baseline="0" dirty="0" smtClean="0">
                          <a:solidFill>
                            <a:srgbClr val="212B32"/>
                          </a:solidFill>
                        </a:rPr>
                        <a:t>:</a:t>
                      </a:r>
                      <a:endParaRPr lang="en-GB" sz="1100" b="1" dirty="0" smtClean="0">
                        <a:solidFill>
                          <a:srgbClr val="212B32"/>
                        </a:solidFill>
                      </a:endParaRPr>
                    </a:p>
                  </a:txBody>
                  <a:tcPr>
                    <a:solidFill>
                      <a:schemeClr val="accent1">
                        <a:lumMod val="40000"/>
                        <a:lumOff val="60000"/>
                      </a:schemeClr>
                    </a:solidFill>
                  </a:tcPr>
                </a:tc>
                <a:extLst>
                  <a:ext uri="{0D108BD9-81ED-4DB2-BD59-A6C34878D82A}">
                    <a16:rowId xmlns:a16="http://schemas.microsoft.com/office/drawing/2014/main" val="328929299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dirty="0" smtClean="0"/>
                        <a:t>Sugar, bananas,</a:t>
                      </a:r>
                      <a:r>
                        <a:rPr lang="en-GB" sz="1100" b="1" u="none" baseline="0" dirty="0" smtClean="0"/>
                        <a:t> coffee, tea</a:t>
                      </a:r>
                      <a:endParaRPr lang="en-GB" sz="1100" b="1" u="none" dirty="0" smtClean="0"/>
                    </a:p>
                  </a:txBody>
                  <a:tcPr/>
                </a:tc>
                <a:extLst>
                  <a:ext uri="{0D108BD9-81ED-4DB2-BD59-A6C34878D82A}">
                    <a16:rowId xmlns:a16="http://schemas.microsoft.com/office/drawing/2014/main" val="4157655147"/>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842887071"/>
              </p:ext>
            </p:extLst>
          </p:nvPr>
        </p:nvGraphicFramePr>
        <p:xfrm>
          <a:off x="4546485" y="2162073"/>
          <a:ext cx="1248052" cy="518160"/>
        </p:xfrm>
        <a:graphic>
          <a:graphicData uri="http://schemas.openxmlformats.org/drawingml/2006/table">
            <a:tbl>
              <a:tblPr firstRow="1" bandRow="1">
                <a:tableStyleId>{5C22544A-7EE6-4342-B048-85BDC9FD1C3A}</a:tableStyleId>
              </a:tblPr>
              <a:tblGrid>
                <a:gridCol w="1248052">
                  <a:extLst>
                    <a:ext uri="{9D8B030D-6E8A-4147-A177-3AD203B41FA5}">
                      <a16:colId xmlns:a16="http://schemas.microsoft.com/office/drawing/2014/main" val="3206492992"/>
                    </a:ext>
                  </a:extLst>
                </a:gridCol>
              </a:tblGrid>
              <a:tr h="131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212B32"/>
                          </a:solidFill>
                        </a:rPr>
                        <a:t>Foods</a:t>
                      </a:r>
                      <a:r>
                        <a:rPr lang="en-GB" sz="1100" b="1" baseline="0" dirty="0" smtClean="0">
                          <a:solidFill>
                            <a:srgbClr val="212B32"/>
                          </a:solidFill>
                        </a:rPr>
                        <a:t>:</a:t>
                      </a:r>
                      <a:endParaRPr lang="en-GB" sz="1100" b="1" dirty="0" smtClean="0">
                        <a:solidFill>
                          <a:srgbClr val="212B32"/>
                        </a:solidFill>
                      </a:endParaRPr>
                    </a:p>
                  </a:txBody>
                  <a:tcPr>
                    <a:solidFill>
                      <a:schemeClr val="accent1">
                        <a:lumMod val="40000"/>
                        <a:lumOff val="60000"/>
                      </a:schemeClr>
                    </a:solidFill>
                  </a:tcPr>
                </a:tc>
                <a:extLst>
                  <a:ext uri="{0D108BD9-81ED-4DB2-BD59-A6C34878D82A}">
                    <a16:rowId xmlns:a16="http://schemas.microsoft.com/office/drawing/2014/main" val="3289292997"/>
                  </a:ext>
                </a:extLst>
              </a:tr>
              <a:tr h="154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dirty="0" smtClean="0"/>
                        <a:t>Eggs, meat</a:t>
                      </a:r>
                    </a:p>
                  </a:txBody>
                  <a:tcPr/>
                </a:tc>
                <a:extLst>
                  <a:ext uri="{0D108BD9-81ED-4DB2-BD59-A6C34878D82A}">
                    <a16:rowId xmlns:a16="http://schemas.microsoft.com/office/drawing/2014/main" val="4157655147"/>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857422430"/>
              </p:ext>
            </p:extLst>
          </p:nvPr>
        </p:nvGraphicFramePr>
        <p:xfrm>
          <a:off x="4548618" y="1147949"/>
          <a:ext cx="1248052" cy="685800"/>
        </p:xfrm>
        <a:graphic>
          <a:graphicData uri="http://schemas.openxmlformats.org/drawingml/2006/table">
            <a:tbl>
              <a:tblPr firstRow="1" bandRow="1">
                <a:tableStyleId>{5C22544A-7EE6-4342-B048-85BDC9FD1C3A}</a:tableStyleId>
              </a:tblPr>
              <a:tblGrid>
                <a:gridCol w="1248052">
                  <a:extLst>
                    <a:ext uri="{9D8B030D-6E8A-4147-A177-3AD203B41FA5}">
                      <a16:colId xmlns:a16="http://schemas.microsoft.com/office/drawing/2014/main" val="3206492992"/>
                    </a:ext>
                  </a:extLst>
                </a:gridCol>
              </a:tblGrid>
              <a:tr h="2357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212B32"/>
                          </a:solidFill>
                        </a:rPr>
                        <a:t>Foods</a:t>
                      </a:r>
                      <a:r>
                        <a:rPr lang="en-GB" sz="1100" b="1" baseline="0" dirty="0" smtClean="0">
                          <a:solidFill>
                            <a:srgbClr val="212B32"/>
                          </a:solidFill>
                        </a:rPr>
                        <a:t>:</a:t>
                      </a:r>
                      <a:endParaRPr lang="en-GB" sz="1100" b="1" dirty="0" smtClean="0">
                        <a:solidFill>
                          <a:srgbClr val="212B32"/>
                        </a:solidFill>
                      </a:endParaRPr>
                    </a:p>
                  </a:txBody>
                  <a:tcPr>
                    <a:solidFill>
                      <a:schemeClr val="accent1">
                        <a:lumMod val="40000"/>
                        <a:lumOff val="60000"/>
                      </a:schemeClr>
                    </a:solidFill>
                  </a:tcPr>
                </a:tc>
                <a:extLst>
                  <a:ext uri="{0D108BD9-81ED-4DB2-BD59-A6C34878D82A}">
                    <a16:rowId xmlns:a16="http://schemas.microsoft.com/office/drawing/2014/main" val="3289292997"/>
                  </a:ext>
                </a:extLst>
              </a:tr>
              <a:tr h="351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dirty="0" smtClean="0"/>
                        <a:t>Milk, cheese, yoghurt, poultry</a:t>
                      </a:r>
                    </a:p>
                  </a:txBody>
                  <a:tcPr/>
                </a:tc>
                <a:extLst>
                  <a:ext uri="{0D108BD9-81ED-4DB2-BD59-A6C34878D82A}">
                    <a16:rowId xmlns:a16="http://schemas.microsoft.com/office/drawing/2014/main" val="4157655147"/>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4152542469"/>
              </p:ext>
            </p:extLst>
          </p:nvPr>
        </p:nvGraphicFramePr>
        <p:xfrm>
          <a:off x="4522460" y="5947589"/>
          <a:ext cx="1248052" cy="518160"/>
        </p:xfrm>
        <a:graphic>
          <a:graphicData uri="http://schemas.openxmlformats.org/drawingml/2006/table">
            <a:tbl>
              <a:tblPr firstRow="1" bandRow="1">
                <a:tableStyleId>{5C22544A-7EE6-4342-B048-85BDC9FD1C3A}</a:tableStyleId>
              </a:tblPr>
              <a:tblGrid>
                <a:gridCol w="1248052">
                  <a:extLst>
                    <a:ext uri="{9D8B030D-6E8A-4147-A177-3AD203B41FA5}">
                      <a16:colId xmlns:a16="http://schemas.microsoft.com/office/drawing/2014/main" val="3206492992"/>
                    </a:ext>
                  </a:extLst>
                </a:gridCol>
              </a:tblGrid>
              <a:tr h="196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212B32"/>
                          </a:solidFill>
                        </a:rPr>
                        <a:t>Foods</a:t>
                      </a:r>
                      <a:r>
                        <a:rPr lang="en-GB" sz="1100" b="1" baseline="0" dirty="0" smtClean="0">
                          <a:solidFill>
                            <a:srgbClr val="212B32"/>
                          </a:solidFill>
                        </a:rPr>
                        <a:t>:</a:t>
                      </a:r>
                      <a:endParaRPr lang="en-GB" sz="1100" b="1" dirty="0" smtClean="0">
                        <a:solidFill>
                          <a:srgbClr val="212B32"/>
                        </a:solidFill>
                      </a:endParaRPr>
                    </a:p>
                  </a:txBody>
                  <a:tcPr>
                    <a:solidFill>
                      <a:schemeClr val="accent1">
                        <a:lumMod val="40000"/>
                        <a:lumOff val="60000"/>
                      </a:schemeClr>
                    </a:solidFill>
                  </a:tcPr>
                </a:tc>
                <a:extLst>
                  <a:ext uri="{0D108BD9-81ED-4DB2-BD59-A6C34878D82A}">
                    <a16:rowId xmlns:a16="http://schemas.microsoft.com/office/drawing/2014/main" val="328929299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dirty="0" smtClean="0"/>
                        <a:t>Fish, seafood</a:t>
                      </a:r>
                    </a:p>
                  </a:txBody>
                  <a:tcPr/>
                </a:tc>
                <a:extLst>
                  <a:ext uri="{0D108BD9-81ED-4DB2-BD59-A6C34878D82A}">
                    <a16:rowId xmlns:a16="http://schemas.microsoft.com/office/drawing/2014/main" val="4157655147"/>
                  </a:ext>
                </a:extLst>
              </a:tr>
            </a:tbl>
          </a:graphicData>
        </a:graphic>
      </p:graphicFrame>
      <p:sp>
        <p:nvSpPr>
          <p:cNvPr id="24" name="Rectangle 23"/>
          <p:cNvSpPr/>
          <p:nvPr/>
        </p:nvSpPr>
        <p:spPr>
          <a:xfrm>
            <a:off x="7746157" y="1037695"/>
            <a:ext cx="3268137" cy="646331"/>
          </a:xfrm>
          <a:prstGeom prst="rect">
            <a:avLst/>
          </a:prstGeom>
        </p:spPr>
        <p:txBody>
          <a:bodyPr wrap="square">
            <a:spAutoFit/>
          </a:bodyPr>
          <a:lstStyle/>
          <a:p>
            <a:pPr algn="ctr"/>
            <a:r>
              <a:rPr lang="en-GB" sz="1200" b="1" dirty="0">
                <a:solidFill>
                  <a:srgbClr val="00B0F0"/>
                </a:solidFill>
                <a:ea typeface="Calibri" panose="020F0502020204030204" pitchFamily="34" charset="0"/>
                <a:cs typeface="Calibri" panose="020F0502020204030204" pitchFamily="34" charset="0"/>
              </a:rPr>
              <a:t>Locally Sourced Foods </a:t>
            </a:r>
            <a:r>
              <a:rPr lang="en-GB" sz="1200" dirty="0">
                <a:solidFill>
                  <a:srgbClr val="000000"/>
                </a:solidFill>
                <a:ea typeface="Calibri" panose="020F0502020204030204" pitchFamily="34" charset="0"/>
                <a:cs typeface="Calibri" panose="020F0502020204030204" pitchFamily="34" charset="0"/>
              </a:rPr>
              <a:t>– A way of reducing food miles is to buy locally sourced foods, these are also seasonal and can sometimes be organic too.</a:t>
            </a:r>
            <a:endParaRPr lang="en-US" sz="1200" dirty="0"/>
          </a:p>
        </p:txBody>
      </p:sp>
      <p:pic>
        <p:nvPicPr>
          <p:cNvPr id="25" name="Picture 2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8386" y="4914563"/>
            <a:ext cx="728169" cy="850643"/>
          </a:xfrm>
          <a:prstGeom prst="rect">
            <a:avLst/>
          </a:prstGeom>
        </p:spPr>
      </p:pic>
      <p:pic>
        <p:nvPicPr>
          <p:cNvPr id="26" name="Picture 2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6098" y="1069163"/>
            <a:ext cx="799133" cy="800926"/>
          </a:xfrm>
          <a:prstGeom prst="rect">
            <a:avLst/>
          </a:prstGeom>
        </p:spPr>
      </p:pic>
      <p:pic>
        <p:nvPicPr>
          <p:cNvPr id="27" name="Picture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7614" y="3928335"/>
            <a:ext cx="829448" cy="829448"/>
          </a:xfrm>
          <a:prstGeom prst="rect">
            <a:avLst/>
          </a:prstGeom>
        </p:spPr>
      </p:pic>
      <p:pic>
        <p:nvPicPr>
          <p:cNvPr id="28" name="Picture 2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06098" y="1998915"/>
            <a:ext cx="792480" cy="792480"/>
          </a:xfrm>
          <a:prstGeom prst="rect">
            <a:avLst/>
          </a:prstGeom>
        </p:spPr>
      </p:pic>
      <p:pic>
        <p:nvPicPr>
          <p:cNvPr id="29" name="Picture 28" descr="Macintosh HD:Users:andrewwhitehead:Desktop:Unknown-1.jpeg"/>
          <p:cNvPicPr/>
          <p:nvPr/>
        </p:nvPicPr>
        <p:blipFill rotWithShape="1">
          <a:blip r:embed="rId9" cstate="email">
            <a:extLst>
              <a:ext uri="{28A0092B-C50C-407E-A947-70E740481C1C}">
                <a14:useLocalDpi xmlns:a14="http://schemas.microsoft.com/office/drawing/2010/main"/>
              </a:ext>
            </a:extLst>
          </a:blip>
          <a:srcRect/>
          <a:stretch/>
        </p:blipFill>
        <p:spPr bwMode="auto">
          <a:xfrm>
            <a:off x="291354" y="5960626"/>
            <a:ext cx="744458" cy="668624"/>
          </a:xfrm>
          <a:prstGeom prst="rect">
            <a:avLst/>
          </a:prstGeom>
          <a:noFill/>
          <a:ln>
            <a:noFill/>
          </a:ln>
        </p:spPr>
      </p:pic>
      <p:graphicFrame>
        <p:nvGraphicFramePr>
          <p:cNvPr id="30" name="Table 29"/>
          <p:cNvGraphicFramePr>
            <a:graphicFrameLocks noGrp="1"/>
          </p:cNvGraphicFramePr>
          <p:nvPr>
            <p:extLst>
              <p:ext uri="{D42A27DB-BD31-4B8C-83A1-F6EECF244321}">
                <p14:modId xmlns:p14="http://schemas.microsoft.com/office/powerpoint/2010/main" val="3293289456"/>
              </p:ext>
            </p:extLst>
          </p:nvPr>
        </p:nvGraphicFramePr>
        <p:xfrm>
          <a:off x="4522460" y="3962525"/>
          <a:ext cx="1248052" cy="655320"/>
        </p:xfrm>
        <a:graphic>
          <a:graphicData uri="http://schemas.openxmlformats.org/drawingml/2006/table">
            <a:tbl>
              <a:tblPr firstRow="1" bandRow="1">
                <a:tableStyleId>{5C22544A-7EE6-4342-B048-85BDC9FD1C3A}</a:tableStyleId>
              </a:tblPr>
              <a:tblGrid>
                <a:gridCol w="1248052">
                  <a:extLst>
                    <a:ext uri="{9D8B030D-6E8A-4147-A177-3AD203B41FA5}">
                      <a16:colId xmlns:a16="http://schemas.microsoft.com/office/drawing/2014/main" val="320649299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212B32"/>
                          </a:solidFill>
                        </a:rPr>
                        <a:t>Foods</a:t>
                      </a:r>
                      <a:r>
                        <a:rPr lang="en-GB" sz="1100" b="1" baseline="0" dirty="0" smtClean="0">
                          <a:solidFill>
                            <a:srgbClr val="212B32"/>
                          </a:solidFill>
                        </a:rPr>
                        <a:t>:</a:t>
                      </a:r>
                      <a:endParaRPr lang="en-GB" sz="1100" b="1" dirty="0" smtClean="0">
                        <a:solidFill>
                          <a:srgbClr val="212B32"/>
                        </a:solidFill>
                      </a:endParaRPr>
                    </a:p>
                  </a:txBody>
                  <a:tcPr>
                    <a:solidFill>
                      <a:schemeClr val="accent1">
                        <a:lumMod val="40000"/>
                        <a:lumOff val="60000"/>
                      </a:schemeClr>
                    </a:solidFill>
                  </a:tcPr>
                </a:tc>
                <a:extLst>
                  <a:ext uri="{0D108BD9-81ED-4DB2-BD59-A6C34878D82A}">
                    <a16:rowId xmlns:a16="http://schemas.microsoft.com/office/drawing/2014/main" val="328929299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u="none" dirty="0" smtClean="0"/>
                        <a:t>Eggs, chicken,</a:t>
                      </a:r>
                      <a:r>
                        <a:rPr lang="en-GB" sz="1000" b="1" u="none" baseline="0" dirty="0" smtClean="0"/>
                        <a:t>  fruit and vegetables</a:t>
                      </a:r>
                      <a:endParaRPr lang="en-GB" sz="1000" b="1" u="none" dirty="0" smtClean="0"/>
                    </a:p>
                  </a:txBody>
                  <a:tcPr/>
                </a:tc>
                <a:extLst>
                  <a:ext uri="{0D108BD9-81ED-4DB2-BD59-A6C34878D82A}">
                    <a16:rowId xmlns:a16="http://schemas.microsoft.com/office/drawing/2014/main" val="4157655147"/>
                  </a:ext>
                </a:extLst>
              </a:tr>
            </a:tbl>
          </a:graphicData>
        </a:graphic>
      </p:graphicFrame>
      <p:sp>
        <p:nvSpPr>
          <p:cNvPr id="31" name="Rectangle 30"/>
          <p:cNvSpPr/>
          <p:nvPr/>
        </p:nvSpPr>
        <p:spPr>
          <a:xfrm>
            <a:off x="110692" y="538244"/>
            <a:ext cx="4435793" cy="516117"/>
          </a:xfrm>
          <a:prstGeom prst="rect">
            <a:avLst/>
          </a:prstGeom>
          <a:noFill/>
          <a:ln>
            <a:noFill/>
          </a:ln>
        </p:spPr>
        <p:txBody>
          <a:bodyPr wrap="square" lIns="84406" tIns="42203" rIns="84406" bIns="42203">
            <a:spAutoFit/>
          </a:bodyPr>
          <a:lstStyle/>
          <a:p>
            <a:pPr algn="ctr"/>
            <a:r>
              <a:rPr lang="en-US" sz="1400" b="1" dirty="0">
                <a:ln w="12700">
                  <a:noFill/>
                  <a:prstDash val="solid"/>
                </a:ln>
              </a:rPr>
              <a:t>Where does our food come from</a:t>
            </a:r>
            <a:r>
              <a:rPr lang="en-US" sz="1400" b="1" dirty="0" smtClean="0">
                <a:ln w="12700">
                  <a:noFill/>
                  <a:prstDash val="solid"/>
                </a:ln>
              </a:rPr>
              <a:t>,</a:t>
            </a:r>
          </a:p>
          <a:p>
            <a:pPr algn="ctr"/>
            <a:r>
              <a:rPr lang="en-US" sz="1400" b="1" dirty="0" smtClean="0">
                <a:ln w="12700">
                  <a:noFill/>
                  <a:prstDash val="solid"/>
                </a:ln>
              </a:rPr>
              <a:t> </a:t>
            </a:r>
            <a:r>
              <a:rPr lang="en-US" sz="1400" b="1" dirty="0">
                <a:ln w="12700">
                  <a:noFill/>
                  <a:prstDash val="solid"/>
                </a:ln>
              </a:rPr>
              <a:t>how is it produced and why do we need to know?</a:t>
            </a:r>
          </a:p>
        </p:txBody>
      </p:sp>
      <p:sp>
        <p:nvSpPr>
          <p:cNvPr id="32" name="TextBox 31"/>
          <p:cNvSpPr txBox="1"/>
          <p:nvPr/>
        </p:nvSpPr>
        <p:spPr>
          <a:xfrm>
            <a:off x="1139898" y="5037213"/>
            <a:ext cx="2976319" cy="461665"/>
          </a:xfrm>
          <a:prstGeom prst="rect">
            <a:avLst/>
          </a:prstGeom>
          <a:noFill/>
          <a:ln>
            <a:solidFill>
              <a:schemeClr val="tx1"/>
            </a:solidFill>
          </a:ln>
        </p:spPr>
        <p:txBody>
          <a:bodyPr wrap="square" rtlCol="0">
            <a:spAutoFit/>
          </a:bodyPr>
          <a:lstStyle/>
          <a:p>
            <a:pPr algn="ctr"/>
            <a:r>
              <a:rPr lang="en-GB" sz="1200" dirty="0"/>
              <a:t>The </a:t>
            </a:r>
            <a:r>
              <a:rPr lang="en-GB" sz="1200" b="1" dirty="0">
                <a:solidFill>
                  <a:srgbClr val="00B0F0"/>
                </a:solidFill>
              </a:rPr>
              <a:t>farmer</a:t>
            </a:r>
            <a:r>
              <a:rPr lang="en-GB" sz="1200" b="1" dirty="0"/>
              <a:t> </a:t>
            </a:r>
            <a:r>
              <a:rPr lang="en-GB" sz="1200" dirty="0"/>
              <a:t>gets a </a:t>
            </a:r>
            <a:r>
              <a:rPr lang="en-GB" sz="1200" b="1" dirty="0">
                <a:solidFill>
                  <a:srgbClr val="00B0F0"/>
                </a:solidFill>
              </a:rPr>
              <a:t>fair price </a:t>
            </a:r>
            <a:r>
              <a:rPr lang="en-GB" sz="1200" dirty="0"/>
              <a:t>for his produce and fair working and living conditions. </a:t>
            </a:r>
          </a:p>
        </p:txBody>
      </p:sp>
      <p:sp>
        <p:nvSpPr>
          <p:cNvPr id="33" name="Rectangle 32"/>
          <p:cNvSpPr/>
          <p:nvPr/>
        </p:nvSpPr>
        <p:spPr>
          <a:xfrm>
            <a:off x="1184225" y="5895037"/>
            <a:ext cx="2931992" cy="646331"/>
          </a:xfrm>
          <a:prstGeom prst="rect">
            <a:avLst/>
          </a:prstGeom>
          <a:ln>
            <a:solidFill>
              <a:schemeClr val="tx1"/>
            </a:solidFill>
          </a:ln>
        </p:spPr>
        <p:txBody>
          <a:bodyPr wrap="square">
            <a:spAutoFit/>
          </a:bodyPr>
          <a:lstStyle/>
          <a:p>
            <a:pPr algn="ctr"/>
            <a:r>
              <a:rPr lang="en-GB" sz="1200" dirty="0"/>
              <a:t>Using </a:t>
            </a:r>
            <a:r>
              <a:rPr lang="en-GB" sz="1200" b="1" dirty="0">
                <a:solidFill>
                  <a:srgbClr val="00B0F0"/>
                </a:solidFill>
              </a:rPr>
              <a:t>sustainable methods </a:t>
            </a:r>
            <a:r>
              <a:rPr lang="en-GB" sz="1200" dirty="0"/>
              <a:t>of fishing to prevent the decline in number of</a:t>
            </a:r>
            <a:r>
              <a:rPr lang="en-GB" sz="1200" dirty="0">
                <a:solidFill>
                  <a:srgbClr val="00B0F0"/>
                </a:solidFill>
              </a:rPr>
              <a:t> </a:t>
            </a:r>
            <a:r>
              <a:rPr lang="en-GB" sz="1200" b="1" dirty="0">
                <a:solidFill>
                  <a:srgbClr val="00B0F0"/>
                </a:solidFill>
              </a:rPr>
              <a:t>fish</a:t>
            </a:r>
            <a:r>
              <a:rPr lang="en-GB" sz="1200" dirty="0">
                <a:solidFill>
                  <a:srgbClr val="00B0F0"/>
                </a:solidFill>
              </a:rPr>
              <a:t> </a:t>
            </a:r>
            <a:r>
              <a:rPr lang="en-GB" sz="1200" dirty="0"/>
              <a:t>in our seas.</a:t>
            </a:r>
          </a:p>
        </p:txBody>
      </p:sp>
      <p:sp>
        <p:nvSpPr>
          <p:cNvPr id="34" name="Rectangle 33"/>
          <p:cNvSpPr/>
          <p:nvPr/>
        </p:nvSpPr>
        <p:spPr>
          <a:xfrm>
            <a:off x="1098519" y="2107627"/>
            <a:ext cx="3017699" cy="646331"/>
          </a:xfrm>
          <a:prstGeom prst="rect">
            <a:avLst/>
          </a:prstGeom>
          <a:ln>
            <a:solidFill>
              <a:schemeClr val="tx1"/>
            </a:solidFill>
          </a:ln>
        </p:spPr>
        <p:txBody>
          <a:bodyPr wrap="square">
            <a:spAutoFit/>
          </a:bodyPr>
          <a:lstStyle/>
          <a:p>
            <a:pPr algn="ctr"/>
            <a:r>
              <a:rPr lang="en-GB" sz="1200" dirty="0"/>
              <a:t>The</a:t>
            </a:r>
            <a:r>
              <a:rPr lang="en-GB" sz="1200" b="1" dirty="0"/>
              <a:t> </a:t>
            </a:r>
            <a:r>
              <a:rPr lang="en-GB" sz="1200" b="1" dirty="0">
                <a:solidFill>
                  <a:srgbClr val="00B0F0"/>
                </a:solidFill>
              </a:rPr>
              <a:t>animals</a:t>
            </a:r>
            <a:r>
              <a:rPr lang="en-GB" sz="1200" b="1" dirty="0"/>
              <a:t> </a:t>
            </a:r>
            <a:r>
              <a:rPr lang="en-GB" sz="1200" dirty="0"/>
              <a:t>have access to outdoor space and can live naturally. The </a:t>
            </a:r>
            <a:r>
              <a:rPr lang="en-GB" sz="1200" b="1" dirty="0">
                <a:solidFill>
                  <a:srgbClr val="00B0F0"/>
                </a:solidFill>
              </a:rPr>
              <a:t>welfare</a:t>
            </a:r>
            <a:r>
              <a:rPr lang="en-GB" sz="1200" dirty="0"/>
              <a:t> standards are high.</a:t>
            </a:r>
          </a:p>
        </p:txBody>
      </p:sp>
      <p:sp>
        <p:nvSpPr>
          <p:cNvPr id="35" name="Rectangle 34"/>
          <p:cNvSpPr/>
          <p:nvPr/>
        </p:nvSpPr>
        <p:spPr>
          <a:xfrm>
            <a:off x="7900417" y="2821971"/>
            <a:ext cx="2523676" cy="646331"/>
          </a:xfrm>
          <a:prstGeom prst="rect">
            <a:avLst/>
          </a:prstGeom>
        </p:spPr>
        <p:txBody>
          <a:bodyPr wrap="square">
            <a:spAutoFit/>
          </a:bodyPr>
          <a:lstStyle/>
          <a:p>
            <a:pPr algn="ctr"/>
            <a:r>
              <a:rPr lang="en-GB" sz="1200" b="1" dirty="0">
                <a:solidFill>
                  <a:srgbClr val="00B0F0"/>
                </a:solidFill>
                <a:ea typeface="Calibri" panose="020F0502020204030204" pitchFamily="34" charset="0"/>
                <a:cs typeface="Calibri" panose="020F0502020204030204" pitchFamily="34" charset="0"/>
              </a:rPr>
              <a:t>Seasonal Foods </a:t>
            </a:r>
            <a:r>
              <a:rPr lang="en-GB" sz="1200" dirty="0">
                <a:solidFill>
                  <a:srgbClr val="000000"/>
                </a:solidFill>
                <a:ea typeface="Calibri" panose="020F0502020204030204" pitchFamily="34" charset="0"/>
                <a:cs typeface="Calibri" panose="020F0502020204030204" pitchFamily="34" charset="0"/>
              </a:rPr>
              <a:t>- Foods that are harvested and eaten in the season they are naturally ready to eat.</a:t>
            </a:r>
            <a:endParaRPr lang="en-US" sz="1200" dirty="0"/>
          </a:p>
        </p:txBody>
      </p:sp>
      <p:sp>
        <p:nvSpPr>
          <p:cNvPr id="36" name="Rectangle 35"/>
          <p:cNvSpPr/>
          <p:nvPr/>
        </p:nvSpPr>
        <p:spPr>
          <a:xfrm>
            <a:off x="1087536" y="3940112"/>
            <a:ext cx="3039011" cy="830997"/>
          </a:xfrm>
          <a:prstGeom prst="rect">
            <a:avLst/>
          </a:prstGeom>
          <a:ln>
            <a:solidFill>
              <a:schemeClr val="tx1"/>
            </a:solidFill>
          </a:ln>
        </p:spPr>
        <p:txBody>
          <a:bodyPr wrap="square">
            <a:spAutoFit/>
          </a:bodyPr>
          <a:lstStyle/>
          <a:p>
            <a:pPr algn="ctr"/>
            <a:r>
              <a:rPr lang="en-GB" sz="1200" dirty="0"/>
              <a:t>This means the food has been produced without using any chemicals. Only </a:t>
            </a:r>
            <a:r>
              <a:rPr lang="en-GB" sz="1200" b="1" dirty="0">
                <a:solidFill>
                  <a:srgbClr val="00B0F0"/>
                </a:solidFill>
              </a:rPr>
              <a:t>natural fertilisers and pesticides </a:t>
            </a:r>
            <a:r>
              <a:rPr lang="en-GB" sz="1200" dirty="0"/>
              <a:t>are used to help the crops grow.</a:t>
            </a:r>
          </a:p>
        </p:txBody>
      </p:sp>
      <p:pic>
        <p:nvPicPr>
          <p:cNvPr id="37" name="Picture 3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87614" y="2824414"/>
            <a:ext cx="829714" cy="893776"/>
          </a:xfrm>
          <a:prstGeom prst="rect">
            <a:avLst/>
          </a:prstGeom>
        </p:spPr>
      </p:pic>
      <p:graphicFrame>
        <p:nvGraphicFramePr>
          <p:cNvPr id="38" name="Table 37"/>
          <p:cNvGraphicFramePr>
            <a:graphicFrameLocks noGrp="1"/>
          </p:cNvGraphicFramePr>
          <p:nvPr>
            <p:extLst>
              <p:ext uri="{D42A27DB-BD31-4B8C-83A1-F6EECF244321}">
                <p14:modId xmlns:p14="http://schemas.microsoft.com/office/powerpoint/2010/main" val="2583199309"/>
              </p:ext>
            </p:extLst>
          </p:nvPr>
        </p:nvGraphicFramePr>
        <p:xfrm>
          <a:off x="4539530" y="3017249"/>
          <a:ext cx="1248052" cy="518160"/>
        </p:xfrm>
        <a:graphic>
          <a:graphicData uri="http://schemas.openxmlformats.org/drawingml/2006/table">
            <a:tbl>
              <a:tblPr firstRow="1" bandRow="1">
                <a:tableStyleId>{5C22544A-7EE6-4342-B048-85BDC9FD1C3A}</a:tableStyleId>
              </a:tblPr>
              <a:tblGrid>
                <a:gridCol w="1248052">
                  <a:extLst>
                    <a:ext uri="{9D8B030D-6E8A-4147-A177-3AD203B41FA5}">
                      <a16:colId xmlns:a16="http://schemas.microsoft.com/office/drawing/2014/main" val="320649299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212B32"/>
                          </a:solidFill>
                        </a:rPr>
                        <a:t>Foods</a:t>
                      </a:r>
                      <a:r>
                        <a:rPr lang="en-GB" sz="1100" b="1" baseline="0" dirty="0" smtClean="0">
                          <a:solidFill>
                            <a:srgbClr val="212B32"/>
                          </a:solidFill>
                        </a:rPr>
                        <a:t>:</a:t>
                      </a:r>
                      <a:endParaRPr lang="en-GB" sz="1100" b="1" dirty="0" smtClean="0">
                        <a:solidFill>
                          <a:srgbClr val="212B32"/>
                        </a:solidFill>
                      </a:endParaRPr>
                    </a:p>
                  </a:txBody>
                  <a:tcPr>
                    <a:solidFill>
                      <a:schemeClr val="accent1">
                        <a:lumMod val="40000"/>
                        <a:lumOff val="60000"/>
                      </a:schemeClr>
                    </a:solidFill>
                  </a:tcPr>
                </a:tc>
                <a:extLst>
                  <a:ext uri="{0D108BD9-81ED-4DB2-BD59-A6C34878D82A}">
                    <a16:rowId xmlns:a16="http://schemas.microsoft.com/office/drawing/2014/main" val="3289292997"/>
                  </a:ext>
                </a:extLst>
              </a:tr>
              <a:tr h="1342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dirty="0" smtClean="0"/>
                        <a:t>Eggs, meat &amp; fish</a:t>
                      </a:r>
                    </a:p>
                  </a:txBody>
                  <a:tcPr/>
                </a:tc>
                <a:extLst>
                  <a:ext uri="{0D108BD9-81ED-4DB2-BD59-A6C34878D82A}">
                    <a16:rowId xmlns:a16="http://schemas.microsoft.com/office/drawing/2014/main" val="4157655147"/>
                  </a:ext>
                </a:extLst>
              </a:tr>
            </a:tbl>
          </a:graphicData>
        </a:graphic>
      </p:graphicFrame>
      <p:sp>
        <p:nvSpPr>
          <p:cNvPr id="39" name="Rectangle 38"/>
          <p:cNvSpPr/>
          <p:nvPr/>
        </p:nvSpPr>
        <p:spPr>
          <a:xfrm>
            <a:off x="1114388" y="2989503"/>
            <a:ext cx="3012160" cy="646331"/>
          </a:xfrm>
          <a:prstGeom prst="rect">
            <a:avLst/>
          </a:prstGeom>
          <a:ln>
            <a:solidFill>
              <a:schemeClr val="tx1"/>
            </a:solidFill>
          </a:ln>
        </p:spPr>
        <p:txBody>
          <a:bodyPr wrap="square">
            <a:spAutoFit/>
          </a:bodyPr>
          <a:lstStyle/>
          <a:p>
            <a:pPr algn="ctr"/>
            <a:r>
              <a:rPr lang="en-GB" sz="1200" dirty="0"/>
              <a:t>Foods that have this label mean the </a:t>
            </a:r>
            <a:r>
              <a:rPr lang="en-GB" sz="1200" b="1" dirty="0">
                <a:solidFill>
                  <a:srgbClr val="00B0F0"/>
                </a:solidFill>
              </a:rPr>
              <a:t>animals</a:t>
            </a:r>
            <a:r>
              <a:rPr lang="en-GB" sz="1200" b="1" dirty="0"/>
              <a:t> </a:t>
            </a:r>
            <a:r>
              <a:rPr lang="en-GB" sz="1200" dirty="0"/>
              <a:t>have had a good life and have been treated with respect</a:t>
            </a:r>
          </a:p>
        </p:txBody>
      </p:sp>
      <p:sp>
        <p:nvSpPr>
          <p:cNvPr id="40" name="Rectangle 39"/>
          <p:cNvSpPr/>
          <p:nvPr/>
        </p:nvSpPr>
        <p:spPr>
          <a:xfrm>
            <a:off x="1065146" y="1093942"/>
            <a:ext cx="3051072" cy="830997"/>
          </a:xfrm>
          <a:prstGeom prst="rect">
            <a:avLst/>
          </a:prstGeom>
          <a:ln>
            <a:solidFill>
              <a:schemeClr val="tx1"/>
            </a:solidFill>
          </a:ln>
        </p:spPr>
        <p:txBody>
          <a:bodyPr wrap="square">
            <a:spAutoFit/>
          </a:bodyPr>
          <a:lstStyle/>
          <a:p>
            <a:pPr algn="ctr"/>
            <a:r>
              <a:rPr lang="en-US" sz="1200" b="1" dirty="0">
                <a:solidFill>
                  <a:srgbClr val="00B0F0"/>
                </a:solidFill>
              </a:rPr>
              <a:t>Red Tractor</a:t>
            </a:r>
            <a:r>
              <a:rPr lang="en-US" sz="1200" dirty="0">
                <a:solidFill>
                  <a:srgbClr val="00B0F0"/>
                </a:solidFill>
              </a:rPr>
              <a:t> </a:t>
            </a:r>
            <a:r>
              <a:rPr lang="en-US" sz="1200" dirty="0"/>
              <a:t>is a food assurance scheme showing the food has been farmed, processed and packed in the </a:t>
            </a:r>
            <a:r>
              <a:rPr lang="en-US" sz="1200" b="1" dirty="0">
                <a:solidFill>
                  <a:srgbClr val="00B0F0"/>
                </a:solidFill>
              </a:rPr>
              <a:t>UK</a:t>
            </a:r>
            <a:r>
              <a:rPr lang="en-US" sz="1200" dirty="0"/>
              <a:t>. It is </a:t>
            </a:r>
            <a:r>
              <a:rPr lang="en-US" sz="1200" b="1" dirty="0">
                <a:solidFill>
                  <a:srgbClr val="00B0F0"/>
                </a:solidFill>
              </a:rPr>
              <a:t>traceable, </a:t>
            </a:r>
            <a:r>
              <a:rPr lang="en-US" sz="1200" dirty="0"/>
              <a:t>safe to eat and has been produced responsibly</a:t>
            </a:r>
            <a:r>
              <a:rPr lang="en-US" sz="1100" dirty="0"/>
              <a:t>. </a:t>
            </a:r>
            <a:endParaRPr lang="en-GB" sz="1100" dirty="0"/>
          </a:p>
        </p:txBody>
      </p:sp>
      <p:pic>
        <p:nvPicPr>
          <p:cNvPr id="41" name="Picture 40"/>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439866" y="2500007"/>
            <a:ext cx="1050553" cy="812661"/>
          </a:xfrm>
          <a:prstGeom prst="rect">
            <a:avLst/>
          </a:prstGeom>
        </p:spPr>
      </p:pic>
      <p:sp>
        <p:nvSpPr>
          <p:cNvPr id="42" name="Rectangle 41"/>
          <p:cNvSpPr/>
          <p:nvPr/>
        </p:nvSpPr>
        <p:spPr>
          <a:xfrm>
            <a:off x="7139939" y="3760770"/>
            <a:ext cx="4192943" cy="523220"/>
          </a:xfrm>
          <a:prstGeom prst="rect">
            <a:avLst/>
          </a:prstGeom>
        </p:spPr>
        <p:txBody>
          <a:bodyPr wrap="square">
            <a:spAutoFit/>
          </a:bodyPr>
          <a:lstStyle/>
          <a:p>
            <a:r>
              <a:rPr lang="en-US" sz="1400" dirty="0"/>
              <a:t>Most </a:t>
            </a:r>
            <a:r>
              <a:rPr lang="en-US" sz="1400" b="1" dirty="0">
                <a:solidFill>
                  <a:srgbClr val="00B0F0"/>
                </a:solidFill>
              </a:rPr>
              <a:t>UK-grown fruit and vegetables </a:t>
            </a:r>
            <a:r>
              <a:rPr lang="en-US" sz="1400" dirty="0"/>
              <a:t>are not available all year round.</a:t>
            </a:r>
          </a:p>
        </p:txBody>
      </p:sp>
      <p:pic>
        <p:nvPicPr>
          <p:cNvPr id="43" name="Picture 4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21354117">
            <a:off x="10820730" y="2768269"/>
            <a:ext cx="1098625" cy="897694"/>
          </a:xfrm>
          <a:prstGeom prst="rect">
            <a:avLst/>
          </a:prstGeom>
        </p:spPr>
      </p:pic>
      <p:sp>
        <p:nvSpPr>
          <p:cNvPr id="44" name="Rectangle 43"/>
          <p:cNvSpPr/>
          <p:nvPr/>
        </p:nvSpPr>
        <p:spPr>
          <a:xfrm>
            <a:off x="9776401" y="5860395"/>
            <a:ext cx="1921927" cy="646331"/>
          </a:xfrm>
          <a:prstGeom prst="rect">
            <a:avLst/>
          </a:prstGeom>
        </p:spPr>
        <p:txBody>
          <a:bodyPr wrap="square">
            <a:spAutoFit/>
          </a:bodyPr>
          <a:lstStyle/>
          <a:p>
            <a:r>
              <a:rPr lang="en-GB" sz="1200" b="1" dirty="0">
                <a:hlinkClick r:id="rId13"/>
              </a:rPr>
              <a:t>http://eatseasonably.co.uk/what-to-eat-now/calendar/</a:t>
            </a:r>
            <a:endParaRPr lang="en-GB" sz="1200" b="1" dirty="0"/>
          </a:p>
        </p:txBody>
      </p:sp>
      <p:pic>
        <p:nvPicPr>
          <p:cNvPr id="45" name="Picture 4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828415" y="4379701"/>
            <a:ext cx="2024352" cy="1208755"/>
          </a:xfrm>
          <a:prstGeom prst="rect">
            <a:avLst/>
          </a:prstGeom>
        </p:spPr>
      </p:pic>
      <p:grpSp>
        <p:nvGrpSpPr>
          <p:cNvPr id="46" name="Group 45"/>
          <p:cNvGrpSpPr/>
          <p:nvPr/>
        </p:nvGrpSpPr>
        <p:grpSpPr>
          <a:xfrm>
            <a:off x="6579885" y="4741207"/>
            <a:ext cx="2713429" cy="1418004"/>
            <a:chOff x="4822791" y="4105475"/>
            <a:chExt cx="2286751" cy="1652541"/>
          </a:xfrm>
        </p:grpSpPr>
        <p:sp>
          <p:nvSpPr>
            <p:cNvPr id="47" name="Rectangle 46"/>
            <p:cNvSpPr/>
            <p:nvPr/>
          </p:nvSpPr>
          <p:spPr>
            <a:xfrm>
              <a:off x="6527249" y="5504100"/>
              <a:ext cx="582293" cy="253916"/>
            </a:xfrm>
            <a:prstGeom prst="rect">
              <a:avLst/>
            </a:prstGeom>
            <a:noFill/>
          </p:spPr>
          <p:txBody>
            <a:bodyPr wrap="square">
              <a:spAutoFit/>
            </a:bodyPr>
            <a:lstStyle/>
            <a:p>
              <a:r>
                <a:rPr lang="en-GB" sz="1050" b="1" dirty="0">
                  <a:solidFill>
                    <a:srgbClr val="00B0F0"/>
                  </a:solidFill>
                  <a:ea typeface="Calibri" panose="020F0502020204030204" pitchFamily="34" charset="0"/>
                  <a:cs typeface="Calibri" panose="020F0502020204030204" pitchFamily="34" charset="0"/>
                </a:rPr>
                <a:t>Winter </a:t>
              </a:r>
              <a:endParaRPr lang="en-US" sz="1050" dirty="0">
                <a:solidFill>
                  <a:srgbClr val="00B0F0"/>
                </a:solidFill>
              </a:endParaRPr>
            </a:p>
          </p:txBody>
        </p:sp>
        <p:sp>
          <p:nvSpPr>
            <p:cNvPr id="48" name="Rectangle 47"/>
            <p:cNvSpPr/>
            <p:nvPr/>
          </p:nvSpPr>
          <p:spPr>
            <a:xfrm>
              <a:off x="5385388" y="5504100"/>
              <a:ext cx="674428" cy="253916"/>
            </a:xfrm>
            <a:prstGeom prst="rect">
              <a:avLst/>
            </a:prstGeom>
            <a:noFill/>
          </p:spPr>
          <p:txBody>
            <a:bodyPr wrap="square">
              <a:spAutoFit/>
            </a:bodyPr>
            <a:lstStyle/>
            <a:p>
              <a:r>
                <a:rPr lang="en-GB" sz="1050" b="1" dirty="0">
                  <a:solidFill>
                    <a:srgbClr val="00B0F0"/>
                  </a:solidFill>
                  <a:ea typeface="Calibri" panose="020F0502020204030204" pitchFamily="34" charset="0"/>
                  <a:cs typeface="Calibri" panose="020F0502020204030204" pitchFamily="34" charset="0"/>
                </a:rPr>
                <a:t>Summer </a:t>
              </a:r>
              <a:endParaRPr lang="en-US" sz="1050" dirty="0">
                <a:solidFill>
                  <a:srgbClr val="00B0F0"/>
                </a:solidFill>
              </a:endParaRPr>
            </a:p>
          </p:txBody>
        </p:sp>
        <p:sp>
          <p:nvSpPr>
            <p:cNvPr id="49" name="Rectangle 48"/>
            <p:cNvSpPr/>
            <p:nvPr/>
          </p:nvSpPr>
          <p:spPr>
            <a:xfrm>
              <a:off x="5969914" y="5504100"/>
              <a:ext cx="681867" cy="253916"/>
            </a:xfrm>
            <a:prstGeom prst="rect">
              <a:avLst/>
            </a:prstGeom>
            <a:noFill/>
          </p:spPr>
          <p:txBody>
            <a:bodyPr wrap="square">
              <a:spAutoFit/>
            </a:bodyPr>
            <a:lstStyle/>
            <a:p>
              <a:r>
                <a:rPr lang="en-GB" sz="1050" b="1" dirty="0">
                  <a:solidFill>
                    <a:srgbClr val="00B0F0"/>
                  </a:solidFill>
                  <a:ea typeface="Calibri" panose="020F0502020204030204" pitchFamily="34" charset="0"/>
                  <a:cs typeface="Calibri" panose="020F0502020204030204" pitchFamily="34" charset="0"/>
                </a:rPr>
                <a:t>Autumn </a:t>
              </a:r>
              <a:endParaRPr lang="en-US" sz="1050" dirty="0">
                <a:solidFill>
                  <a:srgbClr val="00B0F0"/>
                </a:solidFill>
              </a:endParaRPr>
            </a:p>
          </p:txBody>
        </p:sp>
        <p:pic>
          <p:nvPicPr>
            <p:cNvPr id="50" name="Picture 49" descr="Unknown-13.jpe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494499" y="5234192"/>
              <a:ext cx="507709" cy="335352"/>
            </a:xfrm>
            <a:prstGeom prst="rect">
              <a:avLst/>
            </a:prstGeom>
            <a:noFill/>
          </p:spPr>
        </p:pic>
        <p:pic>
          <p:nvPicPr>
            <p:cNvPr id="51" name="Picture 50" descr="Unknown-15.jpeg"/>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490992" y="4120360"/>
              <a:ext cx="460424" cy="398099"/>
            </a:xfrm>
            <a:prstGeom prst="rect">
              <a:avLst/>
            </a:prstGeom>
            <a:noFill/>
          </p:spPr>
        </p:pic>
        <p:pic>
          <p:nvPicPr>
            <p:cNvPr id="52" name="Picture 51" descr="Unknown-14.jpeg"/>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5476079" y="4834142"/>
              <a:ext cx="526129" cy="398121"/>
            </a:xfrm>
            <a:prstGeom prst="rect">
              <a:avLst/>
            </a:prstGeom>
            <a:noFill/>
          </p:spPr>
        </p:pic>
        <p:pic>
          <p:nvPicPr>
            <p:cNvPr id="53" name="Picture 52" descr="Unknown-9.jpe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938041" y="5216327"/>
              <a:ext cx="491579" cy="346704"/>
            </a:xfrm>
            <a:prstGeom prst="rect">
              <a:avLst/>
            </a:prstGeom>
            <a:noFill/>
          </p:spPr>
        </p:pic>
        <p:pic>
          <p:nvPicPr>
            <p:cNvPr id="54" name="Picture 53" descr="Unknown-20.jpeg"/>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6119729" y="4105475"/>
              <a:ext cx="287496" cy="363894"/>
            </a:xfrm>
            <a:prstGeom prst="rect">
              <a:avLst/>
            </a:prstGeom>
            <a:noFill/>
          </p:spPr>
        </p:pic>
        <p:pic>
          <p:nvPicPr>
            <p:cNvPr id="55" name="Picture 54" descr="Unknown-16.jpe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6083846" y="4518077"/>
              <a:ext cx="334219" cy="305065"/>
            </a:xfrm>
            <a:prstGeom prst="rect">
              <a:avLst/>
            </a:prstGeom>
            <a:noFill/>
          </p:spPr>
        </p:pic>
        <p:pic>
          <p:nvPicPr>
            <p:cNvPr id="56" name="Picture 55" descr="Unknown-17.jpeg"/>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6072683" y="4852660"/>
              <a:ext cx="392503" cy="317099"/>
            </a:xfrm>
            <a:prstGeom prst="rect">
              <a:avLst/>
            </a:prstGeom>
            <a:noFill/>
          </p:spPr>
        </p:pic>
        <p:pic>
          <p:nvPicPr>
            <p:cNvPr id="57" name="Picture 56" descr="Unknown-26.jpe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599837" y="4846365"/>
              <a:ext cx="477865" cy="374962"/>
            </a:xfrm>
            <a:prstGeom prst="rect">
              <a:avLst/>
            </a:prstGeom>
            <a:noFill/>
          </p:spPr>
        </p:pic>
        <p:pic>
          <p:nvPicPr>
            <p:cNvPr id="58" name="Picture 57" descr="Unknown-24.jpeg"/>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587123" y="4470445"/>
              <a:ext cx="505652" cy="341368"/>
            </a:xfrm>
            <a:prstGeom prst="rect">
              <a:avLst/>
            </a:prstGeom>
            <a:noFill/>
          </p:spPr>
        </p:pic>
        <p:pic>
          <p:nvPicPr>
            <p:cNvPr id="59" name="Picture 58" descr="Unknown-27.jpeg"/>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508344" y="5202790"/>
              <a:ext cx="590400" cy="369937"/>
            </a:xfrm>
            <a:prstGeom prst="rect">
              <a:avLst/>
            </a:prstGeom>
            <a:noFill/>
          </p:spPr>
        </p:pic>
        <p:pic>
          <p:nvPicPr>
            <p:cNvPr id="60" name="Picture 59" descr="images-1.jpeg"/>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5504998" y="4513725"/>
              <a:ext cx="491084" cy="332640"/>
            </a:xfrm>
            <a:prstGeom prst="rect">
              <a:avLst/>
            </a:prstGeom>
            <a:noFill/>
          </p:spPr>
        </p:pic>
        <p:sp>
          <p:nvSpPr>
            <p:cNvPr id="61" name="Rectangle 60"/>
            <p:cNvSpPr/>
            <p:nvPr/>
          </p:nvSpPr>
          <p:spPr>
            <a:xfrm>
              <a:off x="4895719" y="5504100"/>
              <a:ext cx="1837221" cy="253916"/>
            </a:xfrm>
            <a:prstGeom prst="rect">
              <a:avLst/>
            </a:prstGeom>
            <a:noFill/>
          </p:spPr>
          <p:txBody>
            <a:bodyPr wrap="square">
              <a:spAutoFit/>
            </a:bodyPr>
            <a:lstStyle/>
            <a:p>
              <a:r>
                <a:rPr lang="en-GB" sz="1050" b="1" dirty="0">
                  <a:solidFill>
                    <a:srgbClr val="00B0F0"/>
                  </a:solidFill>
                  <a:ea typeface="Calibri" panose="020F0502020204030204" pitchFamily="34" charset="0"/>
                  <a:cs typeface="Calibri" panose="020F0502020204030204" pitchFamily="34" charset="0"/>
                </a:rPr>
                <a:t>Spring </a:t>
              </a:r>
              <a:endParaRPr lang="en-US" sz="1050" dirty="0">
                <a:solidFill>
                  <a:srgbClr val="00B0F0"/>
                </a:solidFill>
              </a:endParaRPr>
            </a:p>
          </p:txBody>
        </p:sp>
        <p:pic>
          <p:nvPicPr>
            <p:cNvPr id="62" name="Picture 61" descr="Unknown-8.jpeg"/>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4822791" y="4828166"/>
              <a:ext cx="614155" cy="355607"/>
            </a:xfrm>
            <a:prstGeom prst="rect">
              <a:avLst/>
            </a:prstGeom>
          </p:spPr>
        </p:pic>
        <p:pic>
          <p:nvPicPr>
            <p:cNvPr id="63" name="Picture 62" descr="Unknown-5.jpeg"/>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4894981" y="4553479"/>
              <a:ext cx="539590" cy="295323"/>
            </a:xfrm>
            <a:prstGeom prst="rect">
              <a:avLst/>
            </a:prstGeom>
          </p:spPr>
        </p:pic>
        <p:pic>
          <p:nvPicPr>
            <p:cNvPr id="64" name="Picture 63" descr="Unknown-7.jpeg"/>
            <p:cNvPicPr>
              <a:picLocks noChangeAspect="1"/>
            </p:cNvPicPr>
            <p:nvPr/>
          </p:nvPicPr>
          <p:blipFill rotWithShape="1">
            <a:blip r:embed="rId28" cstate="email">
              <a:extLst>
                <a:ext uri="{28A0092B-C50C-407E-A947-70E740481C1C}">
                  <a14:useLocalDpi xmlns:a14="http://schemas.microsoft.com/office/drawing/2010/main"/>
                </a:ext>
              </a:extLst>
            </a:blip>
            <a:srcRect/>
            <a:stretch/>
          </p:blipFill>
          <p:spPr>
            <a:xfrm>
              <a:off x="4911836" y="4115523"/>
              <a:ext cx="492658" cy="452615"/>
            </a:xfrm>
            <a:prstGeom prst="rect">
              <a:avLst/>
            </a:prstGeom>
          </p:spPr>
        </p:pic>
        <p:pic>
          <p:nvPicPr>
            <p:cNvPr id="65" name="Picture 64"/>
            <p:cNvPicPr>
              <a:picLocks noChangeAspect="1"/>
            </p:cNvPicPr>
            <p:nvPr/>
          </p:nvPicPr>
          <p:blipFill rotWithShape="1">
            <a:blip r:embed="rId29" cstate="email">
              <a:extLst>
                <a:ext uri="{28A0092B-C50C-407E-A947-70E740481C1C}">
                  <a14:useLocalDpi xmlns:a14="http://schemas.microsoft.com/office/drawing/2010/main"/>
                </a:ext>
              </a:extLst>
            </a:blip>
            <a:srcRect/>
            <a:stretch/>
          </p:blipFill>
          <p:spPr>
            <a:xfrm>
              <a:off x="6052587" y="5187788"/>
              <a:ext cx="453992" cy="379513"/>
            </a:xfrm>
            <a:prstGeom prst="rect">
              <a:avLst/>
            </a:prstGeom>
          </p:spPr>
        </p:pic>
        <p:pic>
          <p:nvPicPr>
            <p:cNvPr id="66" name="Picture 65" descr="Unknown-22.jpeg"/>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582369" y="4113989"/>
              <a:ext cx="448982" cy="379947"/>
            </a:xfrm>
            <a:prstGeom prst="rect">
              <a:avLst/>
            </a:prstGeom>
            <a:noFill/>
          </p:spPr>
        </p:pic>
      </p:grpSp>
      <p:sp>
        <p:nvSpPr>
          <p:cNvPr id="82" name="TextBox 81"/>
          <p:cNvSpPr txBox="1"/>
          <p:nvPr/>
        </p:nvSpPr>
        <p:spPr>
          <a:xfrm>
            <a:off x="92196" y="96251"/>
            <a:ext cx="4025663" cy="369332"/>
          </a:xfrm>
          <a:prstGeom prst="rect">
            <a:avLst/>
          </a:prstGeom>
          <a:solidFill>
            <a:srgbClr val="92D050"/>
          </a:solidFill>
          <a:ln>
            <a:solidFill>
              <a:schemeClr val="tx1"/>
            </a:solidFill>
          </a:ln>
        </p:spPr>
        <p:txBody>
          <a:bodyPr wrap="square" rtlCol="0">
            <a:spAutoFit/>
          </a:bodyPr>
          <a:lstStyle/>
          <a:p>
            <a:r>
              <a:rPr lang="en-GB" dirty="0" smtClean="0"/>
              <a:t>Year 8 Extension–Food Provenance</a:t>
            </a:r>
            <a:endParaRPr lang="en-GB" dirty="0"/>
          </a:p>
        </p:txBody>
      </p:sp>
      <p:sp>
        <p:nvSpPr>
          <p:cNvPr id="83" name="TextBox 82"/>
          <p:cNvSpPr txBox="1"/>
          <p:nvPr/>
        </p:nvSpPr>
        <p:spPr>
          <a:xfrm>
            <a:off x="4148393" y="77345"/>
            <a:ext cx="7966651" cy="738664"/>
          </a:xfrm>
          <a:prstGeom prst="rect">
            <a:avLst/>
          </a:prstGeom>
          <a:solidFill>
            <a:schemeClr val="bg1">
              <a:lumMod val="95000"/>
            </a:schemeClr>
          </a:solidFill>
          <a:ln>
            <a:solidFill>
              <a:schemeClr val="tx1"/>
            </a:solidFill>
          </a:ln>
        </p:spPr>
        <p:txBody>
          <a:bodyPr wrap="square" rtlCol="0">
            <a:spAutoFit/>
          </a:bodyPr>
          <a:lstStyle/>
          <a:p>
            <a:r>
              <a:rPr lang="en-GB" sz="1400" b="1" dirty="0" smtClean="0">
                <a:solidFill>
                  <a:srgbClr val="FF0000"/>
                </a:solidFill>
              </a:rPr>
              <a:t>Food Provenance- </a:t>
            </a:r>
            <a:r>
              <a:rPr lang="en-GB" sz="1400" b="1" dirty="0" smtClean="0"/>
              <a:t>knowing where food is grown, reared, caught and how it is produced and transported</a:t>
            </a:r>
            <a:r>
              <a:rPr lang="en-GB" sz="1200" b="1" dirty="0" smtClean="0"/>
              <a:t>.</a:t>
            </a:r>
          </a:p>
          <a:p>
            <a:r>
              <a:rPr lang="en-GB" sz="1400" b="1" dirty="0" smtClean="0">
                <a:solidFill>
                  <a:srgbClr val="FF0000"/>
                </a:solidFill>
              </a:rPr>
              <a:t>                                                                                         </a:t>
            </a:r>
          </a:p>
          <a:p>
            <a:r>
              <a:rPr lang="en-GB" sz="1400" b="1" dirty="0" smtClean="0">
                <a:solidFill>
                  <a:srgbClr val="FF0000"/>
                </a:solidFill>
              </a:rPr>
              <a:t>Food </a:t>
            </a:r>
            <a:r>
              <a:rPr lang="en-GB" sz="1400" b="1" dirty="0">
                <a:solidFill>
                  <a:srgbClr val="FF0000"/>
                </a:solidFill>
              </a:rPr>
              <a:t>Miles </a:t>
            </a:r>
            <a:r>
              <a:rPr lang="en-GB" sz="1200" b="1" dirty="0"/>
              <a:t>- The distance food travels from </a:t>
            </a:r>
            <a:r>
              <a:rPr lang="en-GB" sz="1400" b="1" dirty="0">
                <a:solidFill>
                  <a:srgbClr val="FF0000"/>
                </a:solidFill>
              </a:rPr>
              <a:t>Farm To </a:t>
            </a:r>
            <a:r>
              <a:rPr lang="en-GB" sz="1400" b="1" dirty="0" smtClean="0">
                <a:solidFill>
                  <a:srgbClr val="FF0000"/>
                </a:solidFill>
              </a:rPr>
              <a:t>Fork</a:t>
            </a:r>
            <a:endParaRPr lang="en-GB" sz="1400" b="1" dirty="0">
              <a:solidFill>
                <a:srgbClr val="FF0000"/>
              </a:solidFill>
            </a:endParaRPr>
          </a:p>
        </p:txBody>
      </p:sp>
    </p:spTree>
    <p:extLst>
      <p:ext uri="{BB962C8B-B14F-4D97-AF65-F5344CB8AC3E}">
        <p14:creationId xmlns:p14="http://schemas.microsoft.com/office/powerpoint/2010/main" val="367565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 calcmode="lin" valueType="num">
                                      <p:cBhvr additive="base">
                                        <p:cTn id="1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xEl>
                                              <p:pRg st="0" end="0"/>
                                            </p:txEl>
                                          </p:spTgt>
                                        </p:tgtEl>
                                        <p:attrNameLst>
                                          <p:attrName>style.visibility</p:attrName>
                                        </p:attrNameLst>
                                      </p:cBhvr>
                                      <p:to>
                                        <p:strVal val="visible"/>
                                      </p:to>
                                    </p:set>
                                    <p:anim calcmode="lin" valueType="num">
                                      <p:cBhvr additive="base">
                                        <p:cTn id="25"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
                                            <p:txEl>
                                              <p:pRg st="0" end="0"/>
                                            </p:txEl>
                                          </p:spTgt>
                                        </p:tgtEl>
                                        <p:attrNameLst>
                                          <p:attrName>style.visibility</p:attrName>
                                        </p:attrNameLst>
                                      </p:cBhvr>
                                      <p:to>
                                        <p:strVal val="visible"/>
                                      </p:to>
                                    </p:set>
                                    <p:anim calcmode="lin" valueType="num">
                                      <p:cBhvr additive="base">
                                        <p:cTn id="3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
                                            <p:txEl>
                                              <p:pRg st="0" end="0"/>
                                            </p:txEl>
                                          </p:spTgt>
                                        </p:tgtEl>
                                        <p:attrNameLst>
                                          <p:attrName>style.visibility</p:attrName>
                                        </p:attrNameLst>
                                      </p:cBhvr>
                                      <p:to>
                                        <p:strVal val="visible"/>
                                      </p:to>
                                    </p:set>
                                    <p:anim calcmode="lin" valueType="num">
                                      <p:cBhvr additive="base">
                                        <p:cTn id="3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10236</TotalTime>
  <Words>2992</Words>
  <Application>Microsoft Office PowerPoint</Application>
  <PresentationFormat>Widescreen</PresentationFormat>
  <Paragraphs>345</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Hillcrest School and Sixth 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Kirsz</dc:creator>
  <cp:lastModifiedBy>A Kirsz</cp:lastModifiedBy>
  <cp:revision>354</cp:revision>
  <cp:lastPrinted>2020-07-06T09:53:28Z</cp:lastPrinted>
  <dcterms:created xsi:type="dcterms:W3CDTF">2020-06-25T15:28:24Z</dcterms:created>
  <dcterms:modified xsi:type="dcterms:W3CDTF">2022-06-12T19:24:00Z</dcterms:modified>
</cp:coreProperties>
</file>