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42113" cy="9799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784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794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440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351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515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46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416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55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98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38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C8A7-92FF-45A9-92A7-1561550902C1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44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EC8A7-92FF-45A9-92A7-1561550902C1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A55CA-7308-4C18-9E75-8F5B09ED0F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739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028094"/>
              </p:ext>
            </p:extLst>
          </p:nvPr>
        </p:nvGraphicFramePr>
        <p:xfrm>
          <a:off x="5801708" y="244949"/>
          <a:ext cx="3809121" cy="49588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8592">
                  <a:extLst>
                    <a:ext uri="{9D8B030D-6E8A-4147-A177-3AD203B41FA5}">
                      <a16:colId xmlns:a16="http://schemas.microsoft.com/office/drawing/2014/main" val="1494822997"/>
                    </a:ext>
                  </a:extLst>
                </a:gridCol>
                <a:gridCol w="1076325">
                  <a:extLst>
                    <a:ext uri="{9D8B030D-6E8A-4147-A177-3AD203B41FA5}">
                      <a16:colId xmlns:a16="http://schemas.microsoft.com/office/drawing/2014/main" val="1314639975"/>
                    </a:ext>
                  </a:extLst>
                </a:gridCol>
                <a:gridCol w="2324204">
                  <a:extLst>
                    <a:ext uri="{9D8B030D-6E8A-4147-A177-3AD203B41FA5}">
                      <a16:colId xmlns:a16="http://schemas.microsoft.com/office/drawing/2014/main" val="3640996115"/>
                    </a:ext>
                  </a:extLst>
                </a:gridCol>
              </a:tblGrid>
              <a:tr h="386897">
                <a:tc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Key Term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Definition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499956"/>
                  </a:ext>
                </a:extLst>
              </a:tr>
              <a:tr h="346010">
                <a:tc>
                  <a:txBody>
                    <a:bodyPr/>
                    <a:lstStyle/>
                    <a:p>
                      <a:r>
                        <a:rPr lang="en-GB" sz="1000" dirty="0"/>
                        <a:t>1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Settlement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en-GB" sz="10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settlement is a community in which people live.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355438"/>
                  </a:ext>
                </a:extLst>
              </a:tr>
              <a:tr h="483647">
                <a:tc>
                  <a:txBody>
                    <a:bodyPr/>
                    <a:lstStyle/>
                    <a:p>
                      <a:r>
                        <a:rPr lang="en-GB" sz="1000" dirty="0"/>
                        <a:t>2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Industrial revolution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 period of time (around 1750 – 1914) during which manufacturing processes were significantly developed.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459368"/>
                  </a:ext>
                </a:extLst>
              </a:tr>
              <a:tr h="346010">
                <a:tc>
                  <a:txBody>
                    <a:bodyPr/>
                    <a:lstStyle/>
                    <a:p>
                      <a:r>
                        <a:rPr lang="en-GB" sz="1000" dirty="0"/>
                        <a:t>3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Primary industry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Industry involving the extraction of </a:t>
                      </a:r>
                      <a:r>
                        <a:rPr lang="en-GB" sz="1000" b="1" dirty="0"/>
                        <a:t>raw materials</a:t>
                      </a:r>
                      <a:r>
                        <a:rPr lang="en-GB" sz="1000" b="0" dirty="0"/>
                        <a:t>, e.g. mining, forestry.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478075"/>
                  </a:ext>
                </a:extLst>
              </a:tr>
              <a:tr h="386897">
                <a:tc>
                  <a:txBody>
                    <a:bodyPr/>
                    <a:lstStyle/>
                    <a:p>
                      <a:r>
                        <a:rPr lang="en-GB" sz="1000" dirty="0"/>
                        <a:t>4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Secondary industry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Industry involving the making of products, e.g. shipbuilding.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978621"/>
                  </a:ext>
                </a:extLst>
              </a:tr>
              <a:tr h="386897">
                <a:tc>
                  <a:txBody>
                    <a:bodyPr/>
                    <a:lstStyle/>
                    <a:p>
                      <a:r>
                        <a:rPr lang="en-GB" sz="1000" dirty="0"/>
                        <a:t>5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Tertiary industry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Service industries, such as teaching, banking, leisure and retail.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176512"/>
                  </a:ext>
                </a:extLst>
              </a:tr>
              <a:tr h="386897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Quaternary industry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High tech industry and research, e.g. software development.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247603"/>
                  </a:ext>
                </a:extLst>
              </a:tr>
              <a:tr h="479090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Sustainable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Meeting the needs of the present without compromising the needs of the future.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219465"/>
                  </a:ext>
                </a:extLst>
              </a:tr>
              <a:tr h="386897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Deprivation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en-GB" sz="10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 having the basic material things that we consider to be necessities.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322914"/>
                  </a:ext>
                </a:extLst>
              </a:tr>
              <a:tr h="386897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Dereliction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en-GB" sz="10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Land and buildings that have fallen into disuse.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5722827"/>
                  </a:ext>
                </a:extLst>
              </a:tr>
              <a:tr h="612171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Regeneration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lvl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tabLst/>
                        <a:defRPr/>
                      </a:pPr>
                      <a:r>
                        <a:rPr lang="en-GB" sz="10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When an area is transformed by the refurbishment (redecoration/improvement) of the buildings and landscape.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77085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99544" y="244421"/>
            <a:ext cx="5376042" cy="68267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Year 8 - </a:t>
            </a:r>
            <a:r>
              <a:rPr lang="en-GB" sz="1400" b="1" dirty="0"/>
              <a:t>Knowledge Organiser </a:t>
            </a:r>
            <a:r>
              <a:rPr lang="en-GB" sz="1400" dirty="0"/>
              <a:t>- Term 3A</a:t>
            </a:r>
          </a:p>
          <a:p>
            <a:pPr algn="ctr"/>
            <a:r>
              <a:rPr lang="en-GB" sz="2000" b="1" dirty="0"/>
              <a:t>Birmingham’s past and present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9545" y="1028995"/>
            <a:ext cx="2634156" cy="13078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b="1" dirty="0"/>
              <a:t>1. Birmingham’s context</a:t>
            </a:r>
          </a:p>
          <a:p>
            <a:r>
              <a:rPr lang="en-GB" sz="1100" b="1" dirty="0"/>
              <a:t>Location: </a:t>
            </a:r>
            <a:r>
              <a:rPr lang="en-GB" sz="1100" dirty="0"/>
              <a:t>Central England, part of the West Midlands, UK’s 2</a:t>
            </a:r>
            <a:r>
              <a:rPr lang="en-GB" sz="1100" baseline="30000" dirty="0"/>
              <a:t>nd</a:t>
            </a:r>
            <a:r>
              <a:rPr lang="en-GB" sz="1100" dirty="0"/>
              <a:t> largest city.</a:t>
            </a:r>
          </a:p>
          <a:p>
            <a:r>
              <a:rPr lang="en-GB" sz="1100" b="1" dirty="0"/>
              <a:t>Physical: </a:t>
            </a:r>
            <a:r>
              <a:rPr lang="en-GB" sz="1100" dirty="0"/>
              <a:t>Rivers e.g. River Rea, nearby hills e.g. </a:t>
            </a:r>
            <a:r>
              <a:rPr lang="en-GB" sz="1100" dirty="0" err="1"/>
              <a:t>Clent</a:t>
            </a:r>
            <a:r>
              <a:rPr lang="en-GB" sz="1100" dirty="0"/>
              <a:t>, 25% of city is green space.</a:t>
            </a:r>
          </a:p>
          <a:p>
            <a:r>
              <a:rPr lang="en-GB" sz="1100" b="1" dirty="0"/>
              <a:t>Human:</a:t>
            </a:r>
            <a:r>
              <a:rPr lang="en-GB" sz="1100" dirty="0"/>
              <a:t> Shopping centres, e.g. Bullring, transport links, e.g. New Street Station.</a:t>
            </a:r>
            <a:endParaRPr lang="en-GB" sz="1100" b="1" dirty="0"/>
          </a:p>
        </p:txBody>
      </p:sp>
      <p:sp>
        <p:nvSpPr>
          <p:cNvPr id="19" name="Rectangle 18"/>
          <p:cNvSpPr/>
          <p:nvPr/>
        </p:nvSpPr>
        <p:spPr>
          <a:xfrm>
            <a:off x="3041429" y="1028991"/>
            <a:ext cx="2634156" cy="13078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b="1" dirty="0"/>
              <a:t>2. Early settlers</a:t>
            </a:r>
          </a:p>
          <a:p>
            <a:r>
              <a:rPr lang="en-GB" sz="1100" dirty="0"/>
              <a:t>In the 6</a:t>
            </a:r>
            <a:r>
              <a:rPr lang="en-GB" sz="1100" baseline="30000" dirty="0"/>
              <a:t>th</a:t>
            </a:r>
            <a:r>
              <a:rPr lang="en-GB" sz="1100" dirty="0"/>
              <a:t> century, Birmingham was a small settlement in a thick forest. It was a dry site with good water supply and resources such as </a:t>
            </a:r>
            <a:r>
              <a:rPr lang="en-GB" sz="1100" b="1" dirty="0"/>
              <a:t>coal</a:t>
            </a:r>
            <a:r>
              <a:rPr lang="en-GB" sz="1100" dirty="0"/>
              <a:t>. The city grew as people came to work in manufacturing particularly during the </a:t>
            </a:r>
            <a:r>
              <a:rPr lang="en-GB" sz="1100" b="1" dirty="0"/>
              <a:t>Industrial</a:t>
            </a:r>
            <a:r>
              <a:rPr lang="en-GB" sz="1100" dirty="0"/>
              <a:t> </a:t>
            </a:r>
            <a:r>
              <a:rPr lang="en-GB" sz="1100" b="1" dirty="0"/>
              <a:t>Revolution</a:t>
            </a:r>
            <a:r>
              <a:rPr lang="en-GB" sz="1100" dirty="0"/>
              <a:t>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99544" y="2438694"/>
            <a:ext cx="2634156" cy="13078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r>
              <a:rPr lang="en-GB" sz="1200" b="1" dirty="0">
                <a:solidFill>
                  <a:srgbClr val="000000"/>
                </a:solidFill>
              </a:rPr>
              <a:t>3. Birmingham’s changing industry</a:t>
            </a:r>
          </a:p>
          <a:p>
            <a:pPr lvl="0"/>
            <a:r>
              <a:rPr lang="en-GB" sz="1100" b="1" dirty="0">
                <a:solidFill>
                  <a:srgbClr val="000000"/>
                </a:solidFill>
              </a:rPr>
              <a:t>Preindustrial </a:t>
            </a:r>
            <a:r>
              <a:rPr lang="en-GB" sz="1100" dirty="0">
                <a:solidFill>
                  <a:srgbClr val="000000"/>
                </a:solidFill>
              </a:rPr>
              <a:t>= Primary industry was most important.</a:t>
            </a:r>
          </a:p>
          <a:p>
            <a:pPr lvl="0"/>
            <a:r>
              <a:rPr lang="en-GB" sz="1100" b="1" dirty="0">
                <a:solidFill>
                  <a:srgbClr val="000000"/>
                </a:solidFill>
              </a:rPr>
              <a:t>Industrial revolution </a:t>
            </a:r>
            <a:r>
              <a:rPr lang="en-GB" sz="1100" dirty="0">
                <a:solidFill>
                  <a:srgbClr val="000000"/>
                </a:solidFill>
              </a:rPr>
              <a:t>= Secondary industry grew, primary declined.</a:t>
            </a:r>
          </a:p>
          <a:p>
            <a:pPr lvl="0"/>
            <a:r>
              <a:rPr lang="en-GB" sz="1100" b="1" dirty="0">
                <a:solidFill>
                  <a:srgbClr val="000000"/>
                </a:solidFill>
              </a:rPr>
              <a:t>Post-industrial </a:t>
            </a:r>
            <a:r>
              <a:rPr lang="en-GB" sz="1100" dirty="0">
                <a:solidFill>
                  <a:srgbClr val="000000"/>
                </a:solidFill>
              </a:rPr>
              <a:t>= Secondary declined, tertiary grew. Quaternary is now growing.</a:t>
            </a:r>
            <a:endParaRPr lang="en-GB" sz="1100" b="1" dirty="0">
              <a:solidFill>
                <a:srgbClr val="00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041429" y="2438693"/>
            <a:ext cx="2634156" cy="13078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b="1" dirty="0"/>
              <a:t>4. Sustainable towns</a:t>
            </a:r>
          </a:p>
          <a:p>
            <a:r>
              <a:rPr lang="en-GB" sz="1100" dirty="0"/>
              <a:t>Modern cities aim to be </a:t>
            </a:r>
            <a:r>
              <a:rPr lang="en-GB" sz="1100" b="1" dirty="0"/>
              <a:t>sustainable</a:t>
            </a:r>
            <a:r>
              <a:rPr lang="en-GB" sz="1100" dirty="0"/>
              <a:t>. Bournville Cadbury factory is an early example with ideas of sustainability.</a:t>
            </a:r>
          </a:p>
          <a:p>
            <a:r>
              <a:rPr lang="en-GB" sz="1100" b="1" dirty="0"/>
              <a:t>Sustainable features: </a:t>
            </a:r>
            <a:r>
              <a:rPr lang="en-GB" sz="1100" dirty="0"/>
              <a:t>good public transport, green space, good waste management/recycling, affordable homes.</a:t>
            </a:r>
            <a:endParaRPr lang="en-GB" sz="1100" b="1" dirty="0"/>
          </a:p>
        </p:txBody>
      </p:sp>
      <p:sp>
        <p:nvSpPr>
          <p:cNvPr id="34" name="Rectangle 33"/>
          <p:cNvSpPr/>
          <p:nvPr/>
        </p:nvSpPr>
        <p:spPr>
          <a:xfrm>
            <a:off x="299544" y="3842163"/>
            <a:ext cx="2634156" cy="13078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b="1" dirty="0"/>
              <a:t>5. Opportunities in Birmingham</a:t>
            </a:r>
          </a:p>
          <a:p>
            <a:r>
              <a:rPr lang="en-GB" sz="1100" b="1" dirty="0"/>
              <a:t>Social: </a:t>
            </a:r>
            <a:r>
              <a:rPr lang="en-GB" sz="1100" dirty="0"/>
              <a:t>5 universities, &gt; 50,000 students, range of sporting and music venues.</a:t>
            </a:r>
          </a:p>
          <a:p>
            <a:r>
              <a:rPr lang="en-GB" sz="1100" b="1" dirty="0"/>
              <a:t>Economic: </a:t>
            </a:r>
            <a:r>
              <a:rPr lang="en-GB" sz="1100" dirty="0"/>
              <a:t>Most businesses outside of London, many jobs in retail, e.g. Bullring.</a:t>
            </a:r>
          </a:p>
          <a:p>
            <a:r>
              <a:rPr lang="en-GB" sz="1100" b="1" dirty="0"/>
              <a:t>Environmental: </a:t>
            </a:r>
            <a:r>
              <a:rPr lang="en-GB" sz="1100" dirty="0"/>
              <a:t>&gt; 500 parks and green spaces, e.g. </a:t>
            </a:r>
            <a:r>
              <a:rPr lang="en-GB" sz="1100" dirty="0" err="1"/>
              <a:t>Eastside</a:t>
            </a:r>
            <a:r>
              <a:rPr lang="en-GB" sz="1100" dirty="0"/>
              <a:t> City Park.</a:t>
            </a:r>
            <a:endParaRPr lang="en-GB" sz="1100" b="1" dirty="0"/>
          </a:p>
        </p:txBody>
      </p:sp>
      <p:sp>
        <p:nvSpPr>
          <p:cNvPr id="36" name="Rectangle 35"/>
          <p:cNvSpPr/>
          <p:nvPr/>
        </p:nvSpPr>
        <p:spPr>
          <a:xfrm>
            <a:off x="299543" y="5258089"/>
            <a:ext cx="5376041" cy="13078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b="1" dirty="0"/>
              <a:t>7. Regeneration</a:t>
            </a:r>
          </a:p>
          <a:p>
            <a:r>
              <a:rPr lang="en-GB" sz="1100" dirty="0"/>
              <a:t>Many areas around </a:t>
            </a:r>
            <a:r>
              <a:rPr lang="en-GB" sz="1100" b="1" dirty="0"/>
              <a:t>Birmingham </a:t>
            </a:r>
            <a:r>
              <a:rPr lang="en-GB" sz="1100" dirty="0"/>
              <a:t>have been undergoing regeneration, e.g. Grand Central, Jewellery Quarter, the Bullring and Longbridge, among others.</a:t>
            </a:r>
          </a:p>
          <a:p>
            <a:r>
              <a:rPr lang="en-GB" sz="1100" b="1" dirty="0"/>
              <a:t>Longbridge </a:t>
            </a:r>
            <a:r>
              <a:rPr lang="en-GB" sz="1100" dirty="0"/>
              <a:t>has been in need of regeneration since the closure of the Rover car factory.</a:t>
            </a:r>
          </a:p>
          <a:p>
            <a:r>
              <a:rPr lang="en-GB" sz="1100" b="1" dirty="0"/>
              <a:t>St Modwen </a:t>
            </a:r>
            <a:r>
              <a:rPr lang="en-GB" sz="1100" dirty="0"/>
              <a:t>has been regenerating the area since 2007 as part of a </a:t>
            </a:r>
            <a:r>
              <a:rPr lang="en-GB" sz="1100" b="1" dirty="0"/>
              <a:t>£1 billion </a:t>
            </a:r>
            <a:r>
              <a:rPr lang="en-GB" sz="1100" dirty="0"/>
              <a:t>scheme. So far, they have developed a new shopping centre, car park, offices and 1,450 homes.</a:t>
            </a:r>
          </a:p>
          <a:p>
            <a:r>
              <a:rPr lang="en-GB" sz="1100" dirty="0"/>
              <a:t>It is </a:t>
            </a:r>
            <a:r>
              <a:rPr lang="en-GB" sz="1100" b="1" dirty="0"/>
              <a:t>estimated </a:t>
            </a:r>
            <a:r>
              <a:rPr lang="en-GB" sz="1100" dirty="0"/>
              <a:t>that around 10,500 full time jobs will have been created in total.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801708" y="5258088"/>
            <a:ext cx="3809120" cy="130780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spcAft>
                <a:spcPts val="200"/>
              </a:spcAft>
            </a:pPr>
            <a:r>
              <a:rPr lang="en-GB" sz="1400" b="1" dirty="0"/>
              <a:t>Geographical skills I have used in this topic:</a:t>
            </a:r>
          </a:p>
          <a:p>
            <a:pPr>
              <a:spcAft>
                <a:spcPts val="200"/>
              </a:spcAft>
            </a:pPr>
            <a:endParaRPr lang="en-GB" sz="1400" b="1" dirty="0"/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sz="1400" dirty="0"/>
              <a:t>Evaluation</a:t>
            </a:r>
          </a:p>
          <a:p>
            <a:pPr marL="285750" indent="-2857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sz="1400" dirty="0"/>
              <a:t>Categorising (social, economic, environmental)</a:t>
            </a:r>
          </a:p>
          <a:p>
            <a:endParaRPr lang="en-GB" sz="1400" b="1" dirty="0"/>
          </a:p>
        </p:txBody>
      </p:sp>
      <p:pic>
        <p:nvPicPr>
          <p:cNvPr id="1036" name="Picture 12" descr="skill Icon 247945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2566" y="5639519"/>
            <a:ext cx="853677" cy="853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/>
          <p:cNvSpPr/>
          <p:nvPr/>
        </p:nvSpPr>
        <p:spPr>
          <a:xfrm>
            <a:off x="3041429" y="3842164"/>
            <a:ext cx="2634156" cy="13078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200" b="1" dirty="0"/>
              <a:t>6. Challenges in Birmingham</a:t>
            </a:r>
          </a:p>
          <a:p>
            <a:r>
              <a:rPr lang="en-GB" sz="1100" b="1" dirty="0"/>
              <a:t>Social: </a:t>
            </a:r>
            <a:r>
              <a:rPr lang="en-GB" sz="1100" dirty="0"/>
              <a:t>Housing shortage, around 10,000 homeless. Health and wealth inequality.</a:t>
            </a:r>
          </a:p>
          <a:p>
            <a:r>
              <a:rPr lang="en-GB" sz="1100" b="1" dirty="0"/>
              <a:t>Economic: </a:t>
            </a:r>
            <a:r>
              <a:rPr lang="en-GB" sz="1100" dirty="0"/>
              <a:t>Deprivation is high. Jobs lost after factory closures, e.g. Rover (2005).</a:t>
            </a:r>
          </a:p>
          <a:p>
            <a:r>
              <a:rPr lang="en-GB" sz="1100" b="1" dirty="0"/>
              <a:t>Environmental: </a:t>
            </a:r>
            <a:r>
              <a:rPr lang="en-GB" sz="1100" dirty="0"/>
              <a:t>Derelict buildings, pressure on green spaces, </a:t>
            </a:r>
            <a:r>
              <a:rPr lang="en-GB" sz="1100"/>
              <a:t>fly tipping.</a:t>
            </a:r>
            <a:endParaRPr lang="en-GB" sz="1100" b="1" dirty="0"/>
          </a:p>
          <a:p>
            <a:endParaRPr lang="en-GB" sz="11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2F61F3-7131-4992-10D4-3D83931A9A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2535" y="1156821"/>
            <a:ext cx="432316" cy="4323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30D5EF-64E7-B792-0345-96D795336A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9797" y="1643379"/>
            <a:ext cx="257792" cy="2577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C6997B6-8234-B08A-4F44-66725E8201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6529" y="1995737"/>
            <a:ext cx="341060" cy="34106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5D99EF7-1C22-C3B2-3403-A1BF0668AE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9057" y="2395865"/>
            <a:ext cx="328532" cy="32853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B32A270-6380-1248-E137-BBF7CD336AF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6979797" y="2862939"/>
            <a:ext cx="314504" cy="31450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D66D80A-48A9-00D7-D1C1-AF0AAA2813F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flipH="1">
            <a:off x="6829079" y="3315985"/>
            <a:ext cx="405558" cy="405558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045060F-B018-F89D-5D04-935490BE13B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5286808" y="4761192"/>
            <a:ext cx="370114" cy="37011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F29B159-305B-2DC6-0D94-A387304B9C1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96480" y="4695928"/>
            <a:ext cx="435378" cy="435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18595"/>
      </p:ext>
    </p:extLst>
  </p:cSld>
  <p:clrMapOvr>
    <a:masterClrMapping/>
  </p:clrMapOvr>
</p:sld>
</file>

<file path=ppt/theme/theme1.xml><?xml version="1.0" encoding="utf-8"?>
<a:theme xmlns:a="http://schemas.openxmlformats.org/drawingml/2006/main" name="Main theme">
  <a:themeElements>
    <a:clrScheme name="Custom 17">
      <a:dk1>
        <a:srgbClr val="000000"/>
      </a:dk1>
      <a:lt1>
        <a:srgbClr val="FFFFFF"/>
      </a:lt1>
      <a:dk2>
        <a:srgbClr val="004F6C"/>
      </a:dk2>
      <a:lt2>
        <a:srgbClr val="BFBFBF"/>
      </a:lt2>
      <a:accent1>
        <a:srgbClr val="B1FDD9"/>
      </a:accent1>
      <a:accent2>
        <a:srgbClr val="B9FDFA"/>
      </a:accent2>
      <a:accent3>
        <a:srgbClr val="E1ACFE"/>
      </a:accent3>
      <a:accent4>
        <a:srgbClr val="FDCFF4"/>
      </a:accent4>
      <a:accent5>
        <a:srgbClr val="D7CEE5"/>
      </a:accent5>
      <a:accent6>
        <a:srgbClr val="05957D"/>
      </a:accent6>
      <a:hlink>
        <a:srgbClr val="8E58B6"/>
      </a:hlink>
      <a:folHlink>
        <a:srgbClr val="FECAE2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in theme" id="{D743FDB7-8E8A-47FA-BEDF-979730B290DD}" vid="{C5296539-6BD5-4E61-B9AD-DD97A8E2866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Main theme</Template>
  <TotalTime>1289</TotalTime>
  <Words>600</Words>
  <Application>Microsoft Office PowerPoint</Application>
  <PresentationFormat>A4 Paper (210x297 mm)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Main theme</vt:lpstr>
      <vt:lpstr>PowerPoint Presentation</vt:lpstr>
    </vt:vector>
  </TitlesOfParts>
  <Company>Hillcrest School and Sixth Form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RGlendening</dc:creator>
  <cp:lastModifiedBy>LGregory</cp:lastModifiedBy>
  <cp:revision>83</cp:revision>
  <cp:lastPrinted>2022-05-06T13:22:26Z</cp:lastPrinted>
  <dcterms:created xsi:type="dcterms:W3CDTF">2020-09-02T11:23:27Z</dcterms:created>
  <dcterms:modified xsi:type="dcterms:W3CDTF">2022-06-14T09:44:06Z</dcterms:modified>
</cp:coreProperties>
</file>