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5" r:id="rId3"/>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1E58E4A8-CD0D-4FE0-A9B8-888455BD889D}" type="datetimeFigureOut">
              <a:rPr lang="en-GB" smtClean="0"/>
              <a:t>07/01/2020</a:t>
            </a:fld>
            <a:endParaRPr lang="en-GB"/>
          </a:p>
        </p:txBody>
      </p:sp>
      <p:sp>
        <p:nvSpPr>
          <p:cNvPr id="4" name="Slide Image Placeholder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2C2C4F16-C3C7-4499-BD04-B74B4C3BC336}" type="slidenum">
              <a:rPr lang="en-GB" smtClean="0"/>
              <a:t>‹#›</a:t>
            </a:fld>
            <a:endParaRPr lang="en-GB"/>
          </a:p>
        </p:txBody>
      </p:sp>
    </p:spTree>
    <p:extLst>
      <p:ext uri="{BB962C8B-B14F-4D97-AF65-F5344CB8AC3E}">
        <p14:creationId xmlns:p14="http://schemas.microsoft.com/office/powerpoint/2010/main" val="186365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CD5E0A7-27E7-4EAF-A672-CC8CDC7392BD}" type="slidenum">
              <a:rPr lang="en-GB" smtClean="0"/>
              <a:t>1</a:t>
            </a:fld>
            <a:endParaRPr lang="en-GB"/>
          </a:p>
        </p:txBody>
      </p:sp>
    </p:spTree>
    <p:extLst>
      <p:ext uri="{BB962C8B-B14F-4D97-AF65-F5344CB8AC3E}">
        <p14:creationId xmlns:p14="http://schemas.microsoft.com/office/powerpoint/2010/main" val="60525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48550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3525774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375571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1827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323B2-D3AE-4E70-8C48-B04314389F1C}"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537860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12323B2-D3AE-4E70-8C48-B04314389F1C}" type="datetimeFigureOut">
              <a:rPr lang="en-GB" smtClean="0"/>
              <a:t>07/01/2020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523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12323B2-D3AE-4E70-8C48-B04314389F1C}" type="datetimeFigureOut">
              <a:rPr lang="en-GB" smtClean="0"/>
              <a:t>07/01/2020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190223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12323B2-D3AE-4E70-8C48-B04314389F1C}" type="datetimeFigureOut">
              <a:rPr lang="en-GB" smtClean="0"/>
              <a:t>07/01/2020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683099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323B2-D3AE-4E70-8C48-B04314389F1C}" type="datetimeFigureOut">
              <a:rPr lang="en-GB" smtClean="0"/>
              <a:t>07/01/2020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96942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323B2-D3AE-4E70-8C48-B04314389F1C}" type="datetimeFigureOut">
              <a:rPr lang="en-GB" smtClean="0"/>
              <a:t>07/01/2020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52757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323B2-D3AE-4E70-8C48-B04314389F1C}" type="datetimeFigureOut">
              <a:rPr lang="en-GB" smtClean="0"/>
              <a:t>07/01/2020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92851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323B2-D3AE-4E70-8C48-B04314389F1C}" type="datetimeFigureOut">
              <a:rPr lang="en-GB" smtClean="0"/>
              <a:t>07/01/2020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41630-541C-458C-881D-15196E45640D}" type="slidenum">
              <a:rPr lang="en-GB" smtClean="0"/>
              <a:t>‹#›</a:t>
            </a:fld>
            <a:endParaRPr lang="en-GB"/>
          </a:p>
        </p:txBody>
      </p:sp>
    </p:spTree>
    <p:extLst>
      <p:ext uri="{BB962C8B-B14F-4D97-AF65-F5344CB8AC3E}">
        <p14:creationId xmlns:p14="http://schemas.microsoft.com/office/powerpoint/2010/main" val="68868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32" y="-24597"/>
            <a:ext cx="3812789" cy="307777"/>
          </a:xfrm>
          <a:prstGeom prst="rect">
            <a:avLst/>
          </a:prstGeom>
          <a:solidFill>
            <a:srgbClr val="00B050"/>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400" b="1" dirty="0" smtClean="0"/>
              <a:t>A CHRISTMAS CAROL </a:t>
            </a:r>
            <a:r>
              <a:rPr lang="en-GB" sz="1400" b="1" dirty="0"/>
              <a:t>KO</a:t>
            </a:r>
          </a:p>
        </p:txBody>
      </p:sp>
      <p:graphicFrame>
        <p:nvGraphicFramePr>
          <p:cNvPr id="5" name="Table 4"/>
          <p:cNvGraphicFramePr>
            <a:graphicFrameLocks noGrp="1"/>
          </p:cNvGraphicFramePr>
          <p:nvPr>
            <p:extLst>
              <p:ext uri="{D42A27DB-BD31-4B8C-83A1-F6EECF244321}">
                <p14:modId xmlns:p14="http://schemas.microsoft.com/office/powerpoint/2010/main" val="3187407085"/>
              </p:ext>
            </p:extLst>
          </p:nvPr>
        </p:nvGraphicFramePr>
        <p:xfrm>
          <a:off x="15012" y="291127"/>
          <a:ext cx="1834805" cy="6543610"/>
        </p:xfrm>
        <a:graphic>
          <a:graphicData uri="http://schemas.openxmlformats.org/drawingml/2006/table">
            <a:tbl>
              <a:tblPr firstRow="1" bandRow="1">
                <a:tableStyleId>{93296810-A885-4BE3-A3E7-6D5BEEA58F35}</a:tableStyleId>
              </a:tblPr>
              <a:tblGrid>
                <a:gridCol w="878606">
                  <a:extLst>
                    <a:ext uri="{9D8B030D-6E8A-4147-A177-3AD203B41FA5}">
                      <a16:colId xmlns:a16="http://schemas.microsoft.com/office/drawing/2014/main" val="20000"/>
                    </a:ext>
                  </a:extLst>
                </a:gridCol>
                <a:gridCol w="956199">
                  <a:extLst>
                    <a:ext uri="{9D8B030D-6E8A-4147-A177-3AD203B41FA5}">
                      <a16:colId xmlns:a16="http://schemas.microsoft.com/office/drawing/2014/main" val="20001"/>
                    </a:ext>
                  </a:extLst>
                </a:gridCol>
              </a:tblGrid>
              <a:tr h="245368">
                <a:tc>
                  <a:txBody>
                    <a:bodyPr/>
                    <a:lstStyle/>
                    <a:p>
                      <a:pPr algn="ctr"/>
                      <a:r>
                        <a:rPr lang="en-GB" sz="900" dirty="0">
                          <a:solidFill>
                            <a:schemeClr val="tx1"/>
                          </a:solidFill>
                        </a:rPr>
                        <a:t>Vocabulary</a:t>
                      </a:r>
                    </a:p>
                  </a:txBody>
                  <a:tcPr/>
                </a:tc>
                <a:tc>
                  <a:txBody>
                    <a:bodyPr/>
                    <a:lstStyle/>
                    <a:p>
                      <a:pPr algn="ctr"/>
                      <a:r>
                        <a:rPr lang="en-GB" sz="900" dirty="0">
                          <a:solidFill>
                            <a:schemeClr val="tx1"/>
                          </a:solidFill>
                        </a:rPr>
                        <a:t>Definition</a:t>
                      </a:r>
                      <a:r>
                        <a:rPr lang="en-GB" sz="900" baseline="0" dirty="0">
                          <a:solidFill>
                            <a:schemeClr val="tx1"/>
                          </a:solidFill>
                        </a:rPr>
                        <a:t> </a:t>
                      </a:r>
                      <a:endParaRPr lang="en-GB" sz="900" dirty="0">
                        <a:solidFill>
                          <a:schemeClr val="tx1"/>
                        </a:solidFill>
                      </a:endParaRPr>
                    </a:p>
                  </a:txBody>
                  <a:tcPr/>
                </a:tc>
                <a:extLst>
                  <a:ext uri="{0D108BD9-81ED-4DB2-BD59-A6C34878D82A}">
                    <a16:rowId xmlns:a16="http://schemas.microsoft.com/office/drawing/2014/main" val="10000"/>
                  </a:ext>
                </a:extLst>
              </a:tr>
              <a:tr h="45509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800" b="1" dirty="0" smtClean="0"/>
                        <a:t>Parsimonious</a:t>
                      </a:r>
                    </a:p>
                    <a:p>
                      <a:pPr algn="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solidFill>
                            <a:srgbClr val="000000"/>
                          </a:solidFill>
                          <a:effectLst/>
                          <a:latin typeface="+mn-lt"/>
                          <a:ea typeface="Calibri"/>
                          <a:cs typeface="Times New Roman"/>
                        </a:rPr>
                        <a:t>Someone</a:t>
                      </a:r>
                      <a:r>
                        <a:rPr lang="en-US" sz="800" baseline="0" dirty="0" smtClean="0">
                          <a:solidFill>
                            <a:srgbClr val="000000"/>
                          </a:solidFill>
                          <a:effectLst/>
                          <a:latin typeface="+mn-lt"/>
                          <a:ea typeface="Calibri"/>
                          <a:cs typeface="Times New Roman"/>
                        </a:rPr>
                        <a:t> who is greedy with their money</a:t>
                      </a:r>
                      <a:endParaRPr lang="en-GB" sz="800" dirty="0" smtClean="0">
                        <a:solidFill>
                          <a:srgbClr val="000000"/>
                        </a:solidFill>
                        <a:effectLst/>
                        <a:latin typeface="+mn-lt"/>
                        <a:ea typeface="Calibri"/>
                        <a:cs typeface="Times New Roman"/>
                      </a:endParaRPr>
                    </a:p>
                  </a:txBody>
                  <a:tcPr/>
                </a:tc>
                <a:extLst>
                  <a:ext uri="{0D108BD9-81ED-4DB2-BD59-A6C34878D82A}">
                    <a16:rowId xmlns:a16="http://schemas.microsoft.com/office/drawing/2014/main" val="10001"/>
                  </a:ext>
                </a:extLst>
              </a:tr>
              <a:tr h="106188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800" b="1" dirty="0" smtClean="0"/>
                        <a:t>Capitalism</a:t>
                      </a:r>
                    </a:p>
                    <a:p>
                      <a:pPr algn="r"/>
                      <a:r>
                        <a:rPr lang="en-GB" sz="800" b="1" dirty="0" smtClean="0"/>
                        <a:t> </a:t>
                      </a:r>
                      <a:endParaRPr lang="en-GB" sz="800" b="1" dirty="0"/>
                    </a:p>
                  </a:txBody>
                  <a:tcPr/>
                </a:tc>
                <a:tc>
                  <a:txBody>
                    <a:bodyPr/>
                    <a:lstStyle/>
                    <a:p>
                      <a:pPr algn="l"/>
                      <a:r>
                        <a:rPr lang="en-GB" sz="800" dirty="0" smtClean="0">
                          <a:solidFill>
                            <a:srgbClr val="000000"/>
                          </a:solidFill>
                        </a:rPr>
                        <a:t>When you believe the society</a:t>
                      </a:r>
                      <a:r>
                        <a:rPr lang="en-GB" sz="800" baseline="0" dirty="0" smtClean="0">
                          <a:solidFill>
                            <a:srgbClr val="000000"/>
                          </a:solidFill>
                        </a:rPr>
                        <a:t> and particularly the economy should be privately owned to work to the benefit of the individual </a:t>
                      </a:r>
                      <a:endParaRPr lang="en-GB" sz="800" dirty="0">
                        <a:solidFill>
                          <a:srgbClr val="000000"/>
                        </a:solidFill>
                      </a:endParaRPr>
                    </a:p>
                  </a:txBody>
                  <a:tcPr/>
                </a:tc>
                <a:extLst>
                  <a:ext uri="{0D108BD9-81ED-4DB2-BD59-A6C34878D82A}">
                    <a16:rowId xmlns:a16="http://schemas.microsoft.com/office/drawing/2014/main" val="10002"/>
                  </a:ext>
                </a:extLst>
              </a:tr>
              <a:tr h="69781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800" b="1" dirty="0" err="1" smtClean="0"/>
                        <a:t>Sabbatarianism</a:t>
                      </a:r>
                      <a:endParaRPr lang="en-GB" sz="800" b="1" dirty="0" smtClean="0"/>
                    </a:p>
                    <a:p>
                      <a:pPr algn="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rgbClr val="000000"/>
                          </a:solidFill>
                        </a:rPr>
                        <a:t>The widespread</a:t>
                      </a:r>
                      <a:r>
                        <a:rPr lang="en-GB" sz="800" baseline="0" dirty="0" smtClean="0">
                          <a:solidFill>
                            <a:srgbClr val="000000"/>
                          </a:solidFill>
                        </a:rPr>
                        <a:t> practice of spending Sunday going to church and resting.</a:t>
                      </a:r>
                      <a:endParaRPr lang="en-GB" sz="800" dirty="0" smtClean="0">
                        <a:solidFill>
                          <a:srgbClr val="000000"/>
                        </a:solidFill>
                      </a:endParaRPr>
                    </a:p>
                  </a:txBody>
                  <a:tcPr/>
                </a:tc>
                <a:extLst>
                  <a:ext uri="{0D108BD9-81ED-4DB2-BD59-A6C34878D82A}">
                    <a16:rowId xmlns:a16="http://schemas.microsoft.com/office/drawing/2014/main" val="10003"/>
                  </a:ext>
                </a:extLst>
              </a:tr>
              <a:tr h="92723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800" b="1" dirty="0" smtClean="0"/>
                        <a:t>Philanthropy</a:t>
                      </a:r>
                    </a:p>
                    <a:p>
                      <a:pPr algn="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rgbClr val="000000"/>
                          </a:solidFill>
                        </a:rPr>
                        <a:t>A desire to promote the welfare of others, especially by generous donations to good causes</a:t>
                      </a:r>
                      <a:endParaRPr lang="en-GB" sz="800" dirty="0"/>
                    </a:p>
                  </a:txBody>
                  <a:tcPr/>
                </a:tc>
                <a:extLst>
                  <a:ext uri="{0D108BD9-81ED-4DB2-BD59-A6C34878D82A}">
                    <a16:rowId xmlns:a16="http://schemas.microsoft.com/office/drawing/2014/main" val="10004"/>
                  </a:ext>
                </a:extLst>
              </a:tr>
              <a:tr h="314867">
                <a:tc>
                  <a:txBody>
                    <a:bodyPr/>
                    <a:lstStyle/>
                    <a:p>
                      <a:pPr algn="r"/>
                      <a:r>
                        <a:rPr lang="en-GB" sz="800" b="1" dirty="0" smtClean="0"/>
                        <a:t>Misanthropy</a:t>
                      </a:r>
                      <a:endParaRPr lang="en-GB" sz="800" b="1" dirty="0"/>
                    </a:p>
                  </a:txBody>
                  <a:tcPr/>
                </a:tc>
                <a:tc>
                  <a:txBody>
                    <a:bodyPr/>
                    <a:lstStyle/>
                    <a:p>
                      <a:pPr algn="r"/>
                      <a:r>
                        <a:rPr lang="en-GB" sz="800" dirty="0" smtClean="0"/>
                        <a:t>An active dislike of humankind</a:t>
                      </a:r>
                      <a:r>
                        <a:rPr lang="en-GB" sz="800" baseline="0" dirty="0" smtClean="0"/>
                        <a:t> </a:t>
                      </a:r>
                      <a:endParaRPr lang="en-GB" sz="800" dirty="0"/>
                    </a:p>
                  </a:txBody>
                  <a:tcPr/>
                </a:tc>
                <a:extLst>
                  <a:ext uri="{0D108BD9-81ED-4DB2-BD59-A6C34878D82A}">
                    <a16:rowId xmlns:a16="http://schemas.microsoft.com/office/drawing/2014/main" val="10005"/>
                  </a:ext>
                </a:extLst>
              </a:tr>
              <a:tr h="455095">
                <a:tc>
                  <a:txBody>
                    <a:bodyPr/>
                    <a:lstStyle/>
                    <a:p>
                      <a:pPr algn="r"/>
                      <a:r>
                        <a:rPr lang="en-GB" sz="800" b="1" dirty="0" smtClean="0"/>
                        <a:t>Altruism </a:t>
                      </a:r>
                      <a:endParaRPr lang="en-GB" sz="800" b="1" dirty="0"/>
                    </a:p>
                  </a:txBody>
                  <a:tcPr/>
                </a:tc>
                <a:tc>
                  <a:txBody>
                    <a:bodyPr/>
                    <a:lstStyle/>
                    <a:p>
                      <a:pPr algn="l"/>
                      <a:r>
                        <a:rPr lang="en-GB" sz="800" dirty="0" smtClean="0"/>
                        <a:t>The act of being kind and giving</a:t>
                      </a:r>
                      <a:r>
                        <a:rPr lang="en-GB" sz="800" baseline="0" dirty="0" smtClean="0"/>
                        <a:t> to others</a:t>
                      </a:r>
                      <a:endParaRPr lang="en-GB" sz="800" dirty="0"/>
                    </a:p>
                  </a:txBody>
                  <a:tcPr/>
                </a:tc>
                <a:extLst>
                  <a:ext uri="{0D108BD9-81ED-4DB2-BD59-A6C34878D82A}">
                    <a16:rowId xmlns:a16="http://schemas.microsoft.com/office/drawing/2014/main" val="10006"/>
                  </a:ext>
                </a:extLst>
              </a:tr>
              <a:tr h="464164">
                <a:tc>
                  <a:txBody>
                    <a:bodyPr/>
                    <a:lstStyle/>
                    <a:p>
                      <a:pPr algn="r"/>
                      <a:r>
                        <a:rPr lang="en-GB" sz="800" b="1" dirty="0" smtClean="0"/>
                        <a:t>Ephemeral</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rgbClr val="000000"/>
                          </a:solidFill>
                        </a:rPr>
                        <a:t>Something</a:t>
                      </a:r>
                      <a:r>
                        <a:rPr lang="en-GB" sz="800" baseline="0" dirty="0" smtClean="0">
                          <a:solidFill>
                            <a:srgbClr val="000000"/>
                          </a:solidFill>
                        </a:rPr>
                        <a:t> which is temporary such as the ghosts</a:t>
                      </a:r>
                      <a:endParaRPr lang="en-GB" sz="800" dirty="0" smtClean="0">
                        <a:solidFill>
                          <a:srgbClr val="000000"/>
                        </a:solidFill>
                      </a:endParaRPr>
                    </a:p>
                  </a:txBody>
                  <a:tcPr/>
                </a:tc>
                <a:extLst>
                  <a:ext uri="{0D108BD9-81ED-4DB2-BD59-A6C34878D82A}">
                    <a16:rowId xmlns:a16="http://schemas.microsoft.com/office/drawing/2014/main" val="10007"/>
                  </a:ext>
                </a:extLst>
              </a:tr>
              <a:tr h="697812">
                <a:tc>
                  <a:txBody>
                    <a:bodyPr/>
                    <a:lstStyle/>
                    <a:p>
                      <a:pPr algn="r"/>
                      <a:r>
                        <a:rPr lang="en-GB" sz="800" b="1" dirty="0" smtClean="0"/>
                        <a:t>Penitence</a:t>
                      </a:r>
                      <a:r>
                        <a:rPr lang="en-GB" sz="800" b="1" baseline="0" dirty="0" smtClean="0"/>
                        <a:t> </a:t>
                      </a:r>
                      <a:endParaRPr lang="en-GB" sz="800" b="1" dirty="0"/>
                    </a:p>
                  </a:txBody>
                  <a:tcPr/>
                </a:tc>
                <a:tc>
                  <a:txBody>
                    <a:bodyPr/>
                    <a:lstStyle/>
                    <a:p>
                      <a:pPr algn="l"/>
                      <a:r>
                        <a:rPr lang="en-GB" sz="800" dirty="0" smtClean="0"/>
                        <a:t>The action of feeling or showing sorrow and regret for having done wrong</a:t>
                      </a:r>
                      <a:endParaRPr lang="en-GB" sz="800" dirty="0"/>
                    </a:p>
                  </a:txBody>
                  <a:tcPr/>
                </a:tc>
                <a:extLst>
                  <a:ext uri="{0D108BD9-81ED-4DB2-BD59-A6C34878D82A}">
                    <a16:rowId xmlns:a16="http://schemas.microsoft.com/office/drawing/2014/main" val="10009"/>
                  </a:ext>
                </a:extLst>
              </a:tr>
              <a:tr h="576454">
                <a:tc>
                  <a:txBody>
                    <a:bodyPr/>
                    <a:lstStyle/>
                    <a:p>
                      <a:pPr algn="r"/>
                      <a:r>
                        <a:rPr lang="en-GB" sz="800" b="1" dirty="0" smtClean="0"/>
                        <a:t>Ominous</a:t>
                      </a:r>
                      <a:r>
                        <a:rPr lang="en-GB" sz="800" b="1" baseline="0" dirty="0" smtClean="0"/>
                        <a:t> </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rgbClr val="000000"/>
                          </a:solidFill>
                        </a:rPr>
                        <a:t>The</a:t>
                      </a:r>
                      <a:r>
                        <a:rPr lang="en-GB" sz="800" baseline="0" dirty="0" smtClean="0">
                          <a:solidFill>
                            <a:srgbClr val="000000"/>
                          </a:solidFill>
                        </a:rPr>
                        <a:t> worried feeling that something bad is about to happen</a:t>
                      </a:r>
                      <a:endParaRPr lang="en-GB" sz="800" dirty="0" smtClean="0">
                        <a:solidFill>
                          <a:srgbClr val="000000"/>
                        </a:solidFill>
                      </a:endParaRPr>
                    </a:p>
                  </a:txBody>
                  <a:tcPr/>
                </a:tc>
                <a:extLst>
                  <a:ext uri="{0D108BD9-81ED-4DB2-BD59-A6C34878D82A}">
                    <a16:rowId xmlns:a16="http://schemas.microsoft.com/office/drawing/2014/main" val="10010"/>
                  </a:ext>
                </a:extLst>
              </a:tr>
              <a:tr h="591518">
                <a:tc>
                  <a:txBody>
                    <a:bodyPr/>
                    <a:lstStyle/>
                    <a:p>
                      <a:pPr algn="r"/>
                      <a:r>
                        <a:rPr lang="en-GB" sz="800" b="1" dirty="0" smtClean="0"/>
                        <a:t>Parable </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rgbClr val="000000"/>
                          </a:solidFill>
                        </a:rPr>
                        <a:t>A simple story used to illustrate a moral or spiritual lesson</a:t>
                      </a:r>
                    </a:p>
                  </a:txBody>
                  <a:tcPr/>
                </a:tc>
                <a:extLst>
                  <a:ext uri="{0D108BD9-81ED-4DB2-BD59-A6C34878D82A}">
                    <a16:rowId xmlns:a16="http://schemas.microsoft.com/office/drawing/2014/main" val="1001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35928471"/>
              </p:ext>
            </p:extLst>
          </p:nvPr>
        </p:nvGraphicFramePr>
        <p:xfrm>
          <a:off x="1878131" y="291128"/>
          <a:ext cx="1957432" cy="6549063"/>
        </p:xfrm>
        <a:graphic>
          <a:graphicData uri="http://schemas.openxmlformats.org/drawingml/2006/table">
            <a:tbl>
              <a:tblPr firstRow="1" bandRow="1">
                <a:tableStyleId>{93296810-A885-4BE3-A3E7-6D5BEEA58F35}</a:tableStyleId>
              </a:tblPr>
              <a:tblGrid>
                <a:gridCol w="831267">
                  <a:extLst>
                    <a:ext uri="{9D8B030D-6E8A-4147-A177-3AD203B41FA5}">
                      <a16:colId xmlns:a16="http://schemas.microsoft.com/office/drawing/2014/main" val="20000"/>
                    </a:ext>
                  </a:extLst>
                </a:gridCol>
                <a:gridCol w="1126165">
                  <a:extLst>
                    <a:ext uri="{9D8B030D-6E8A-4147-A177-3AD203B41FA5}">
                      <a16:colId xmlns:a16="http://schemas.microsoft.com/office/drawing/2014/main" val="20001"/>
                    </a:ext>
                  </a:extLst>
                </a:gridCol>
              </a:tblGrid>
              <a:tr h="247522">
                <a:tc>
                  <a:txBody>
                    <a:bodyPr/>
                    <a:lstStyle/>
                    <a:p>
                      <a:pPr algn="l"/>
                      <a:r>
                        <a:rPr lang="en-GB" sz="800" dirty="0">
                          <a:solidFill>
                            <a:schemeClr val="tx1"/>
                          </a:solidFill>
                        </a:rPr>
                        <a:t>Terminology</a:t>
                      </a:r>
                    </a:p>
                  </a:txBody>
                  <a:tcPr/>
                </a:tc>
                <a:tc>
                  <a:txBody>
                    <a:bodyPr/>
                    <a:lstStyle/>
                    <a:p>
                      <a:pPr algn="l"/>
                      <a:r>
                        <a:rPr lang="en-GB" sz="800" dirty="0">
                          <a:solidFill>
                            <a:schemeClr val="tx1"/>
                          </a:solidFill>
                        </a:rPr>
                        <a:t>Definition</a:t>
                      </a:r>
                      <a:r>
                        <a:rPr lang="en-GB" sz="800" baseline="0" dirty="0">
                          <a:solidFill>
                            <a:schemeClr val="tx1"/>
                          </a:solidFill>
                        </a:rPr>
                        <a:t> </a:t>
                      </a:r>
                      <a:endParaRPr lang="en-GB" sz="800" dirty="0">
                        <a:solidFill>
                          <a:schemeClr val="tx1"/>
                        </a:solidFill>
                      </a:endParaRPr>
                    </a:p>
                  </a:txBody>
                  <a:tcPr/>
                </a:tc>
                <a:extLst>
                  <a:ext uri="{0D108BD9-81ED-4DB2-BD59-A6C34878D82A}">
                    <a16:rowId xmlns:a16="http://schemas.microsoft.com/office/drawing/2014/main" val="10000"/>
                  </a:ext>
                </a:extLst>
              </a:tr>
              <a:tr h="499295">
                <a:tc>
                  <a:txBody>
                    <a:bodyPr/>
                    <a:lstStyle/>
                    <a:p>
                      <a:pPr algn="l"/>
                      <a:r>
                        <a:rPr lang="en-GB" sz="800" b="1" dirty="0" smtClean="0"/>
                        <a:t>Motif</a:t>
                      </a:r>
                      <a:endParaRPr lang="en-GB" sz="800" b="1" dirty="0"/>
                    </a:p>
                  </a:txBody>
                  <a:tcPr/>
                </a:tc>
                <a:tc>
                  <a:txBody>
                    <a:bodyPr/>
                    <a:lstStyle/>
                    <a:p>
                      <a:pPr algn="l"/>
                      <a:r>
                        <a:rPr lang="en-GB" sz="800" dirty="0" smtClean="0"/>
                        <a:t>a theme,</a:t>
                      </a:r>
                      <a:r>
                        <a:rPr lang="en-GB" sz="800" baseline="0" dirty="0" smtClean="0"/>
                        <a:t> subject or idea that runs throughout the novel</a:t>
                      </a:r>
                      <a:endParaRPr lang="en-GB" sz="800" dirty="0"/>
                    </a:p>
                  </a:txBody>
                  <a:tcPr/>
                </a:tc>
                <a:extLst>
                  <a:ext uri="{0D108BD9-81ED-4DB2-BD59-A6C34878D82A}">
                    <a16:rowId xmlns:a16="http://schemas.microsoft.com/office/drawing/2014/main" val="10001"/>
                  </a:ext>
                </a:extLst>
              </a:tr>
              <a:tr h="635467">
                <a:tc>
                  <a:txBody>
                    <a:bodyPr/>
                    <a:lstStyle/>
                    <a:p>
                      <a:pPr algn="l"/>
                      <a:r>
                        <a:rPr lang="en-GB" sz="800" b="1" dirty="0" smtClean="0"/>
                        <a:t>Foil</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solidFill>
                            <a:srgbClr val="000000"/>
                          </a:solidFill>
                        </a:rPr>
                        <a:t>When one</a:t>
                      </a:r>
                      <a:r>
                        <a:rPr lang="en-GB" sz="800" baseline="0" dirty="0" smtClean="0">
                          <a:solidFill>
                            <a:srgbClr val="000000"/>
                          </a:solidFill>
                        </a:rPr>
                        <a:t> character is the complete opposite to another to highlight certain characteristics.</a:t>
                      </a:r>
                      <a:endParaRPr lang="en-GB" sz="800" dirty="0" smtClean="0">
                        <a:solidFill>
                          <a:srgbClr val="000000"/>
                        </a:solidFill>
                      </a:endParaRPr>
                    </a:p>
                  </a:txBody>
                  <a:tcPr/>
                </a:tc>
                <a:extLst>
                  <a:ext uri="{0D108BD9-81ED-4DB2-BD59-A6C34878D82A}">
                    <a16:rowId xmlns:a16="http://schemas.microsoft.com/office/drawing/2014/main" val="10002"/>
                  </a:ext>
                </a:extLst>
              </a:tr>
              <a:tr h="472024">
                <a:tc>
                  <a:txBody>
                    <a:bodyPr/>
                    <a:lstStyle/>
                    <a:p>
                      <a:pPr algn="l"/>
                      <a:r>
                        <a:rPr lang="en-GB" sz="800" b="1" dirty="0" smtClean="0"/>
                        <a:t>Pathetic fallacy</a:t>
                      </a:r>
                      <a:endParaRPr lang="en-GB" sz="800" b="1" dirty="0"/>
                    </a:p>
                  </a:txBody>
                  <a:tcPr/>
                </a:tc>
                <a:tc>
                  <a:txBody>
                    <a:bodyPr/>
                    <a:lstStyle/>
                    <a:p>
                      <a:pPr algn="l"/>
                      <a:r>
                        <a:rPr lang="en-GB" sz="800" dirty="0" smtClean="0">
                          <a:solidFill>
                            <a:srgbClr val="000000"/>
                          </a:solidFill>
                        </a:rPr>
                        <a:t>Linking of nature and weather to human emotions</a:t>
                      </a:r>
                      <a:r>
                        <a:rPr lang="en-GB" sz="800" baseline="0" dirty="0" smtClean="0">
                          <a:solidFill>
                            <a:srgbClr val="000000"/>
                          </a:solidFill>
                        </a:rPr>
                        <a:t> and </a:t>
                      </a:r>
                      <a:r>
                        <a:rPr lang="en-GB" sz="800" dirty="0" smtClean="0">
                          <a:solidFill>
                            <a:srgbClr val="000000"/>
                          </a:solidFill>
                        </a:rPr>
                        <a:t>moods</a:t>
                      </a:r>
                      <a:endParaRPr lang="en-GB" sz="800" dirty="0">
                        <a:solidFill>
                          <a:srgbClr val="000000"/>
                        </a:solidFill>
                      </a:endParaRPr>
                    </a:p>
                  </a:txBody>
                  <a:tcPr/>
                </a:tc>
                <a:extLst>
                  <a:ext uri="{0D108BD9-81ED-4DB2-BD59-A6C34878D82A}">
                    <a16:rowId xmlns:a16="http://schemas.microsoft.com/office/drawing/2014/main" val="10003"/>
                  </a:ext>
                </a:extLst>
              </a:tr>
              <a:tr h="499295">
                <a:tc>
                  <a:txBody>
                    <a:bodyPr/>
                    <a:lstStyle/>
                    <a:p>
                      <a:pPr algn="l"/>
                      <a:r>
                        <a:rPr lang="en-GB" sz="800" b="1" dirty="0" smtClean="0"/>
                        <a:t>Allegory</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effectLst/>
                          <a:latin typeface="+mn-lt"/>
                          <a:ea typeface="Calibri"/>
                          <a:cs typeface="Times New Roman"/>
                        </a:rPr>
                        <a:t>A story that holds</a:t>
                      </a:r>
                      <a:r>
                        <a:rPr lang="en-GB" sz="800" baseline="0" dirty="0" smtClean="0">
                          <a:effectLst/>
                          <a:latin typeface="+mn-lt"/>
                          <a:ea typeface="Calibri"/>
                          <a:cs typeface="Times New Roman"/>
                        </a:rPr>
                        <a:t> a deeper, moral or political meaning</a:t>
                      </a:r>
                      <a:endParaRPr lang="en-GB" sz="800" dirty="0" smtClean="0">
                        <a:effectLst/>
                        <a:latin typeface="+mn-lt"/>
                        <a:ea typeface="Calibri"/>
                        <a:cs typeface="Times New Roman"/>
                      </a:endParaRPr>
                    </a:p>
                  </a:txBody>
                  <a:tcPr/>
                </a:tc>
                <a:extLst>
                  <a:ext uri="{0D108BD9-81ED-4DB2-BD59-A6C34878D82A}">
                    <a16:rowId xmlns:a16="http://schemas.microsoft.com/office/drawing/2014/main" val="10004"/>
                  </a:ext>
                </a:extLst>
              </a:tr>
              <a:tr h="508675">
                <a:tc>
                  <a:txBody>
                    <a:bodyPr/>
                    <a:lstStyle/>
                    <a:p>
                      <a:pPr algn="l"/>
                      <a:r>
                        <a:rPr lang="en-GB" sz="800" b="1" dirty="0" smtClean="0"/>
                        <a:t>Symbolism</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smtClean="0">
                          <a:solidFill>
                            <a:schemeClr val="dk1"/>
                          </a:solidFill>
                          <a:effectLst/>
                          <a:latin typeface="+mn-lt"/>
                          <a:ea typeface="+mn-ea"/>
                          <a:cs typeface="+mn-cs"/>
                        </a:rPr>
                        <a:t>the use of symbols  to represent ideas or qualities</a:t>
                      </a:r>
                      <a:endParaRPr lang="en-GB" sz="800" dirty="0" smtClean="0">
                        <a:effectLst/>
                        <a:latin typeface="+mn-lt"/>
                        <a:ea typeface="Calibri"/>
                        <a:cs typeface="Times New Roman"/>
                      </a:endParaRPr>
                    </a:p>
                  </a:txBody>
                  <a:tcPr/>
                </a:tc>
                <a:extLst>
                  <a:ext uri="{0D108BD9-81ED-4DB2-BD59-A6C34878D82A}">
                    <a16:rowId xmlns:a16="http://schemas.microsoft.com/office/drawing/2014/main" val="10005"/>
                  </a:ext>
                </a:extLst>
              </a:tr>
              <a:tr h="576073">
                <a:tc>
                  <a:txBody>
                    <a:bodyPr/>
                    <a:lstStyle/>
                    <a:p>
                      <a:pPr algn="l"/>
                      <a:r>
                        <a:rPr lang="en-GB" sz="800" b="1" dirty="0" smtClean="0"/>
                        <a:t>Foreshadowing</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smtClean="0">
                          <a:solidFill>
                            <a:schemeClr val="dk1"/>
                          </a:solidFill>
                          <a:effectLst/>
                          <a:latin typeface="+mn-lt"/>
                          <a:ea typeface="+mn-ea"/>
                          <a:cs typeface="+mn-cs"/>
                        </a:rPr>
                        <a:t>a hint or suggestion of what might happen later in the story</a:t>
                      </a:r>
                    </a:p>
                    <a:p>
                      <a:pPr lvl="0"/>
                      <a:endParaRPr lang="en-GB" sz="800" kern="1200" dirty="0">
                        <a:solidFill>
                          <a:schemeClr val="dk1"/>
                        </a:solidFill>
                        <a:effectLst/>
                        <a:latin typeface="+mn-lt"/>
                        <a:ea typeface="+mn-ea"/>
                        <a:cs typeface="+mn-cs"/>
                      </a:endParaRPr>
                    </a:p>
                  </a:txBody>
                  <a:tcPr/>
                </a:tc>
                <a:extLst>
                  <a:ext uri="{0D108BD9-81ED-4DB2-BD59-A6C34878D82A}">
                    <a16:rowId xmlns:a16="http://schemas.microsoft.com/office/drawing/2014/main" val="10006"/>
                  </a:ext>
                </a:extLst>
              </a:tr>
              <a:tr h="454794">
                <a:tc>
                  <a:txBody>
                    <a:bodyPr/>
                    <a:lstStyle/>
                    <a:p>
                      <a:pPr algn="l"/>
                      <a:r>
                        <a:rPr lang="en-GB" sz="800" b="1" dirty="0"/>
                        <a:t>Juxtaposition </a:t>
                      </a:r>
                    </a:p>
                  </a:txBody>
                  <a:tcPr/>
                </a:tc>
                <a:tc>
                  <a:txBody>
                    <a:bodyPr/>
                    <a:lstStyle/>
                    <a:p>
                      <a:pPr algn="l"/>
                      <a:r>
                        <a:rPr lang="en-GB" sz="800" dirty="0"/>
                        <a:t>p</a:t>
                      </a:r>
                      <a:r>
                        <a:rPr lang="en-GB" sz="800" dirty="0" smtClean="0"/>
                        <a:t>lacing </a:t>
                      </a:r>
                      <a:r>
                        <a:rPr lang="en-GB" sz="800" dirty="0"/>
                        <a:t>contrasting ideas close</a:t>
                      </a:r>
                      <a:r>
                        <a:rPr lang="en-GB" sz="800" baseline="0" dirty="0"/>
                        <a:t> together in a text</a:t>
                      </a:r>
                      <a:endParaRPr lang="en-GB" sz="800" dirty="0"/>
                    </a:p>
                  </a:txBody>
                  <a:tcPr/>
                </a:tc>
                <a:extLst>
                  <a:ext uri="{0D108BD9-81ED-4DB2-BD59-A6C34878D82A}">
                    <a16:rowId xmlns:a16="http://schemas.microsoft.com/office/drawing/2014/main" val="10007"/>
                  </a:ext>
                </a:extLst>
              </a:tr>
              <a:tr h="401712">
                <a:tc>
                  <a:txBody>
                    <a:bodyPr/>
                    <a:lstStyle/>
                    <a:p>
                      <a:pPr algn="l"/>
                      <a:r>
                        <a:rPr lang="en-GB" sz="800" b="1" dirty="0" smtClean="0"/>
                        <a:t>Lists</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aseline="0" dirty="0" smtClean="0">
                          <a:effectLst/>
                          <a:latin typeface="+mn-lt"/>
                          <a:ea typeface="Calibri"/>
                          <a:cs typeface="Times New Roman"/>
                        </a:rPr>
                        <a:t>When many things are listed for emphasis </a:t>
                      </a:r>
                      <a:endParaRPr lang="en-GB" sz="800" kern="1200" dirty="0">
                        <a:solidFill>
                          <a:schemeClr val="dk1"/>
                        </a:solidFill>
                        <a:effectLst/>
                        <a:latin typeface="+mn-lt"/>
                        <a:ea typeface="+mn-ea"/>
                        <a:cs typeface="+mn-cs"/>
                      </a:endParaRPr>
                    </a:p>
                  </a:txBody>
                  <a:tcPr/>
                </a:tc>
                <a:extLst>
                  <a:ext uri="{0D108BD9-81ED-4DB2-BD59-A6C34878D82A}">
                    <a16:rowId xmlns:a16="http://schemas.microsoft.com/office/drawing/2014/main" val="10008"/>
                  </a:ext>
                </a:extLst>
              </a:tr>
              <a:tr h="595032">
                <a:tc>
                  <a:txBody>
                    <a:bodyPr/>
                    <a:lstStyle/>
                    <a:p>
                      <a:pPr algn="l"/>
                      <a:r>
                        <a:rPr lang="en-GB" sz="800" b="1" dirty="0" smtClean="0"/>
                        <a:t>Metaphor </a:t>
                      </a:r>
                      <a:endParaRPr lang="en-GB" sz="800" b="1" dirty="0"/>
                    </a:p>
                  </a:txBody>
                  <a:tcPr/>
                </a:tc>
                <a:tc>
                  <a:txBody>
                    <a:bodyPr/>
                    <a:lstStyle/>
                    <a:p>
                      <a:pPr algn="l"/>
                      <a:r>
                        <a:rPr lang="en-GB" sz="800" dirty="0" smtClean="0"/>
                        <a:t>When something is</a:t>
                      </a:r>
                      <a:r>
                        <a:rPr lang="en-GB" sz="800" baseline="0" dirty="0" smtClean="0"/>
                        <a:t> compared to something else</a:t>
                      </a:r>
                      <a:endParaRPr lang="en-GB" sz="800" dirty="0"/>
                    </a:p>
                  </a:txBody>
                  <a:tcPr/>
                </a:tc>
                <a:extLst>
                  <a:ext uri="{0D108BD9-81ED-4DB2-BD59-A6C34878D82A}">
                    <a16:rowId xmlns:a16="http://schemas.microsoft.com/office/drawing/2014/main" val="10010"/>
                  </a:ext>
                </a:extLst>
              </a:tr>
              <a:tr h="471545">
                <a:tc>
                  <a:txBody>
                    <a:bodyPr/>
                    <a:lstStyle/>
                    <a:p>
                      <a:pPr algn="l"/>
                      <a:r>
                        <a:rPr lang="en-GB" sz="800" b="1" dirty="0" smtClean="0"/>
                        <a:t>Adjectives</a:t>
                      </a:r>
                      <a:r>
                        <a:rPr lang="en-GB" sz="800" b="1" baseline="0" dirty="0" smtClean="0"/>
                        <a:t> </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smtClean="0">
                          <a:solidFill>
                            <a:schemeClr val="dk1"/>
                          </a:solidFill>
                          <a:effectLst/>
                          <a:latin typeface="+mn-lt"/>
                          <a:ea typeface="+mn-ea"/>
                          <a:cs typeface="+mn-cs"/>
                        </a:rPr>
                        <a:t>A</a:t>
                      </a:r>
                      <a:r>
                        <a:rPr lang="en-GB" sz="800" kern="1200" baseline="0" dirty="0" smtClean="0">
                          <a:solidFill>
                            <a:schemeClr val="dk1"/>
                          </a:solidFill>
                          <a:effectLst/>
                          <a:latin typeface="+mn-lt"/>
                          <a:ea typeface="+mn-ea"/>
                          <a:cs typeface="+mn-cs"/>
                        </a:rPr>
                        <a:t> word which describes a noun</a:t>
                      </a:r>
                      <a:endParaRPr lang="en-GB" sz="800" kern="1200" dirty="0">
                        <a:solidFill>
                          <a:schemeClr val="dk1"/>
                        </a:solidFill>
                        <a:effectLst/>
                        <a:latin typeface="+mn-lt"/>
                        <a:ea typeface="+mn-ea"/>
                        <a:cs typeface="+mn-cs"/>
                      </a:endParaRPr>
                    </a:p>
                  </a:txBody>
                  <a:tcPr/>
                </a:tc>
                <a:extLst>
                  <a:ext uri="{0D108BD9-81ED-4DB2-BD59-A6C34878D82A}">
                    <a16:rowId xmlns:a16="http://schemas.microsoft.com/office/drawing/2014/main" val="10011"/>
                  </a:ext>
                </a:extLst>
              </a:tr>
              <a:tr h="591088">
                <a:tc>
                  <a:txBody>
                    <a:bodyPr/>
                    <a:lstStyle/>
                    <a:p>
                      <a:pPr algn="l"/>
                      <a:r>
                        <a:rPr lang="en-GB" sz="800" b="1" dirty="0" smtClean="0"/>
                        <a:t>Simile </a:t>
                      </a:r>
                      <a:endParaRPr lang="en-GB" sz="800" b="1" dirty="0"/>
                    </a:p>
                  </a:txBody>
                  <a:tcPr/>
                </a:tc>
                <a:tc>
                  <a:txBody>
                    <a:bodyPr/>
                    <a:lstStyle/>
                    <a:p>
                      <a:pPr algn="l"/>
                      <a:r>
                        <a:rPr lang="en-GB" sz="800" dirty="0" smtClean="0"/>
                        <a:t>A comparison of two</a:t>
                      </a:r>
                      <a:r>
                        <a:rPr lang="en-GB" sz="800" baseline="0" dirty="0" smtClean="0"/>
                        <a:t> things using ‘like’ or ‘as’</a:t>
                      </a:r>
                      <a:endParaRPr lang="en-GB" sz="800" dirty="0"/>
                    </a:p>
                  </a:txBody>
                  <a:tcPr/>
                </a:tc>
                <a:extLst>
                  <a:ext uri="{0D108BD9-81ED-4DB2-BD59-A6C34878D82A}">
                    <a16:rowId xmlns:a16="http://schemas.microsoft.com/office/drawing/2014/main" val="10012"/>
                  </a:ext>
                </a:extLst>
              </a:tr>
              <a:tr h="591088">
                <a:tc>
                  <a:txBody>
                    <a:bodyPr/>
                    <a:lstStyle/>
                    <a:p>
                      <a:pPr algn="l"/>
                      <a:r>
                        <a:rPr lang="en-GB" sz="800" b="1" dirty="0" smtClean="0"/>
                        <a:t>Third</a:t>
                      </a:r>
                      <a:r>
                        <a:rPr lang="en-GB" sz="800" b="1" baseline="0" dirty="0" smtClean="0"/>
                        <a:t> person n</a:t>
                      </a:r>
                      <a:r>
                        <a:rPr lang="en-GB" sz="800" b="1" dirty="0" smtClean="0"/>
                        <a:t>arrator</a:t>
                      </a:r>
                      <a:r>
                        <a:rPr lang="en-GB" sz="800" b="1" baseline="0" dirty="0" smtClean="0"/>
                        <a:t> </a:t>
                      </a:r>
                      <a:endParaRPr lang="en-GB" sz="800" b="1" dirty="0"/>
                    </a:p>
                  </a:txBody>
                  <a:tcPr/>
                </a:tc>
                <a:tc>
                  <a:txBody>
                    <a:bodyPr/>
                    <a:lstStyle/>
                    <a:p>
                      <a:pPr algn="l"/>
                      <a:r>
                        <a:rPr lang="en-GB" sz="800" dirty="0" smtClean="0"/>
                        <a:t>The person</a:t>
                      </a:r>
                      <a:r>
                        <a:rPr lang="en-GB" sz="800" baseline="0" dirty="0" smtClean="0"/>
                        <a:t> telling the story.</a:t>
                      </a:r>
                      <a:endParaRPr lang="en-GB" sz="800" dirty="0"/>
                    </a:p>
                  </a:txBody>
                  <a:tcPr/>
                </a:tc>
                <a:extLst>
                  <a:ext uri="{0D108BD9-81ED-4DB2-BD59-A6C34878D82A}">
                    <a16:rowId xmlns:a16="http://schemas.microsoft.com/office/drawing/2014/main" val="1001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830519847"/>
              </p:ext>
            </p:extLst>
          </p:nvPr>
        </p:nvGraphicFramePr>
        <p:xfrm>
          <a:off x="3848100" y="-693"/>
          <a:ext cx="1957431" cy="2871146"/>
        </p:xfrm>
        <a:graphic>
          <a:graphicData uri="http://schemas.openxmlformats.org/drawingml/2006/table">
            <a:tbl>
              <a:tblPr firstRow="1" bandRow="1">
                <a:tableStyleId>{93296810-A885-4BE3-A3E7-6D5BEEA58F35}</a:tableStyleId>
              </a:tblPr>
              <a:tblGrid>
                <a:gridCol w="1957431">
                  <a:extLst>
                    <a:ext uri="{9D8B030D-6E8A-4147-A177-3AD203B41FA5}">
                      <a16:colId xmlns:a16="http://schemas.microsoft.com/office/drawing/2014/main" val="20000"/>
                    </a:ext>
                  </a:extLst>
                </a:gridCol>
              </a:tblGrid>
              <a:tr h="228348">
                <a:tc>
                  <a:txBody>
                    <a:bodyPr/>
                    <a:lstStyle/>
                    <a:p>
                      <a:pPr algn="ctr"/>
                      <a:r>
                        <a:rPr lang="en-GB" sz="900" dirty="0" smtClean="0">
                          <a:solidFill>
                            <a:schemeClr val="tx1"/>
                          </a:solidFill>
                        </a:rPr>
                        <a:t>SKILLS (AO1, AO2</a:t>
                      </a:r>
                      <a:r>
                        <a:rPr lang="en-GB" sz="900" baseline="0" dirty="0" smtClean="0">
                          <a:solidFill>
                            <a:schemeClr val="tx1"/>
                          </a:solidFill>
                        </a:rPr>
                        <a:t> &amp; AO3)</a:t>
                      </a:r>
                      <a:endParaRPr lang="en-GB" sz="400" dirty="0">
                        <a:solidFill>
                          <a:schemeClr val="tx1"/>
                        </a:solidFill>
                      </a:endParaRPr>
                    </a:p>
                  </a:txBody>
                  <a:tcPr/>
                </a:tc>
                <a:extLst>
                  <a:ext uri="{0D108BD9-81ED-4DB2-BD59-A6C34878D82A}">
                    <a16:rowId xmlns:a16="http://schemas.microsoft.com/office/drawing/2014/main" val="10000"/>
                  </a:ext>
                </a:extLst>
              </a:tr>
              <a:tr h="2642546">
                <a:tc>
                  <a:txBody>
                    <a:bodyPr/>
                    <a:lstStyle/>
                    <a:p>
                      <a:pPr algn="l"/>
                      <a:r>
                        <a:rPr lang="en-GB" sz="800" b="1" dirty="0" smtClean="0">
                          <a:solidFill>
                            <a:schemeClr val="tx1"/>
                          </a:solidFill>
                        </a:rPr>
                        <a:t>Analysis using PEAZ:</a:t>
                      </a:r>
                      <a:r>
                        <a:rPr lang="en-GB" sz="800" b="1" baseline="0" dirty="0" smtClean="0">
                          <a:solidFill>
                            <a:schemeClr val="tx1"/>
                          </a:solidFill>
                        </a:rPr>
                        <a:t> </a:t>
                      </a:r>
                    </a:p>
                    <a:p>
                      <a:pPr algn="l"/>
                      <a:endParaRPr lang="en-GB" sz="800" b="1" baseline="0" dirty="0" smtClean="0">
                        <a:solidFill>
                          <a:schemeClr val="tx1"/>
                        </a:solidFill>
                      </a:endParaRPr>
                    </a:p>
                    <a:p>
                      <a:pPr marL="0" indent="0" algn="l">
                        <a:buFont typeface="Arial" panose="020B0604020202020204" pitchFamily="34" charset="0"/>
                        <a:buNone/>
                      </a:pPr>
                      <a:r>
                        <a:rPr lang="en-GB" sz="800" b="1" dirty="0" smtClean="0">
                          <a:solidFill>
                            <a:schemeClr val="tx1"/>
                          </a:solidFill>
                        </a:rPr>
                        <a:t>Point:</a:t>
                      </a:r>
                      <a:r>
                        <a:rPr lang="en-GB" sz="800" b="0" dirty="0" smtClean="0">
                          <a:solidFill>
                            <a:schemeClr val="tx1"/>
                          </a:solidFill>
                        </a:rPr>
                        <a:t> A clear analytical</a:t>
                      </a:r>
                      <a:r>
                        <a:rPr lang="en-GB" sz="800" b="0" baseline="0" dirty="0" smtClean="0">
                          <a:solidFill>
                            <a:schemeClr val="tx1"/>
                          </a:solidFill>
                        </a:rPr>
                        <a:t> point which shows insight and clearly answers</a:t>
                      </a:r>
                      <a:r>
                        <a:rPr lang="en-GB" sz="800" b="0" dirty="0" smtClean="0">
                          <a:solidFill>
                            <a:schemeClr val="tx1"/>
                          </a:solidFill>
                        </a:rPr>
                        <a:t> the question</a:t>
                      </a:r>
                    </a:p>
                    <a:p>
                      <a:pPr marL="0" indent="0" algn="l">
                        <a:buFont typeface="Arial" panose="020B0604020202020204" pitchFamily="34" charset="0"/>
                        <a:buNone/>
                      </a:pPr>
                      <a:r>
                        <a:rPr lang="en-GB" sz="800" b="1" dirty="0" smtClean="0">
                          <a:solidFill>
                            <a:schemeClr val="tx1"/>
                          </a:solidFill>
                        </a:rPr>
                        <a:t>Evidence</a:t>
                      </a:r>
                      <a:r>
                        <a:rPr lang="en-GB" sz="800" b="1" baseline="0" dirty="0" smtClean="0">
                          <a:solidFill>
                            <a:schemeClr val="tx1"/>
                          </a:solidFill>
                        </a:rPr>
                        <a:t>: </a:t>
                      </a:r>
                      <a:r>
                        <a:rPr lang="en-GB" sz="800" b="0" baseline="0" dirty="0" smtClean="0">
                          <a:solidFill>
                            <a:schemeClr val="tx1"/>
                          </a:solidFill>
                        </a:rPr>
                        <a:t>Support with a short quote(s) or example from the text. </a:t>
                      </a:r>
                    </a:p>
                    <a:p>
                      <a:pPr marL="0" indent="0" algn="l">
                        <a:buFont typeface="Arial" panose="020B0604020202020204" pitchFamily="34" charset="0"/>
                        <a:buNone/>
                      </a:pPr>
                      <a:r>
                        <a:rPr lang="en-GB" sz="800" b="1" dirty="0" smtClean="0">
                          <a:solidFill>
                            <a:schemeClr val="tx1"/>
                          </a:solidFill>
                        </a:rPr>
                        <a:t>Analysis: </a:t>
                      </a:r>
                      <a:r>
                        <a:rPr lang="en-GB" sz="800" b="0" dirty="0" smtClean="0">
                          <a:solidFill>
                            <a:schemeClr val="tx1"/>
                          </a:solidFill>
                        </a:rPr>
                        <a:t>Make</a:t>
                      </a:r>
                      <a:r>
                        <a:rPr lang="en-GB" sz="800" b="0" baseline="0" dirty="0" smtClean="0">
                          <a:solidFill>
                            <a:schemeClr val="tx1"/>
                          </a:solidFill>
                        </a:rPr>
                        <a:t> explicit where the quote is from then e</a:t>
                      </a:r>
                      <a:r>
                        <a:rPr lang="en-GB" sz="800" b="0" dirty="0" smtClean="0">
                          <a:solidFill>
                            <a:schemeClr val="tx1"/>
                          </a:solidFill>
                        </a:rPr>
                        <a:t>xplain the meaning and effect  of the quote(s)</a:t>
                      </a:r>
                      <a:r>
                        <a:rPr lang="en-GB" sz="800" b="0" baseline="0" dirty="0" smtClean="0">
                          <a:solidFill>
                            <a:schemeClr val="tx1"/>
                          </a:solidFill>
                        </a:rPr>
                        <a:t> you use </a:t>
                      </a:r>
                      <a:r>
                        <a:rPr lang="en-GB" sz="800" b="0" dirty="0" smtClean="0">
                          <a:solidFill>
                            <a:schemeClr val="tx1"/>
                          </a:solidFill>
                        </a:rPr>
                        <a:t>– both</a:t>
                      </a:r>
                      <a:r>
                        <a:rPr lang="en-GB" sz="800" b="0" baseline="0" dirty="0" smtClean="0">
                          <a:solidFill>
                            <a:schemeClr val="tx1"/>
                          </a:solidFill>
                        </a:rPr>
                        <a:t> </a:t>
                      </a:r>
                      <a:r>
                        <a:rPr lang="en-GB" sz="800" b="0" dirty="0" smtClean="0">
                          <a:solidFill>
                            <a:schemeClr val="tx1"/>
                          </a:solidFill>
                        </a:rPr>
                        <a:t>explicit and implicit.</a:t>
                      </a:r>
                      <a:r>
                        <a:rPr lang="en-GB" sz="800" b="0" baseline="0" dirty="0" smtClean="0">
                          <a:solidFill>
                            <a:schemeClr val="tx1"/>
                          </a:solidFill>
                        </a:rPr>
                        <a:t> Aim for two interpretations per quote. </a:t>
                      </a:r>
                    </a:p>
                    <a:p>
                      <a:pPr marL="0" indent="0" algn="l">
                        <a:buFont typeface="Arial" panose="020B0604020202020204" pitchFamily="34" charset="0"/>
                        <a:buNone/>
                      </a:pPr>
                      <a:r>
                        <a:rPr lang="en-GB" sz="800" b="1" dirty="0" smtClean="0">
                          <a:solidFill>
                            <a:schemeClr val="tx1"/>
                          </a:solidFill>
                        </a:rPr>
                        <a:t>Zoom in on</a:t>
                      </a:r>
                      <a:r>
                        <a:rPr lang="en-GB" sz="800" b="1" baseline="0" dirty="0" smtClean="0">
                          <a:solidFill>
                            <a:schemeClr val="tx1"/>
                          </a:solidFill>
                        </a:rPr>
                        <a:t> Language</a:t>
                      </a:r>
                      <a:r>
                        <a:rPr lang="en-GB" sz="800" b="1" dirty="0" smtClean="0">
                          <a:solidFill>
                            <a:schemeClr val="tx1"/>
                          </a:solidFill>
                        </a:rPr>
                        <a:t>:</a:t>
                      </a:r>
                      <a:r>
                        <a:rPr lang="en-GB" sz="800" b="0" dirty="0" smtClean="0">
                          <a:solidFill>
                            <a:schemeClr val="tx1"/>
                          </a:solidFill>
                        </a:rPr>
                        <a:t> Zoom in on a specific language choice (use subject terminology)</a:t>
                      </a:r>
                      <a:r>
                        <a:rPr lang="en-GB" sz="800" b="0" baseline="0" dirty="0" smtClean="0">
                          <a:solidFill>
                            <a:schemeClr val="tx1"/>
                          </a:solidFill>
                        </a:rPr>
                        <a:t> </a:t>
                      </a:r>
                      <a:r>
                        <a:rPr lang="en-GB" sz="800" b="0" dirty="0" smtClean="0">
                          <a:solidFill>
                            <a:schemeClr val="tx1"/>
                          </a:solidFill>
                        </a:rPr>
                        <a:t>and explore its connotations and effect on the audience. Consider</a:t>
                      </a:r>
                      <a:r>
                        <a:rPr lang="en-GB" sz="800" b="0" baseline="0" dirty="0" smtClean="0">
                          <a:solidFill>
                            <a:schemeClr val="tx1"/>
                          </a:solidFill>
                        </a:rPr>
                        <a:t> whether a Victorian reader would react differently to a contemporary audience.</a:t>
                      </a:r>
                      <a:endParaRPr lang="en-GB" sz="800" b="0" dirty="0" smtClean="0">
                        <a:solidFill>
                          <a:schemeClr val="tx1"/>
                        </a:solidFill>
                      </a:endParaRPr>
                    </a:p>
                    <a:p>
                      <a:pPr marL="0" indent="0" algn="l">
                        <a:buFont typeface="Arial" panose="020B0604020202020204" pitchFamily="34" charset="0"/>
                        <a:buNone/>
                      </a:pPr>
                      <a:r>
                        <a:rPr lang="en-GB" sz="800" b="1" dirty="0" smtClean="0">
                          <a:solidFill>
                            <a:schemeClr val="tx1"/>
                          </a:solidFill>
                        </a:rPr>
                        <a:t>Refer to the writer: </a:t>
                      </a:r>
                      <a:r>
                        <a:rPr lang="en-GB" sz="800" b="0" dirty="0" smtClean="0">
                          <a:solidFill>
                            <a:schemeClr val="tx1"/>
                          </a:solidFill>
                        </a:rPr>
                        <a:t>Evaluate Dickens’s motive</a:t>
                      </a:r>
                      <a:r>
                        <a:rPr lang="en-GB" sz="800" b="0" baseline="0" dirty="0" smtClean="0">
                          <a:solidFill>
                            <a:schemeClr val="tx1"/>
                          </a:solidFill>
                        </a:rPr>
                        <a:t> and how it supports his intended purpose for the play</a:t>
                      </a:r>
                    </a:p>
                  </a:txBody>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25759088"/>
              </p:ext>
            </p:extLst>
          </p:nvPr>
        </p:nvGraphicFramePr>
        <p:xfrm>
          <a:off x="3863878" y="2855763"/>
          <a:ext cx="1925874" cy="3978974"/>
        </p:xfrm>
        <a:graphic>
          <a:graphicData uri="http://schemas.openxmlformats.org/drawingml/2006/table">
            <a:tbl>
              <a:tblPr firstRow="1" bandRow="1">
                <a:tableStyleId>{93296810-A885-4BE3-A3E7-6D5BEEA58F35}</a:tableStyleId>
              </a:tblPr>
              <a:tblGrid>
                <a:gridCol w="1925874">
                  <a:extLst>
                    <a:ext uri="{9D8B030D-6E8A-4147-A177-3AD203B41FA5}">
                      <a16:colId xmlns:a16="http://schemas.microsoft.com/office/drawing/2014/main" val="20000"/>
                    </a:ext>
                  </a:extLst>
                </a:gridCol>
              </a:tblGrid>
              <a:tr h="336682">
                <a:tc>
                  <a:txBody>
                    <a:bodyPr/>
                    <a:lstStyle/>
                    <a:p>
                      <a:pPr algn="ctr"/>
                      <a:r>
                        <a:rPr lang="en-GB" sz="800" dirty="0">
                          <a:solidFill>
                            <a:schemeClr val="tx1"/>
                          </a:solidFill>
                        </a:rPr>
                        <a:t>EXAM</a:t>
                      </a:r>
                      <a:r>
                        <a:rPr lang="en-GB" sz="800" baseline="0" dirty="0">
                          <a:solidFill>
                            <a:schemeClr val="tx1"/>
                          </a:solidFill>
                        </a:rPr>
                        <a:t> </a:t>
                      </a:r>
                      <a:r>
                        <a:rPr lang="en-GB" sz="800" baseline="0" dirty="0" smtClean="0">
                          <a:solidFill>
                            <a:schemeClr val="tx1"/>
                          </a:solidFill>
                        </a:rPr>
                        <a:t>REQUIREMENTS  - English Literature - Component 2, section B</a:t>
                      </a:r>
                      <a:endParaRPr lang="en-GB" sz="300" dirty="0">
                        <a:solidFill>
                          <a:schemeClr val="tx1"/>
                        </a:solidFill>
                      </a:endParaRPr>
                    </a:p>
                  </a:txBody>
                  <a:tcPr/>
                </a:tc>
                <a:extLst>
                  <a:ext uri="{0D108BD9-81ED-4DB2-BD59-A6C34878D82A}">
                    <a16:rowId xmlns:a16="http://schemas.microsoft.com/office/drawing/2014/main" val="10000"/>
                  </a:ext>
                </a:extLst>
              </a:tr>
              <a:tr h="3642292">
                <a:tc>
                  <a:txBody>
                    <a:bodyPr/>
                    <a:lstStyle/>
                    <a:p>
                      <a:pPr algn="ctr"/>
                      <a:r>
                        <a:rPr lang="en-GB" sz="800" b="1" i="0" u="none" baseline="0" dirty="0" smtClean="0">
                          <a:solidFill>
                            <a:schemeClr val="tx1"/>
                          </a:solidFill>
                        </a:rPr>
                        <a:t>ESSAY on A Christmas Carol- 40 minutes </a:t>
                      </a:r>
                    </a:p>
                    <a:p>
                      <a:pPr algn="ctr"/>
                      <a:endParaRPr lang="en-GB" sz="800" b="1" i="0" u="none" baseline="0" dirty="0" smtClean="0">
                        <a:solidFill>
                          <a:schemeClr val="tx1"/>
                        </a:solidFill>
                      </a:endParaRPr>
                    </a:p>
                    <a:p>
                      <a:pPr algn="ctr"/>
                      <a:r>
                        <a:rPr lang="en-GB" sz="800" b="1" i="0" u="none" baseline="0" dirty="0" smtClean="0">
                          <a:solidFill>
                            <a:schemeClr val="tx1"/>
                          </a:solidFill>
                        </a:rPr>
                        <a:t>** You must mention context and how it influences the novella**</a:t>
                      </a:r>
                    </a:p>
                    <a:p>
                      <a:endParaRPr lang="en-GB" sz="800" b="0" i="0" u="sng" dirty="0" smtClean="0">
                        <a:solidFill>
                          <a:schemeClr val="tx1"/>
                        </a:solidFill>
                      </a:endParaRPr>
                    </a:p>
                    <a:p>
                      <a:pPr algn="ctr"/>
                      <a:r>
                        <a:rPr lang="en-GB" sz="800" b="1" u="none" dirty="0" smtClean="0">
                          <a:solidFill>
                            <a:schemeClr val="tx1"/>
                          </a:solidFill>
                        </a:rPr>
                        <a:t>WHOLE PLAY ESSAY on MUCH</a:t>
                      </a:r>
                      <a:r>
                        <a:rPr lang="en-GB" sz="800" b="1" u="none" baseline="0" dirty="0" smtClean="0">
                          <a:solidFill>
                            <a:schemeClr val="tx1"/>
                          </a:solidFill>
                        </a:rPr>
                        <a:t> ADO</a:t>
                      </a:r>
                    </a:p>
                    <a:p>
                      <a:pPr algn="ctr"/>
                      <a:r>
                        <a:rPr lang="en-GB" sz="800" b="1" u="none" dirty="0" smtClean="0">
                          <a:solidFill>
                            <a:schemeClr val="tx1"/>
                          </a:solidFill>
                        </a:rPr>
                        <a:t> – 40 mins - 40 marks </a:t>
                      </a:r>
                      <a:endParaRPr lang="en-GB" sz="800" b="1" u="sng" dirty="0" smtClean="0">
                        <a:solidFill>
                          <a:schemeClr val="tx1"/>
                        </a:solidFill>
                      </a:endParaRPr>
                    </a:p>
                    <a:p>
                      <a:pPr algn="ctr"/>
                      <a:endParaRPr lang="en-GB" sz="800" b="1" u="sng" dirty="0" smtClean="0">
                        <a:solidFill>
                          <a:schemeClr val="tx1"/>
                        </a:solidFill>
                      </a:endParaRPr>
                    </a:p>
                    <a:p>
                      <a:pPr algn="ctr"/>
                      <a:r>
                        <a:rPr lang="en-GB" sz="800" b="1" u="none" dirty="0" smtClean="0">
                          <a:solidFill>
                            <a:schemeClr val="tx1"/>
                          </a:solidFill>
                        </a:rPr>
                        <a:t>Prioritise</a:t>
                      </a:r>
                      <a:r>
                        <a:rPr lang="en-GB" sz="800" b="1" u="none" baseline="0" dirty="0" smtClean="0">
                          <a:solidFill>
                            <a:schemeClr val="tx1"/>
                          </a:solidFill>
                        </a:rPr>
                        <a:t> your ideas in </a:t>
                      </a:r>
                      <a:r>
                        <a:rPr lang="en-GB" sz="800" b="1" u="sng" baseline="0" dirty="0" smtClean="0">
                          <a:solidFill>
                            <a:schemeClr val="tx1"/>
                          </a:solidFill>
                        </a:rPr>
                        <a:t>chronological</a:t>
                      </a:r>
                      <a:r>
                        <a:rPr lang="en-GB" sz="800" b="1" u="none" baseline="0" dirty="0" smtClean="0">
                          <a:solidFill>
                            <a:schemeClr val="tx1"/>
                          </a:solidFill>
                        </a:rPr>
                        <a:t> order.</a:t>
                      </a:r>
                      <a:endParaRPr lang="en-GB" sz="800" b="1" u="none" dirty="0" smtClean="0">
                        <a:solidFill>
                          <a:schemeClr val="tx1"/>
                        </a:solidFill>
                      </a:endParaRPr>
                    </a:p>
                    <a:p>
                      <a:pPr algn="ctr"/>
                      <a:endParaRPr lang="en-GB" sz="800" b="1" u="none" dirty="0" smtClean="0">
                        <a:solidFill>
                          <a:schemeClr val="tx1"/>
                        </a:solidFill>
                      </a:endParaRPr>
                    </a:p>
                    <a:p>
                      <a:pPr algn="l"/>
                      <a:r>
                        <a:rPr lang="en-GB" sz="800" b="0" i="0" u="sng" dirty="0" smtClean="0">
                          <a:solidFill>
                            <a:schemeClr val="tx1"/>
                          </a:solidFill>
                        </a:rPr>
                        <a:t>Intro</a:t>
                      </a:r>
                      <a:r>
                        <a:rPr lang="en-GB" sz="800" b="0" i="0" dirty="0" smtClean="0">
                          <a:solidFill>
                            <a:schemeClr val="tx1"/>
                          </a:solidFill>
                        </a:rPr>
                        <a:t> –</a:t>
                      </a:r>
                      <a:r>
                        <a:rPr lang="en-GB" sz="800" b="0" i="0" baseline="0" dirty="0" smtClean="0">
                          <a:solidFill>
                            <a:schemeClr val="tx1"/>
                          </a:solidFill>
                        </a:rPr>
                        <a:t> using words of the question give an overview that shows insight.</a:t>
                      </a:r>
                    </a:p>
                    <a:p>
                      <a:pPr algn="l"/>
                      <a:endParaRPr lang="en-GB" sz="800" b="0" i="0" dirty="0" smtClean="0">
                        <a:solidFill>
                          <a:schemeClr val="tx1"/>
                        </a:solidFill>
                      </a:endParaRPr>
                    </a:p>
                    <a:p>
                      <a:pPr algn="l"/>
                      <a:r>
                        <a:rPr lang="en-GB" sz="800" b="0" u="sng" dirty="0" smtClean="0">
                          <a:solidFill>
                            <a:schemeClr val="tx1"/>
                          </a:solidFill>
                        </a:rPr>
                        <a:t>PEAZ 1</a:t>
                      </a:r>
                      <a:r>
                        <a:rPr lang="en-GB" sz="800" b="0" u="none" dirty="0" smtClean="0">
                          <a:solidFill>
                            <a:schemeClr val="tx1"/>
                          </a:solidFill>
                        </a:rPr>
                        <a:t> -</a:t>
                      </a:r>
                      <a:r>
                        <a:rPr lang="en-GB" sz="800" b="0" u="none" baseline="0" dirty="0" smtClean="0">
                          <a:solidFill>
                            <a:schemeClr val="tx1"/>
                          </a:solidFill>
                        </a:rPr>
                        <a:t> </a:t>
                      </a:r>
                      <a:r>
                        <a:rPr lang="en-GB" sz="800" b="0" dirty="0" smtClean="0">
                          <a:solidFill>
                            <a:schemeClr val="tx1"/>
                          </a:solidFill>
                        </a:rPr>
                        <a:t>choose a moment from the play to explore with</a:t>
                      </a:r>
                      <a:r>
                        <a:rPr lang="en-GB" sz="800" b="0" baseline="0" dirty="0" smtClean="0">
                          <a:solidFill>
                            <a:schemeClr val="tx1"/>
                          </a:solidFill>
                        </a:rPr>
                        <a:t> </a:t>
                      </a:r>
                      <a:r>
                        <a:rPr lang="en-GB" sz="800" b="0" dirty="0" smtClean="0">
                          <a:solidFill>
                            <a:schemeClr val="tx1"/>
                          </a:solidFill>
                        </a:rPr>
                        <a:t>quotes &amp; context</a:t>
                      </a:r>
                    </a:p>
                    <a:p>
                      <a:pPr algn="l"/>
                      <a:endParaRPr lang="en-GB" sz="800" b="0" dirty="0" smtClean="0">
                        <a:solidFill>
                          <a:schemeClr val="tx1"/>
                        </a:solidFill>
                      </a:endParaRPr>
                    </a:p>
                    <a:p>
                      <a:pPr algn="l"/>
                      <a:r>
                        <a:rPr lang="en-GB" sz="800" b="0" u="sng" dirty="0" smtClean="0">
                          <a:solidFill>
                            <a:schemeClr val="tx1"/>
                          </a:solidFill>
                        </a:rPr>
                        <a:t>PEAZ 2</a:t>
                      </a:r>
                      <a:r>
                        <a:rPr lang="en-GB" sz="800" b="0" u="none" dirty="0" smtClean="0">
                          <a:solidFill>
                            <a:schemeClr val="tx1"/>
                          </a:solidFill>
                        </a:rPr>
                        <a:t>- choose </a:t>
                      </a:r>
                      <a:r>
                        <a:rPr lang="en-GB" sz="800" b="0" dirty="0" smtClean="0">
                          <a:solidFill>
                            <a:schemeClr val="tx1"/>
                          </a:solidFill>
                        </a:rPr>
                        <a:t>a 2</a:t>
                      </a:r>
                      <a:r>
                        <a:rPr lang="en-GB" sz="800" b="0" baseline="30000" dirty="0" smtClean="0">
                          <a:solidFill>
                            <a:schemeClr val="tx1"/>
                          </a:solidFill>
                        </a:rPr>
                        <a:t>nd</a:t>
                      </a:r>
                      <a:r>
                        <a:rPr lang="en-GB" sz="800" b="0" dirty="0" smtClean="0">
                          <a:solidFill>
                            <a:schemeClr val="tx1"/>
                          </a:solidFill>
                        </a:rPr>
                        <a:t> moment from the play to explore with quotes &amp; context</a:t>
                      </a:r>
                    </a:p>
                    <a:p>
                      <a:pPr algn="l"/>
                      <a:endParaRPr lang="en-GB" sz="800" b="0" dirty="0" smtClean="0">
                        <a:solidFill>
                          <a:schemeClr val="tx1"/>
                        </a:solidFill>
                      </a:endParaRPr>
                    </a:p>
                    <a:p>
                      <a:pPr algn="l"/>
                      <a:r>
                        <a:rPr lang="en-GB" sz="800" b="0" u="sng" dirty="0" smtClean="0">
                          <a:solidFill>
                            <a:schemeClr val="tx1"/>
                          </a:solidFill>
                        </a:rPr>
                        <a:t>PEAZ 3</a:t>
                      </a:r>
                      <a:r>
                        <a:rPr lang="en-GB" sz="800" b="0" u="none" dirty="0" smtClean="0">
                          <a:solidFill>
                            <a:schemeClr val="tx1"/>
                          </a:solidFill>
                        </a:rPr>
                        <a:t>  -</a:t>
                      </a:r>
                      <a:r>
                        <a:rPr lang="en-GB" sz="800" b="0" u="none" baseline="0" dirty="0" smtClean="0">
                          <a:solidFill>
                            <a:schemeClr val="tx1"/>
                          </a:solidFill>
                        </a:rPr>
                        <a:t> </a:t>
                      </a:r>
                      <a:r>
                        <a:rPr lang="en-GB" sz="800" b="0" dirty="0" smtClean="0">
                          <a:solidFill>
                            <a:schemeClr val="tx1"/>
                          </a:solidFill>
                        </a:rPr>
                        <a:t>choose a moment from the play to explore with quotes</a:t>
                      </a:r>
                      <a:r>
                        <a:rPr lang="en-GB" sz="800" b="0" baseline="0" dirty="0" smtClean="0">
                          <a:solidFill>
                            <a:schemeClr val="tx1"/>
                          </a:solidFill>
                        </a:rPr>
                        <a:t> &amp; context </a:t>
                      </a:r>
                    </a:p>
                    <a:p>
                      <a:pPr algn="l"/>
                      <a:endParaRPr lang="en-GB" sz="800" b="0" baseline="0" dirty="0" smtClean="0">
                        <a:solidFill>
                          <a:schemeClr val="tx1"/>
                        </a:solidFill>
                      </a:endParaRPr>
                    </a:p>
                    <a:p>
                      <a:pPr algn="l"/>
                      <a:r>
                        <a:rPr lang="en-GB" sz="800" b="0" u="sng" baseline="0" dirty="0" smtClean="0">
                          <a:solidFill>
                            <a:schemeClr val="tx1"/>
                          </a:solidFill>
                        </a:rPr>
                        <a:t>PEAZ 4</a:t>
                      </a:r>
                      <a:r>
                        <a:rPr lang="en-GB" sz="800" b="0" u="none" baseline="0" dirty="0" smtClean="0">
                          <a:solidFill>
                            <a:schemeClr val="tx1"/>
                          </a:solidFill>
                        </a:rPr>
                        <a:t> </a:t>
                      </a:r>
                      <a:r>
                        <a:rPr lang="en-GB" sz="800" b="0" baseline="0" dirty="0" smtClean="0">
                          <a:solidFill>
                            <a:schemeClr val="tx1"/>
                          </a:solidFill>
                        </a:rPr>
                        <a:t>– choose a moment to explore with quotes and context  </a:t>
                      </a:r>
                    </a:p>
                    <a:p>
                      <a:pPr algn="l"/>
                      <a:endParaRPr lang="en-GB" sz="800" b="0" baseline="0" dirty="0" smtClean="0">
                        <a:solidFill>
                          <a:schemeClr val="tx1"/>
                        </a:solidFill>
                      </a:endParaRPr>
                    </a:p>
                    <a:p>
                      <a:pPr algn="l"/>
                      <a:r>
                        <a:rPr lang="en-GB" sz="800" b="0" u="sng" dirty="0" smtClean="0">
                          <a:solidFill>
                            <a:schemeClr val="tx1"/>
                          </a:solidFill>
                        </a:rPr>
                        <a:t>Conclude</a:t>
                      </a:r>
                      <a:r>
                        <a:rPr lang="en-GB" sz="800" b="0" dirty="0" smtClean="0">
                          <a:solidFill>
                            <a:schemeClr val="tx1"/>
                          </a:solidFill>
                        </a:rPr>
                        <a:t> – Short summary of key insights linked to</a:t>
                      </a:r>
                      <a:r>
                        <a:rPr lang="en-GB" sz="800" b="0" baseline="0" dirty="0" smtClean="0">
                          <a:solidFill>
                            <a:schemeClr val="tx1"/>
                          </a:solidFill>
                        </a:rPr>
                        <a:t> the question and writer</a:t>
                      </a:r>
                      <a:r>
                        <a:rPr lang="en-GB" sz="800" b="0" dirty="0" smtClean="0">
                          <a:solidFill>
                            <a:schemeClr val="tx1"/>
                          </a:solidFill>
                        </a:rPr>
                        <a:t>. 2-3 sentences max.</a:t>
                      </a:r>
                    </a:p>
                  </a:txBody>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154164524"/>
              </p:ext>
            </p:extLst>
          </p:nvPr>
        </p:nvGraphicFramePr>
        <p:xfrm>
          <a:off x="9112102" y="-7270"/>
          <a:ext cx="3079898" cy="6833883"/>
        </p:xfrm>
        <a:graphic>
          <a:graphicData uri="http://schemas.openxmlformats.org/drawingml/2006/table">
            <a:tbl>
              <a:tblPr firstRow="1" bandRow="1">
                <a:tableStyleId>{93296810-A885-4BE3-A3E7-6D5BEEA58F35}</a:tableStyleId>
              </a:tblPr>
              <a:tblGrid>
                <a:gridCol w="494813">
                  <a:extLst>
                    <a:ext uri="{9D8B030D-6E8A-4147-A177-3AD203B41FA5}">
                      <a16:colId xmlns:a16="http://schemas.microsoft.com/office/drawing/2014/main" val="20000"/>
                    </a:ext>
                  </a:extLst>
                </a:gridCol>
                <a:gridCol w="2585085">
                  <a:extLst>
                    <a:ext uri="{9D8B030D-6E8A-4147-A177-3AD203B41FA5}">
                      <a16:colId xmlns:a16="http://schemas.microsoft.com/office/drawing/2014/main" val="20001"/>
                    </a:ext>
                  </a:extLst>
                </a:gridCol>
              </a:tblGrid>
              <a:tr h="238486">
                <a:tc>
                  <a:txBody>
                    <a:bodyPr/>
                    <a:lstStyle/>
                    <a:p>
                      <a:pPr algn="ctr"/>
                      <a:r>
                        <a:rPr lang="en-GB" sz="800" dirty="0" smtClean="0">
                          <a:solidFill>
                            <a:schemeClr val="tx1"/>
                          </a:solidFill>
                        </a:rPr>
                        <a:t>Stave</a:t>
                      </a:r>
                      <a:endParaRPr lang="en-GB" sz="800" dirty="0">
                        <a:solidFill>
                          <a:schemeClr val="tx1"/>
                        </a:solidFill>
                      </a:endParaRPr>
                    </a:p>
                  </a:txBody>
                  <a:tcPr/>
                </a:tc>
                <a:tc>
                  <a:txBody>
                    <a:bodyPr/>
                    <a:lstStyle/>
                    <a:p>
                      <a:pPr algn="ctr"/>
                      <a:r>
                        <a:rPr lang="en-GB" sz="800" dirty="0">
                          <a:solidFill>
                            <a:schemeClr val="tx1"/>
                          </a:solidFill>
                        </a:rPr>
                        <a:t>Key Moments </a:t>
                      </a:r>
                    </a:p>
                  </a:txBody>
                  <a:tcPr/>
                </a:tc>
                <a:extLst>
                  <a:ext uri="{0D108BD9-81ED-4DB2-BD59-A6C34878D82A}">
                    <a16:rowId xmlns:a16="http://schemas.microsoft.com/office/drawing/2014/main" val="10000"/>
                  </a:ext>
                </a:extLst>
              </a:tr>
              <a:tr h="653094">
                <a:tc>
                  <a:txBody>
                    <a:bodyPr/>
                    <a:lstStyle/>
                    <a:p>
                      <a:r>
                        <a:rPr lang="en-GB" sz="800" b="1" dirty="0" smtClean="0"/>
                        <a:t>1</a:t>
                      </a:r>
                      <a:endParaRPr lang="en-GB" sz="800" dirty="0"/>
                    </a:p>
                  </a:txBody>
                  <a:tcPr/>
                </a:tc>
                <a:tc>
                  <a:txBody>
                    <a:bodyPr/>
                    <a:lstStyle/>
                    <a:p>
                      <a:r>
                        <a:rPr lang="en-US" sz="800" dirty="0" smtClean="0"/>
                        <a:t>Scrooge</a:t>
                      </a:r>
                      <a:r>
                        <a:rPr lang="en-US" sz="800" baseline="0" dirty="0" smtClean="0"/>
                        <a:t> sits in his counting house on a cold Christmas Eve, miserable and cursing everything to do with Christmas; we see he is cruel to his employee Bob </a:t>
                      </a:r>
                      <a:r>
                        <a:rPr lang="en-US" sz="800" baseline="0" dirty="0" err="1" smtClean="0"/>
                        <a:t>Cratchit</a:t>
                      </a:r>
                      <a:r>
                        <a:rPr lang="en-US" sz="800" baseline="0" dirty="0" smtClean="0"/>
                        <a:t>, his nephew Fred and the charity workers too. At home, he is visited by Jacob Marley who warns him of the need to change his ways otherwise he will endure the same punishment and Marley warns Scrooge about the 3 ghosts coming.</a:t>
                      </a:r>
                      <a:endParaRPr lang="en-US" sz="800" dirty="0"/>
                    </a:p>
                  </a:txBody>
                  <a:tcPr/>
                </a:tc>
                <a:extLst>
                  <a:ext uri="{0D108BD9-81ED-4DB2-BD59-A6C34878D82A}">
                    <a16:rowId xmlns:a16="http://schemas.microsoft.com/office/drawing/2014/main" val="10001"/>
                  </a:ext>
                </a:extLst>
              </a:tr>
              <a:tr h="1352837">
                <a:tc>
                  <a:txBody>
                    <a:bodyPr/>
                    <a:lstStyle/>
                    <a:p>
                      <a:r>
                        <a:rPr lang="en-GB" sz="800" b="1" dirty="0" smtClean="0"/>
                        <a:t>2</a:t>
                      </a:r>
                      <a:endParaRPr lang="en-GB" sz="800" b="1" dirty="0"/>
                    </a:p>
                  </a:txBody>
                  <a:tcPr/>
                </a:tc>
                <a:tc>
                  <a:txBody>
                    <a:bodyPr/>
                    <a:lstStyle/>
                    <a:p>
                      <a:r>
                        <a:rPr lang="en-US" sz="800" dirty="0" smtClean="0"/>
                        <a:t>Scrooge is taken</a:t>
                      </a:r>
                      <a:r>
                        <a:rPr lang="en-US" sz="800" baseline="0" dirty="0" smtClean="0"/>
                        <a:t> by the Ghost of Christmas Past, a childlike ghost with a brightly glowing head, back in time to revisit his sad, lonely boarding school days left on his own at Christmas, then a time when his sister Fan came to collect him and he was overjoyed. He is also shown a Christmas Eve when he was the apprentice of Fezziwig, a happy, caring boss. He is also shown the scene where his fiancée, Belle left him, and Belle has a new husband and daughter of her own. </a:t>
                      </a:r>
                      <a:endParaRPr lang="en-US" sz="800" dirty="0"/>
                    </a:p>
                  </a:txBody>
                  <a:tcPr/>
                </a:tc>
                <a:extLst>
                  <a:ext uri="{0D108BD9-81ED-4DB2-BD59-A6C34878D82A}">
                    <a16:rowId xmlns:a16="http://schemas.microsoft.com/office/drawing/2014/main" val="10002"/>
                  </a:ext>
                </a:extLst>
              </a:tr>
              <a:tr h="1212888">
                <a:tc>
                  <a:txBody>
                    <a:bodyPr/>
                    <a:lstStyle/>
                    <a:p>
                      <a:r>
                        <a:rPr lang="en-GB" sz="800" dirty="0" smtClean="0"/>
                        <a:t>3</a:t>
                      </a:r>
                      <a:endParaRPr lang="en-GB" sz="800" dirty="0"/>
                    </a:p>
                  </a:txBody>
                  <a:tcPr/>
                </a:tc>
                <a:tc>
                  <a:txBody>
                    <a:bodyPr/>
                    <a:lstStyle/>
                    <a:p>
                      <a:r>
                        <a:rPr lang="en-US" sz="800" dirty="0" smtClean="0"/>
                        <a:t>Scrooge is next taken by the Ghost of Christmas</a:t>
                      </a:r>
                      <a:r>
                        <a:rPr lang="en-US" sz="800" baseline="0" dirty="0" smtClean="0"/>
                        <a:t> Present, a majestic giant wearing a green fur robe, through London to see Christmas as it will happen that year. He watches the </a:t>
                      </a:r>
                      <a:r>
                        <a:rPr lang="en-US" sz="800" baseline="0" dirty="0" err="1" smtClean="0"/>
                        <a:t>Cratchit</a:t>
                      </a:r>
                      <a:r>
                        <a:rPr lang="en-US" sz="800" baseline="0" dirty="0" smtClean="0"/>
                        <a:t> family prepare a miniature feast in their meagre home. He sees Tiny Tim, Bob </a:t>
                      </a:r>
                      <a:r>
                        <a:rPr lang="en-US" sz="800" baseline="0" dirty="0" err="1" smtClean="0"/>
                        <a:t>Cratchit’s</a:t>
                      </a:r>
                      <a:r>
                        <a:rPr lang="en-US" sz="800" baseline="0" dirty="0" smtClean="0"/>
                        <a:t> crippled son, and wants to help. He sees </a:t>
                      </a:r>
                      <a:r>
                        <a:rPr lang="en-US" sz="800" baseline="0" smtClean="0"/>
                        <a:t>Fred’s  Christmas party</a:t>
                      </a:r>
                      <a:r>
                        <a:rPr lang="en-US" sz="800" baseline="0" dirty="0" smtClean="0"/>
                        <a:t>, and also countless people around the globe all celebrating Christmas with families. The Ghost ages towards the end of the day, and reveals two starved children, Ignorance and Want, a warning to mankind of not caring for others in society.</a:t>
                      </a:r>
                      <a:endParaRPr lang="en-US" sz="800" dirty="0"/>
                    </a:p>
                  </a:txBody>
                  <a:tcPr/>
                </a:tc>
                <a:extLst>
                  <a:ext uri="{0D108BD9-81ED-4DB2-BD59-A6C34878D82A}">
                    <a16:rowId xmlns:a16="http://schemas.microsoft.com/office/drawing/2014/main" val="10003"/>
                  </a:ext>
                </a:extLst>
              </a:tr>
              <a:tr h="1030565">
                <a:tc>
                  <a:txBody>
                    <a:bodyPr/>
                    <a:lstStyle/>
                    <a:p>
                      <a:r>
                        <a:rPr lang="en-GB" sz="800" b="0" dirty="0" smtClean="0"/>
                        <a:t>4</a:t>
                      </a:r>
                      <a:endParaRPr lang="en-GB" sz="800" b="0" dirty="0"/>
                    </a:p>
                  </a:txBody>
                  <a:tcPr/>
                </a:tc>
                <a:tc>
                  <a:txBody>
                    <a:bodyPr/>
                    <a:lstStyle/>
                    <a:p>
                      <a:r>
                        <a:rPr lang="en-US" sz="800" dirty="0" smtClean="0"/>
                        <a:t>The Ghost</a:t>
                      </a:r>
                      <a:r>
                        <a:rPr lang="en-US" sz="800" baseline="0" dirty="0" smtClean="0"/>
                        <a:t> of Christmas Yet to Come leads Scrooge through a series of mysterious scenes relating to an unnamed man’s recent death. Scrooge sees businessmen discussing the food at the funeral, some uncaring, poor characters trading his belongings, and a poor couple expressing relief because their debt may be transferred to someone more merciful. Finally, the Ghost guides Scrooge to an abandoned old gravestone bearing the name of Ebenezer Scrooge. He begs and pleads with the silent spirit to change his fate, promising to change his ways.</a:t>
                      </a:r>
                      <a:endParaRPr lang="en-US" sz="800" dirty="0"/>
                    </a:p>
                  </a:txBody>
                  <a:tcPr/>
                </a:tc>
                <a:extLst>
                  <a:ext uri="{0D108BD9-81ED-4DB2-BD59-A6C34878D82A}">
                    <a16:rowId xmlns:a16="http://schemas.microsoft.com/office/drawing/2014/main" val="10004"/>
                  </a:ext>
                </a:extLst>
              </a:tr>
              <a:tr h="793042">
                <a:tc>
                  <a:txBody>
                    <a:bodyPr/>
                    <a:lstStyle/>
                    <a:p>
                      <a:r>
                        <a:rPr lang="en-GB" sz="800" b="0" dirty="0" smtClean="0"/>
                        <a:t>5</a:t>
                      </a:r>
                      <a:endParaRPr lang="en-GB" sz="800" b="0" dirty="0"/>
                    </a:p>
                  </a:txBody>
                  <a:tcPr/>
                </a:tc>
                <a:tc>
                  <a:txBody>
                    <a:bodyPr/>
                    <a:lstStyle/>
                    <a:p>
                      <a:r>
                        <a:rPr lang="en-US" sz="800" dirty="0" smtClean="0"/>
                        <a:t>Overwhelmed with</a:t>
                      </a:r>
                      <a:r>
                        <a:rPr lang="en-US" sz="800" baseline="0" dirty="0" smtClean="0"/>
                        <a:t> the chance to redeem himself, Scrooge rushes out on to the street to share his newfound Christmas spirit with everyone he sees. He sends a giant Christmas turkey to the </a:t>
                      </a:r>
                      <a:r>
                        <a:rPr lang="en-US" sz="800" baseline="0" dirty="0" err="1" smtClean="0"/>
                        <a:t>Cratchits</a:t>
                      </a:r>
                      <a:r>
                        <a:rPr lang="en-US" sz="800" baseline="0" dirty="0" smtClean="0"/>
                        <a:t>, and raises Bob’s salary. He attends Fred’s Christmas party, and gives a generous sum to the charity collectors. He holds true to his promise and </a:t>
                      </a:r>
                      <a:r>
                        <a:rPr lang="en-US" sz="800" baseline="0" dirty="0" err="1" smtClean="0"/>
                        <a:t>honours</a:t>
                      </a:r>
                      <a:r>
                        <a:rPr lang="en-US" sz="800" baseline="0" dirty="0" smtClean="0"/>
                        <a:t> Christmas with all his heart, treating Tiny Tim as if he were his own child, providing for the poor, and treating fellow human beings with kindness, generosity and warmth. </a:t>
                      </a:r>
                      <a:endParaRPr lang="en-US" sz="800" dirty="0"/>
                    </a:p>
                  </a:txBody>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74713362"/>
              </p:ext>
            </p:extLst>
          </p:nvPr>
        </p:nvGraphicFramePr>
        <p:xfrm>
          <a:off x="5821309" y="26821"/>
          <a:ext cx="3275014" cy="6791341"/>
        </p:xfrm>
        <a:graphic>
          <a:graphicData uri="http://schemas.openxmlformats.org/drawingml/2006/table">
            <a:tbl>
              <a:tblPr firstRow="1" bandRow="1">
                <a:tableStyleId>{93296810-A885-4BE3-A3E7-6D5BEEA58F35}</a:tableStyleId>
              </a:tblPr>
              <a:tblGrid>
                <a:gridCol w="952024">
                  <a:extLst>
                    <a:ext uri="{9D8B030D-6E8A-4147-A177-3AD203B41FA5}">
                      <a16:colId xmlns:a16="http://schemas.microsoft.com/office/drawing/2014/main" val="20000"/>
                    </a:ext>
                  </a:extLst>
                </a:gridCol>
                <a:gridCol w="2322990">
                  <a:extLst>
                    <a:ext uri="{9D8B030D-6E8A-4147-A177-3AD203B41FA5}">
                      <a16:colId xmlns:a16="http://schemas.microsoft.com/office/drawing/2014/main" val="20001"/>
                    </a:ext>
                  </a:extLst>
                </a:gridCol>
              </a:tblGrid>
              <a:tr h="241728">
                <a:tc gridSpan="2">
                  <a:txBody>
                    <a:bodyPr/>
                    <a:lstStyle/>
                    <a:p>
                      <a:pPr algn="ctr"/>
                      <a:r>
                        <a:rPr lang="en-GB" sz="800" dirty="0" smtClean="0">
                          <a:solidFill>
                            <a:schemeClr val="tx1"/>
                          </a:solidFill>
                        </a:rPr>
                        <a:t>Themes </a:t>
                      </a:r>
                    </a:p>
                  </a:txBody>
                  <a:tcPr/>
                </a:tc>
                <a:tc hMerge="1">
                  <a:txBody>
                    <a:bodyPr/>
                    <a:lstStyle/>
                    <a:p>
                      <a:pPr algn="ctr"/>
                      <a:endParaRPr lang="en-GB" sz="900" dirty="0">
                        <a:solidFill>
                          <a:schemeClr val="tx1"/>
                        </a:solidFill>
                      </a:endParaRPr>
                    </a:p>
                  </a:txBody>
                  <a:tcPr/>
                </a:tc>
                <a:extLst>
                  <a:ext uri="{0D108BD9-81ED-4DB2-BD59-A6C34878D82A}">
                    <a16:rowId xmlns:a16="http://schemas.microsoft.com/office/drawing/2014/main" val="10000"/>
                  </a:ext>
                </a:extLst>
              </a:tr>
              <a:tr h="1452037">
                <a:tc>
                  <a:txBody>
                    <a:bodyPr/>
                    <a:lstStyle/>
                    <a:p>
                      <a:r>
                        <a:rPr lang="en-GB" sz="800" b="1" dirty="0" smtClean="0"/>
                        <a:t>Redemption</a:t>
                      </a:r>
                      <a:endParaRPr lang="en-GB" sz="800" dirty="0"/>
                    </a:p>
                  </a:txBody>
                  <a:tcPr/>
                </a:tc>
                <a:tc>
                  <a:txBody>
                    <a:bodyPr/>
                    <a:lstStyle/>
                    <a:p>
                      <a:r>
                        <a:rPr lang="en-GB" sz="800" baseline="0" dirty="0" smtClean="0"/>
                        <a:t>All events in this novella are following the transformation of Scrooge’s miserable character at the start to his kind and generous character at the end. In order to escape the horrible fate of Marley, Scrooge must change and atone for his sins against mankind and redeem himself. Scrooge’s redemption is foreshadowed by Dickens throughout the novella  through small hints such as Scrooge’s father’s redemption and the transformation of Scrooge’s room in Stave three. </a:t>
                      </a:r>
                      <a:endParaRPr lang="en-GB" sz="800" baseline="0" dirty="0"/>
                    </a:p>
                  </a:txBody>
                  <a:tcPr/>
                </a:tc>
                <a:extLst>
                  <a:ext uri="{0D108BD9-81ED-4DB2-BD59-A6C34878D82A}">
                    <a16:rowId xmlns:a16="http://schemas.microsoft.com/office/drawing/2014/main" val="10001"/>
                  </a:ext>
                </a:extLst>
              </a:tr>
              <a:tr h="1699192">
                <a:tc>
                  <a:txBody>
                    <a:bodyPr/>
                    <a:lstStyle/>
                    <a:p>
                      <a:r>
                        <a:rPr lang="en-GB" sz="800" b="1" dirty="0" smtClean="0"/>
                        <a:t>Greed</a:t>
                      </a:r>
                      <a:endParaRPr lang="en-GB" sz="800" b="1" dirty="0"/>
                    </a:p>
                  </a:txBody>
                  <a:tcPr/>
                </a:tc>
                <a:tc>
                  <a:txBody>
                    <a:bodyPr/>
                    <a:lstStyle/>
                    <a:p>
                      <a:r>
                        <a:rPr lang="en-GB" sz="800" dirty="0" smtClean="0"/>
                        <a:t>The</a:t>
                      </a:r>
                      <a:r>
                        <a:rPr lang="en-GB" sz="800" baseline="0" dirty="0" smtClean="0"/>
                        <a:t> theme of g</a:t>
                      </a:r>
                      <a:r>
                        <a:rPr lang="en-GB" sz="800" dirty="0" smtClean="0"/>
                        <a:t>reed</a:t>
                      </a:r>
                      <a:r>
                        <a:rPr lang="en-GB" sz="800" baseline="0" dirty="0" smtClean="0"/>
                        <a:t> is shown through a few characters in the novella - predominantly we see Scrooge’s greed regarding money and wealth as he refuses to part with a single penny for any cause. We also see it through Scrooge’s past that greed corrupted Scrooge and led to the end of his relationship with Belle, leaving him to lead an isolated life. We also see the consequences of greed personified in Marley and his heavy chain. Moreover, the poor people who rob Scrooge’s house after his death in Stave Four shows how greed leads to immoral and corrupt behaviour across all classes. </a:t>
                      </a:r>
                      <a:endParaRPr lang="en-GB" sz="800" dirty="0"/>
                    </a:p>
                  </a:txBody>
                  <a:tcPr/>
                </a:tc>
                <a:extLst>
                  <a:ext uri="{0D108BD9-81ED-4DB2-BD59-A6C34878D82A}">
                    <a16:rowId xmlns:a16="http://schemas.microsoft.com/office/drawing/2014/main" val="10002"/>
                  </a:ext>
                </a:extLst>
              </a:tr>
              <a:tr h="1328459">
                <a:tc>
                  <a:txBody>
                    <a:bodyPr/>
                    <a:lstStyle/>
                    <a:p>
                      <a:r>
                        <a:rPr lang="en-GB" sz="800" b="1" dirty="0" smtClean="0"/>
                        <a:t>Family</a:t>
                      </a:r>
                      <a:r>
                        <a:rPr lang="en-GB" sz="800" b="1" baseline="0" dirty="0" smtClean="0"/>
                        <a:t> </a:t>
                      </a:r>
                      <a:endParaRPr lang="en-GB" sz="800" b="1" dirty="0"/>
                    </a:p>
                  </a:txBody>
                  <a:tcPr/>
                </a:tc>
                <a:tc>
                  <a:txBody>
                    <a:bodyPr/>
                    <a:lstStyle/>
                    <a:p>
                      <a:r>
                        <a:rPr lang="en-GB" sz="800" dirty="0" smtClean="0"/>
                        <a:t>The importance of family is</a:t>
                      </a:r>
                      <a:r>
                        <a:rPr lang="en-GB" sz="800" baseline="0" dirty="0" smtClean="0"/>
                        <a:t> central to the story. Dickens shows many examples of loving and supportive families through the </a:t>
                      </a:r>
                      <a:r>
                        <a:rPr lang="en-GB" sz="800" baseline="0" dirty="0" err="1" smtClean="0"/>
                        <a:t>Cratchits</a:t>
                      </a:r>
                      <a:r>
                        <a:rPr lang="en-GB" sz="800" baseline="0" dirty="0" smtClean="0"/>
                        <a:t>, Fred, Fan and even Belle’s family when she is older. Scrooge must look upon all of these characters and recognise that true happiness does not stem from love of money, but rather love of your fellow man. The </a:t>
                      </a:r>
                      <a:r>
                        <a:rPr lang="en-GB" sz="800" baseline="0" dirty="0" err="1" smtClean="0"/>
                        <a:t>Cratchits</a:t>
                      </a:r>
                      <a:r>
                        <a:rPr lang="en-GB" sz="800" baseline="0" dirty="0" smtClean="0"/>
                        <a:t>, in particular, show that they are supportive in spite of serious adversity such as a lack of money or the loss of a child.</a:t>
                      </a:r>
                      <a:endParaRPr lang="en-GB" sz="800" dirty="0" smtClean="0"/>
                    </a:p>
                  </a:txBody>
                  <a:tcPr/>
                </a:tc>
                <a:extLst>
                  <a:ext uri="{0D108BD9-81ED-4DB2-BD59-A6C34878D82A}">
                    <a16:rowId xmlns:a16="http://schemas.microsoft.com/office/drawing/2014/main" val="10003"/>
                  </a:ext>
                </a:extLst>
              </a:tr>
              <a:tr h="2069925">
                <a:tc>
                  <a:txBody>
                    <a:bodyPr/>
                    <a:lstStyle/>
                    <a:p>
                      <a:r>
                        <a:rPr lang="en-GB" sz="800" b="1" dirty="0" smtClean="0"/>
                        <a:t>Social</a:t>
                      </a:r>
                      <a:r>
                        <a:rPr lang="en-GB" sz="800" b="1" baseline="0" dirty="0" smtClean="0"/>
                        <a:t> Responsibility </a:t>
                      </a:r>
                      <a:endParaRPr lang="en-GB" sz="800" b="1" dirty="0"/>
                    </a:p>
                  </a:txBody>
                  <a:tcPr/>
                </a:tc>
                <a:tc>
                  <a:txBody>
                    <a:bodyPr/>
                    <a:lstStyle/>
                    <a:p>
                      <a:r>
                        <a:rPr lang="en-GB" sz="800" dirty="0" smtClean="0"/>
                        <a:t>Dickens wanted</a:t>
                      </a:r>
                      <a:r>
                        <a:rPr lang="en-GB" sz="800" baseline="0" dirty="0" smtClean="0"/>
                        <a:t> his readers to recognise that their actions have consequences on others - particularly the poor. Jacob Marley serves as a symbol for what happens when social responsibility is ignored and even abused.  Scrooge soon learns that he has a responsibility to be kind to others as a friend, uncle, employer and as a member of society. As an employer, Scrooge must learn to treat his employees with kindness and dignity, just as </a:t>
                      </a:r>
                      <a:r>
                        <a:rPr lang="en-GB" sz="800" baseline="0" dirty="0" err="1" smtClean="0"/>
                        <a:t>Fizziwig</a:t>
                      </a:r>
                      <a:r>
                        <a:rPr lang="en-GB" sz="800" baseline="0" dirty="0" smtClean="0"/>
                        <a:t> treated him. He learns he needs to accept Fred’s invitations and be a loving and generous uncle to the family he has left. Through Tiny Tim, we see how Scrooge’s actions could mean the difference between life and death for those who are in desperate need. </a:t>
                      </a:r>
                      <a:endParaRPr lang="en-GB" sz="800" dirty="0" smtClean="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89498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761AA00-A849-4AB4-B32E-38037A96C627}"/>
              </a:ext>
            </a:extLst>
          </p:cNvPr>
          <p:cNvGraphicFramePr>
            <a:graphicFrameLocks noGrp="1"/>
          </p:cNvGraphicFramePr>
          <p:nvPr>
            <p:extLst>
              <p:ext uri="{D42A27DB-BD31-4B8C-83A1-F6EECF244321}">
                <p14:modId xmlns:p14="http://schemas.microsoft.com/office/powerpoint/2010/main" val="348171725"/>
              </p:ext>
            </p:extLst>
          </p:nvPr>
        </p:nvGraphicFramePr>
        <p:xfrm>
          <a:off x="0" y="12032"/>
          <a:ext cx="10764253" cy="6845967"/>
        </p:xfrm>
        <a:graphic>
          <a:graphicData uri="http://schemas.openxmlformats.org/drawingml/2006/table">
            <a:tbl>
              <a:tblPr firstRow="1" bandRow="1">
                <a:tableStyleId>{93296810-A885-4BE3-A3E7-6D5BEEA58F35}</a:tableStyleId>
              </a:tblPr>
              <a:tblGrid>
                <a:gridCol w="602673">
                  <a:extLst>
                    <a:ext uri="{9D8B030D-6E8A-4147-A177-3AD203B41FA5}">
                      <a16:colId xmlns:a16="http://schemas.microsoft.com/office/drawing/2014/main" val="873052931"/>
                    </a:ext>
                  </a:extLst>
                </a:gridCol>
                <a:gridCol w="1122218">
                  <a:extLst>
                    <a:ext uri="{9D8B030D-6E8A-4147-A177-3AD203B41FA5}">
                      <a16:colId xmlns:a16="http://schemas.microsoft.com/office/drawing/2014/main" val="2252897691"/>
                    </a:ext>
                  </a:extLst>
                </a:gridCol>
                <a:gridCol w="9039362">
                  <a:extLst>
                    <a:ext uri="{9D8B030D-6E8A-4147-A177-3AD203B41FA5}">
                      <a16:colId xmlns:a16="http://schemas.microsoft.com/office/drawing/2014/main" val="4249886783"/>
                    </a:ext>
                  </a:extLst>
                </a:gridCol>
              </a:tblGrid>
              <a:tr h="193780">
                <a:tc>
                  <a:txBody>
                    <a:bodyPr/>
                    <a:lstStyle/>
                    <a:p>
                      <a:r>
                        <a:rPr lang="en-GB" sz="800" dirty="0">
                          <a:solidFill>
                            <a:schemeClr val="tx1"/>
                          </a:solidFill>
                        </a:rPr>
                        <a:t>Characters</a:t>
                      </a:r>
                    </a:p>
                  </a:txBody>
                  <a:tcPr marL="68580" marR="68580" marT="34290" marB="34290"/>
                </a:tc>
                <a:tc>
                  <a:txBody>
                    <a:bodyPr/>
                    <a:lstStyle/>
                    <a:p>
                      <a:r>
                        <a:rPr lang="en-GB" sz="800" dirty="0">
                          <a:solidFill>
                            <a:schemeClr val="tx1"/>
                          </a:solidFill>
                        </a:rPr>
                        <a:t>Characteristics</a:t>
                      </a:r>
                      <a:endParaRPr lang="en-GB" sz="700" dirty="0">
                        <a:solidFill>
                          <a:schemeClr val="tx1"/>
                        </a:solidFill>
                      </a:endParaRPr>
                    </a:p>
                  </a:txBody>
                  <a:tcPr marL="68580" marR="68580" marT="34290" marB="34290"/>
                </a:tc>
                <a:tc>
                  <a:txBody>
                    <a:bodyPr/>
                    <a:lstStyle/>
                    <a:p>
                      <a:r>
                        <a:rPr lang="en-GB" sz="800" dirty="0">
                          <a:solidFill>
                            <a:schemeClr val="tx1"/>
                          </a:solidFill>
                        </a:rPr>
                        <a:t>Quotes</a:t>
                      </a:r>
                    </a:p>
                  </a:txBody>
                  <a:tcPr marL="68580" marR="68580" marT="34290" marB="34290"/>
                </a:tc>
                <a:extLst>
                  <a:ext uri="{0D108BD9-81ED-4DB2-BD59-A6C34878D82A}">
                    <a16:rowId xmlns:a16="http://schemas.microsoft.com/office/drawing/2014/main" val="2138811835"/>
                  </a:ext>
                </a:extLst>
              </a:tr>
              <a:tr h="1213673">
                <a:tc>
                  <a:txBody>
                    <a:bodyPr/>
                    <a:lstStyle/>
                    <a:p>
                      <a:r>
                        <a:rPr lang="en-US" sz="800" b="1" dirty="0" smtClean="0"/>
                        <a:t>Scrooge</a:t>
                      </a:r>
                      <a:endParaRPr lang="en-US" sz="800" b="1" dirty="0"/>
                    </a:p>
                  </a:txBody>
                  <a:tcPr marL="68580" marR="68580" marT="34290" marB="34290"/>
                </a:tc>
                <a:tc>
                  <a:txBody>
                    <a:bodyPr/>
                    <a:lstStyle/>
                    <a:p>
                      <a:r>
                        <a:rPr lang="en-US" sz="700" b="0" dirty="0" smtClean="0"/>
                        <a:t>Protagonist</a:t>
                      </a:r>
                      <a:r>
                        <a:rPr lang="en-US" sz="700" b="0" baseline="0" dirty="0" smtClean="0"/>
                        <a:t> –An old </a:t>
                      </a:r>
                      <a:r>
                        <a:rPr lang="en-US" sz="700" b="0" u="sng" baseline="0" dirty="0" smtClean="0"/>
                        <a:t>parsimonious</a:t>
                      </a:r>
                      <a:r>
                        <a:rPr lang="en-US" sz="700" b="0" baseline="0" dirty="0" smtClean="0"/>
                        <a:t> man who discovers the message of Christmas.</a:t>
                      </a:r>
                    </a:p>
                    <a:p>
                      <a:r>
                        <a:rPr lang="en-US" sz="700" b="0" baseline="0" dirty="0" smtClean="0"/>
                        <a:t>Before: </a:t>
                      </a:r>
                      <a:r>
                        <a:rPr lang="en-US" sz="700" b="0" i="1" baseline="0" dirty="0" smtClean="0"/>
                        <a:t>miserly, malevolent, misanthropist</a:t>
                      </a:r>
                    </a:p>
                    <a:p>
                      <a:endParaRPr lang="en-US" sz="700" b="0" baseline="0" dirty="0" smtClean="0"/>
                    </a:p>
                    <a:p>
                      <a:r>
                        <a:rPr lang="en-US" sz="700" b="0" baseline="0" dirty="0" smtClean="0"/>
                        <a:t>After: </a:t>
                      </a:r>
                      <a:r>
                        <a:rPr lang="en-US" sz="700" b="0" i="1" baseline="0" dirty="0" smtClean="0"/>
                        <a:t>philanthropist, penitent, benevolent and redeemed.</a:t>
                      </a:r>
                      <a:endParaRPr lang="en-US" sz="700" b="0" i="1" dirty="0"/>
                    </a:p>
                  </a:txBody>
                  <a:tcPr marL="68580" marR="68580" marT="34290" marB="34290"/>
                </a:tc>
                <a:tc>
                  <a:txBody>
                    <a:bodyPr/>
                    <a:lstStyle/>
                    <a:p>
                      <a:r>
                        <a:rPr lang="en-US" sz="800" b="1" u="sng" dirty="0" smtClean="0"/>
                        <a:t>Before: </a:t>
                      </a:r>
                      <a:r>
                        <a:rPr lang="en-US" sz="800" b="1" dirty="0" smtClean="0"/>
                        <a:t>‘Hard and sharp as flint</a:t>
                      </a:r>
                      <a:r>
                        <a:rPr lang="en-US" sz="800" b="1" baseline="0" dirty="0" smtClean="0"/>
                        <a:t> […] as s</a:t>
                      </a:r>
                      <a:r>
                        <a:rPr lang="en-US" sz="800" b="1" dirty="0" smtClean="0"/>
                        <a:t>olitary as an oyster’  </a:t>
                      </a:r>
                      <a:r>
                        <a:rPr lang="en-US" sz="800" b="0" dirty="0" smtClean="0"/>
                        <a:t>(Stave 1)</a:t>
                      </a:r>
                      <a:r>
                        <a:rPr lang="en-US" sz="800" b="0" baseline="0" dirty="0" smtClean="0"/>
                        <a:t> </a:t>
                      </a:r>
                      <a:r>
                        <a:rPr lang="en-US" sz="800" b="0" dirty="0" smtClean="0"/>
                        <a:t>Scrooge</a:t>
                      </a:r>
                      <a:r>
                        <a:rPr lang="en-US" sz="800" b="0" baseline="0" dirty="0" smtClean="0"/>
                        <a:t> is a cold-hearted and mean man who isolates himself from others. However, oyster simile also foreshadows the ending as the pearl inside the oyster shows that there is something pure and good left deep inside of him.</a:t>
                      </a:r>
                      <a:r>
                        <a:rPr lang="en-US" sz="800" b="1" baseline="0" dirty="0" smtClean="0"/>
                        <a:t>  </a:t>
                      </a:r>
                      <a:r>
                        <a:rPr lang="en-US" sz="800" b="1" dirty="0" smtClean="0"/>
                        <a:t>‘Are</a:t>
                      </a:r>
                      <a:r>
                        <a:rPr lang="en-US" sz="800" b="1" baseline="0" dirty="0" smtClean="0"/>
                        <a:t> there no prisons? Are there no workhouses?’ </a:t>
                      </a:r>
                      <a:r>
                        <a:rPr lang="en-US" sz="800" b="0" baseline="0" dirty="0" smtClean="0"/>
                        <a:t>(Stave 1) Scrooge uses these horrible institutions as a reason not to donate to the charity workers, and they echo what many Victorian readers would have thought, he is ignorant or worse, does not care that they are vile places. </a:t>
                      </a:r>
                      <a:r>
                        <a:rPr lang="en-US" sz="800" b="1" baseline="0" dirty="0" smtClean="0"/>
                        <a:t>‘If they would rather die, they had better do it, and decrease the surplus population’ </a:t>
                      </a:r>
                      <a:r>
                        <a:rPr lang="en-US" sz="800" b="0" baseline="0" dirty="0" smtClean="0"/>
                        <a:t>(Stave 1) Scrooge’s words here exemplify his heartless attitude towards helping the poor- these words are also repeated to Scrooge when he sees Tiny Tim and Scrooge learns the poor are not a ‘mass’ problem, but they are individuals in need of help. </a:t>
                      </a:r>
                    </a:p>
                    <a:p>
                      <a:r>
                        <a:rPr lang="en-US" sz="800" b="1" u="sng" baseline="0" dirty="0" smtClean="0"/>
                        <a:t>After:</a:t>
                      </a:r>
                      <a:r>
                        <a:rPr lang="en-US" sz="800" b="1" u="none" baseline="0" dirty="0" smtClean="0"/>
                        <a:t> ‘</a:t>
                      </a:r>
                      <a:r>
                        <a:rPr lang="en-US" sz="800" b="1" baseline="0" dirty="0" smtClean="0"/>
                        <a:t>I will </a:t>
                      </a:r>
                      <a:r>
                        <a:rPr lang="en-US" sz="800" b="1" baseline="0" dirty="0" err="1" smtClean="0"/>
                        <a:t>honour</a:t>
                      </a:r>
                      <a:r>
                        <a:rPr lang="en-US" sz="800" b="1" baseline="0" dirty="0" smtClean="0"/>
                        <a:t> Christmas in my heart. I will live in the Past, the Present and the Future. I will not shut out the lessons that they teach’ </a:t>
                      </a:r>
                      <a:r>
                        <a:rPr lang="en-US" sz="800" b="0" baseline="0" dirty="0" smtClean="0"/>
                        <a:t>(Stave 4) Scrooge shows he has truly changed at this point by accepting the lessons of the spirits and learning the true morals and values of Christmas which he will use to redeem himself if given a second chance. </a:t>
                      </a:r>
                      <a:r>
                        <a:rPr lang="en-US" sz="800" b="1" dirty="0" smtClean="0"/>
                        <a:t>‘</a:t>
                      </a:r>
                      <a:r>
                        <a:rPr lang="en-US" sz="800" b="1" baseline="0" dirty="0" smtClean="0"/>
                        <a:t>He did it all and became as good a friend, as good a master, and as good a man, as the good old city knew</a:t>
                      </a:r>
                      <a:r>
                        <a:rPr lang="en-US" sz="800" b="1" u="none" baseline="0" dirty="0" smtClean="0"/>
                        <a:t>.’</a:t>
                      </a:r>
                      <a:r>
                        <a:rPr lang="en-US" sz="800" b="1" u="none" dirty="0" smtClean="0"/>
                        <a:t>  </a:t>
                      </a:r>
                      <a:r>
                        <a:rPr lang="en-US" sz="800" b="0" u="none" dirty="0" smtClean="0"/>
                        <a:t>(Stave 5) Scrooge succeeds</a:t>
                      </a:r>
                      <a:r>
                        <a:rPr lang="en-US" sz="800" b="0" u="none" baseline="0" dirty="0" smtClean="0"/>
                        <a:t> in changing his ways and transforms into a generous philanthropist who embodies all the  values and morals he was taught by the spirits to the benefit of mankind.</a:t>
                      </a:r>
                      <a:endParaRPr lang="en-US" sz="800" b="1" u="none" baseline="0" dirty="0" smtClean="0"/>
                    </a:p>
                  </a:txBody>
                  <a:tcPr marL="68580" marR="68580" marT="34290" marB="34290"/>
                </a:tc>
                <a:extLst>
                  <a:ext uri="{0D108BD9-81ED-4DB2-BD59-A6C34878D82A}">
                    <a16:rowId xmlns:a16="http://schemas.microsoft.com/office/drawing/2014/main" val="2688456801"/>
                  </a:ext>
                </a:extLst>
              </a:tr>
              <a:tr h="829379">
                <a:tc>
                  <a:txBody>
                    <a:bodyPr/>
                    <a:lstStyle/>
                    <a:p>
                      <a:r>
                        <a:rPr lang="en-US" sz="800" b="1" dirty="0" smtClean="0"/>
                        <a:t>Bob </a:t>
                      </a:r>
                      <a:r>
                        <a:rPr lang="en-US" sz="800" b="1" dirty="0" err="1" smtClean="0"/>
                        <a:t>Cratchit</a:t>
                      </a:r>
                      <a:r>
                        <a:rPr lang="en-US" sz="800" b="1" baseline="0" dirty="0" smtClean="0"/>
                        <a:t> &amp;</a:t>
                      </a:r>
                      <a:endParaRPr lang="en-US" sz="800" b="1" dirty="0" smtClean="0"/>
                    </a:p>
                    <a:p>
                      <a:r>
                        <a:rPr lang="en-US" sz="800" b="1" dirty="0" err="1" smtClean="0"/>
                        <a:t>Cratchit</a:t>
                      </a:r>
                      <a:r>
                        <a:rPr lang="en-US" sz="800" b="1" baseline="0" smtClean="0"/>
                        <a:t> family</a:t>
                      </a:r>
                      <a:endParaRPr lang="en-US" sz="800" b="1" dirty="0"/>
                    </a:p>
                  </a:txBody>
                  <a:tcPr marL="68580" marR="68580" marT="34290" marB="34290"/>
                </a:tc>
                <a:tc>
                  <a:txBody>
                    <a:bodyPr/>
                    <a:lstStyle/>
                    <a:p>
                      <a:r>
                        <a:rPr lang="en-US" sz="700" b="0" dirty="0" smtClean="0"/>
                        <a:t>Scrooge’s long</a:t>
                      </a:r>
                      <a:r>
                        <a:rPr lang="en-US" sz="700" b="0" baseline="0" dirty="0" smtClean="0"/>
                        <a:t> suffering clerk. His family survive on very little but are close, supportive and happy: </a:t>
                      </a:r>
                      <a:r>
                        <a:rPr lang="en-US" sz="700" b="0" i="1" baseline="0" dirty="0" smtClean="0"/>
                        <a:t>emblematic, impoverished and debilitated &amp; vulnerable</a:t>
                      </a:r>
                      <a:endParaRPr lang="en-US" sz="700" b="0" i="1" dirty="0"/>
                    </a:p>
                  </a:txBody>
                  <a:tcPr marL="68580" marR="68580" marT="34290" marB="34290"/>
                </a:tc>
                <a:tc>
                  <a:txBody>
                    <a:bodyPr/>
                    <a:lstStyle/>
                    <a:p>
                      <a:r>
                        <a:rPr lang="en-US" sz="800" b="1" dirty="0" smtClean="0"/>
                        <a:t>‘The clerk’s fire was so very much smaller that it looked like only one coal’ </a:t>
                      </a:r>
                      <a:r>
                        <a:rPr lang="en-US" sz="800" b="0" dirty="0" smtClean="0"/>
                        <a:t>(Stave 1) Bob suffers under Scrooge and is</a:t>
                      </a:r>
                      <a:r>
                        <a:rPr lang="en-US" sz="800" b="0" baseline="0" dirty="0" smtClean="0"/>
                        <a:t> not even allowed a decent fire to keep warm, but he continues to work diligently. </a:t>
                      </a:r>
                      <a:r>
                        <a:rPr lang="en-US" sz="800" b="1" baseline="0" dirty="0" smtClean="0"/>
                        <a:t>‘Tiny Tim hoped the people saw him in the church because he was a cripple, and remember upon Christmas day, who made lame beggars walk and blind men see’ </a:t>
                      </a:r>
                      <a:r>
                        <a:rPr lang="en-US" sz="800" b="0" baseline="0" dirty="0" smtClean="0"/>
                        <a:t>(Stave 3) Tiny Tim shows he is quite thoughtful and serves as a symbol to being giving towards those who are less fortunate. His sweet and vulnerable character help Scrooge to see that he has a duty and moral responsibility to help the poor.  </a:t>
                      </a:r>
                      <a:r>
                        <a:rPr lang="en-US" sz="800" b="1" baseline="0" dirty="0" smtClean="0"/>
                        <a:t>‘</a:t>
                      </a:r>
                      <a:r>
                        <a:rPr lang="en-US" sz="800" b="1" baseline="0" dirty="0" err="1" smtClean="0"/>
                        <a:t>Mrs</a:t>
                      </a:r>
                      <a:r>
                        <a:rPr lang="en-US" sz="800" b="1" baseline="0" dirty="0" smtClean="0"/>
                        <a:t> </a:t>
                      </a:r>
                      <a:r>
                        <a:rPr lang="en-US" sz="800" b="1" baseline="0" dirty="0" err="1" smtClean="0"/>
                        <a:t>Cratchit</a:t>
                      </a:r>
                      <a:r>
                        <a:rPr lang="en-US" sz="800" b="1" baseline="0" dirty="0" smtClean="0"/>
                        <a:t> made the gravy hissing hot…Miss Belinda sweetened up the apple sauce’ </a:t>
                      </a:r>
                      <a:r>
                        <a:rPr lang="en-US" sz="800" b="0" baseline="0" dirty="0" smtClean="0"/>
                        <a:t>(Stave 3) We see that the </a:t>
                      </a:r>
                      <a:r>
                        <a:rPr lang="en-US" sz="800" b="0" baseline="0" dirty="0" err="1" smtClean="0"/>
                        <a:t>Cratchits</a:t>
                      </a:r>
                      <a:r>
                        <a:rPr lang="en-US" sz="800" b="0" baseline="0" dirty="0" smtClean="0"/>
                        <a:t> each have a job to do when getting the house ready for Christmas dinner; they work together and support each other.</a:t>
                      </a:r>
                      <a:r>
                        <a:rPr lang="en-US" sz="800" b="1" baseline="0" dirty="0" smtClean="0"/>
                        <a:t>  ‘</a:t>
                      </a:r>
                      <a:r>
                        <a:rPr lang="en-US" sz="800" b="1" baseline="0" dirty="0" err="1" smtClean="0"/>
                        <a:t>Mr</a:t>
                      </a:r>
                      <a:r>
                        <a:rPr lang="en-US" sz="800" b="1" baseline="0" dirty="0" smtClean="0"/>
                        <a:t> Scrooge. I’d give him a piece of my mind. An odious, stingy, hard , unfeeling man’ </a:t>
                      </a:r>
                      <a:r>
                        <a:rPr lang="en-US" sz="800" b="0" baseline="0" dirty="0" smtClean="0"/>
                        <a:t>(Stave 3) </a:t>
                      </a:r>
                      <a:r>
                        <a:rPr lang="en-US" sz="800" b="0" baseline="0" dirty="0" err="1" smtClean="0"/>
                        <a:t>Mrs</a:t>
                      </a:r>
                      <a:r>
                        <a:rPr lang="en-US" sz="800" b="0" baseline="0" dirty="0" smtClean="0"/>
                        <a:t> </a:t>
                      </a:r>
                      <a:r>
                        <a:rPr lang="en-US" sz="800" b="0" baseline="0" dirty="0" err="1" smtClean="0"/>
                        <a:t>Cratchit</a:t>
                      </a:r>
                      <a:r>
                        <a:rPr lang="en-US" sz="800" b="0" baseline="0" dirty="0" smtClean="0"/>
                        <a:t> expresses her anger at how Scrooge treats Bob and how Bob’s poor salary means that they are more impoverished than they might otherwise be. </a:t>
                      </a:r>
                      <a:endParaRPr lang="en-US" sz="800" b="1" dirty="0"/>
                    </a:p>
                  </a:txBody>
                  <a:tcPr marL="68580" marR="68580" marT="34290" marB="34290"/>
                </a:tc>
                <a:extLst>
                  <a:ext uri="{0D108BD9-81ED-4DB2-BD59-A6C34878D82A}">
                    <a16:rowId xmlns:a16="http://schemas.microsoft.com/office/drawing/2014/main" val="4093244929"/>
                  </a:ext>
                </a:extLst>
              </a:tr>
              <a:tr h="612345">
                <a:tc>
                  <a:txBody>
                    <a:bodyPr/>
                    <a:lstStyle/>
                    <a:p>
                      <a:r>
                        <a:rPr lang="en-US" sz="800" b="1" dirty="0" smtClean="0"/>
                        <a:t>Jacob Marley</a:t>
                      </a:r>
                      <a:endParaRPr lang="en-US" sz="800" b="1" dirty="0"/>
                    </a:p>
                  </a:txBody>
                  <a:tcPr marL="68580" marR="68580" marT="34290" marB="34290"/>
                </a:tc>
                <a:tc>
                  <a:txBody>
                    <a:bodyPr/>
                    <a:lstStyle/>
                    <a:p>
                      <a:r>
                        <a:rPr lang="en-US" sz="700" b="0" dirty="0" smtClean="0"/>
                        <a:t>Scrooge’s former business partner,</a:t>
                      </a:r>
                      <a:r>
                        <a:rPr lang="en-US" sz="700" b="0" baseline="0" dirty="0" smtClean="0"/>
                        <a:t> now deceased. He appears as a ghost: </a:t>
                      </a:r>
                      <a:r>
                        <a:rPr lang="en-US" sz="700" b="0" i="1" baseline="0" dirty="0" smtClean="0"/>
                        <a:t>remorseful, repentant and tortured</a:t>
                      </a:r>
                      <a:endParaRPr lang="en-US" sz="700" b="0" i="1" dirty="0"/>
                    </a:p>
                  </a:txBody>
                  <a:tcPr marL="68580" marR="68580" marT="34290" marB="34290"/>
                </a:tc>
                <a:tc>
                  <a:txBody>
                    <a:bodyPr/>
                    <a:lstStyle/>
                    <a:p>
                      <a:r>
                        <a:rPr lang="en-US" sz="800" b="1" dirty="0" smtClean="0"/>
                        <a:t>The</a:t>
                      </a:r>
                      <a:r>
                        <a:rPr lang="en-US" sz="800" b="1" baseline="0" dirty="0" smtClean="0"/>
                        <a:t> same face; the very same’ </a:t>
                      </a:r>
                      <a:r>
                        <a:rPr lang="en-US" sz="800" b="0" baseline="0" dirty="0" smtClean="0"/>
                        <a:t>(Stave 1) Marley had to be </a:t>
                      </a:r>
                      <a:r>
                        <a:rPr lang="en-US" sz="800" b="0" baseline="0" dirty="0" err="1" smtClean="0"/>
                        <a:t>recognisable</a:t>
                      </a:r>
                      <a:r>
                        <a:rPr lang="en-US" sz="800" b="0" baseline="0" dirty="0" smtClean="0"/>
                        <a:t> to Scrooge to make Scrooge listen to the warning he foretold and to make Scrooge take this chance at redemption seriously.</a:t>
                      </a:r>
                      <a:r>
                        <a:rPr lang="en-US" sz="800" b="1" baseline="0" dirty="0" smtClean="0"/>
                        <a:t> </a:t>
                      </a:r>
                      <a:r>
                        <a:rPr lang="en-US" sz="800" b="1" dirty="0" smtClean="0"/>
                        <a:t>‘I wear the chain I forged</a:t>
                      </a:r>
                      <a:r>
                        <a:rPr lang="en-US" sz="800" b="1" baseline="0" dirty="0" smtClean="0"/>
                        <a:t> in life…The chain was made up of cash boxes…ledgers…heavy purses’ </a:t>
                      </a:r>
                      <a:r>
                        <a:rPr lang="en-US" sz="800" b="0" baseline="0" dirty="0" smtClean="0"/>
                        <a:t>(Stave 1) The chain is a symbol of Marley’s  sin of greed.</a:t>
                      </a:r>
                      <a:r>
                        <a:rPr lang="en-US" sz="800" b="1" baseline="0" dirty="0" smtClean="0"/>
                        <a:t>  ‘I cannot rest, I cannot stay, I cannot linger’. </a:t>
                      </a:r>
                      <a:r>
                        <a:rPr lang="en-US" sz="800" b="0" baseline="0" dirty="0" smtClean="0"/>
                        <a:t>(Stave 1) Marley is in eternal purgatory and is forced to always keep moving.  </a:t>
                      </a:r>
                      <a:r>
                        <a:rPr lang="en-US" sz="800" b="1" baseline="0" dirty="0" smtClean="0"/>
                        <a:t>‘Mankind was my business’  </a:t>
                      </a:r>
                      <a:r>
                        <a:rPr lang="en-US" sz="800" b="0" baseline="0" dirty="0" smtClean="0"/>
                        <a:t>(Stave 1) Marley </a:t>
                      </a:r>
                      <a:r>
                        <a:rPr lang="en-US" sz="800" b="0" baseline="0" dirty="0" err="1" smtClean="0"/>
                        <a:t>realises</a:t>
                      </a:r>
                      <a:r>
                        <a:rPr lang="en-US" sz="800" b="0" baseline="0" dirty="0" smtClean="0"/>
                        <a:t> what he should have focused on was people and not monetary gain.</a:t>
                      </a:r>
                      <a:endParaRPr lang="en-US" sz="800" b="1" dirty="0"/>
                    </a:p>
                  </a:txBody>
                  <a:tcPr marL="68580" marR="68580" marT="34290" marB="34290"/>
                </a:tc>
                <a:extLst>
                  <a:ext uri="{0D108BD9-81ED-4DB2-BD59-A6C34878D82A}">
                    <a16:rowId xmlns:a16="http://schemas.microsoft.com/office/drawing/2014/main" val="1755489928"/>
                  </a:ext>
                </a:extLst>
              </a:tr>
              <a:tr h="609515">
                <a:tc>
                  <a:txBody>
                    <a:bodyPr/>
                    <a:lstStyle/>
                    <a:p>
                      <a:r>
                        <a:rPr lang="en-US" sz="800" b="1" dirty="0" smtClean="0"/>
                        <a:t>The Ghost of</a:t>
                      </a:r>
                      <a:r>
                        <a:rPr lang="en-US" sz="800" b="1" baseline="0" dirty="0" smtClean="0"/>
                        <a:t> Christmas Past</a:t>
                      </a:r>
                      <a:endParaRPr lang="en-US" sz="800" b="1" dirty="0"/>
                    </a:p>
                  </a:txBody>
                  <a:tcPr marL="68580" marR="68580" marT="34290" marB="34290"/>
                </a:tc>
                <a:tc>
                  <a:txBody>
                    <a:bodyPr/>
                    <a:lstStyle/>
                    <a:p>
                      <a:r>
                        <a:rPr lang="en-US" sz="700" b="0" dirty="0" smtClean="0"/>
                        <a:t>The ghost that arrives first and </a:t>
                      </a:r>
                      <a:r>
                        <a:rPr lang="en-US" sz="700" b="0" dirty="0" err="1" smtClean="0"/>
                        <a:t>symbolises</a:t>
                      </a:r>
                      <a:r>
                        <a:rPr lang="en-US" sz="700" b="0" dirty="0" smtClean="0"/>
                        <a:t> the truth in Scrooge’s memories:</a:t>
                      </a:r>
                      <a:r>
                        <a:rPr lang="en-US" sz="700" b="0" baseline="0" dirty="0" smtClean="0"/>
                        <a:t> </a:t>
                      </a:r>
                      <a:r>
                        <a:rPr lang="en-US" sz="700" b="0" i="1" baseline="0" dirty="0" smtClean="0"/>
                        <a:t>ephemeral, contradictory, </a:t>
                      </a:r>
                      <a:endParaRPr lang="en-US" sz="700" b="0" i="1" dirty="0"/>
                    </a:p>
                  </a:txBody>
                  <a:tcPr marL="68580" marR="68580" marT="34290" marB="34290"/>
                </a:tc>
                <a:tc>
                  <a:txBody>
                    <a:bodyPr/>
                    <a:lstStyle/>
                    <a:p>
                      <a:r>
                        <a:rPr lang="en-US" sz="800" b="1" dirty="0" smtClean="0"/>
                        <a:t>‘It was a strange figure-</a:t>
                      </a:r>
                      <a:r>
                        <a:rPr lang="en-US" sz="800" b="1" baseline="0" dirty="0" smtClean="0"/>
                        <a:t> like a child: yet not so like a child as like an old man.’ </a:t>
                      </a:r>
                      <a:r>
                        <a:rPr lang="en-US" sz="800" b="0" baseline="0" dirty="0" smtClean="0"/>
                        <a:t>(Stave 2) The spirit is very contradictory and </a:t>
                      </a:r>
                      <a:r>
                        <a:rPr lang="en-US" sz="800" b="0" baseline="0" dirty="0" err="1" smtClean="0"/>
                        <a:t>symbolises</a:t>
                      </a:r>
                      <a:r>
                        <a:rPr lang="en-US" sz="800" b="0" baseline="0" dirty="0" smtClean="0"/>
                        <a:t> how our past informs our future.</a:t>
                      </a:r>
                      <a:r>
                        <a:rPr lang="en-US" sz="800" b="1" baseline="0" dirty="0" smtClean="0"/>
                        <a:t>  </a:t>
                      </a:r>
                      <a:r>
                        <a:rPr lang="en-US" sz="800" b="1" dirty="0" smtClean="0"/>
                        <a:t>‘Would you so soon put out the light I give?’ </a:t>
                      </a:r>
                      <a:r>
                        <a:rPr lang="en-US" sz="800" b="0" dirty="0" smtClean="0"/>
                        <a:t>(Stave 2) Scrooge</a:t>
                      </a:r>
                      <a:r>
                        <a:rPr lang="en-US" sz="800" b="0" baseline="0" dirty="0" smtClean="0"/>
                        <a:t> shies away from the bright light coming from the ghost showing how he is not ready to look upon the lessons of the past yet.</a:t>
                      </a:r>
                      <a:r>
                        <a:rPr lang="en-US" sz="800" b="1" dirty="0" smtClean="0"/>
                        <a:t>  ‘A solitary child, neglected by his friends is left there still – Scrooge sobbed’ </a:t>
                      </a:r>
                      <a:r>
                        <a:rPr lang="en-US" sz="800" b="0" dirty="0" smtClean="0"/>
                        <a:t>(Stave 2)  The first time we see real emotion</a:t>
                      </a:r>
                      <a:r>
                        <a:rPr lang="en-US" sz="800" b="0" baseline="0" dirty="0" smtClean="0"/>
                        <a:t> from Scrooge and we feel sorry for the abandoned and unloved child he once was.  </a:t>
                      </a:r>
                      <a:r>
                        <a:rPr lang="en-US" sz="800" b="1" baseline="0" dirty="0" smtClean="0"/>
                        <a:t>‘I should like to be able to say a word or two to my clerk just now. That’s all.’ </a:t>
                      </a:r>
                      <a:r>
                        <a:rPr lang="en-US" sz="800" b="0" baseline="0" dirty="0" smtClean="0"/>
                        <a:t>(Stave 2</a:t>
                      </a:r>
                      <a:r>
                        <a:rPr lang="en-US" sz="800" b="1" baseline="0" dirty="0" smtClean="0"/>
                        <a:t>) </a:t>
                      </a:r>
                      <a:r>
                        <a:rPr lang="en-US" sz="800" b="0" baseline="0" dirty="0" smtClean="0"/>
                        <a:t>We see that Scrooge is starting to change as he wishes to acknowledge and even praise Bob for his hard work. </a:t>
                      </a:r>
                      <a:endParaRPr lang="en-US" sz="800" b="1" dirty="0"/>
                    </a:p>
                  </a:txBody>
                  <a:tcPr marL="68580" marR="68580" marT="34290" marB="34290"/>
                </a:tc>
                <a:extLst>
                  <a:ext uri="{0D108BD9-81ED-4DB2-BD59-A6C34878D82A}">
                    <a16:rowId xmlns:a16="http://schemas.microsoft.com/office/drawing/2014/main" val="4197101136"/>
                  </a:ext>
                </a:extLst>
              </a:tr>
              <a:tr h="813876">
                <a:tc>
                  <a:txBody>
                    <a:bodyPr/>
                    <a:lstStyle/>
                    <a:p>
                      <a:r>
                        <a:rPr lang="en-US" sz="800" b="1" dirty="0" smtClean="0"/>
                        <a:t>The Ghost of Christmas Present</a:t>
                      </a:r>
                      <a:endParaRPr lang="en-US" sz="800" b="1" dirty="0"/>
                    </a:p>
                  </a:txBody>
                  <a:tcPr marL="68580" marR="68580" marT="34290" marB="34290"/>
                </a:tc>
                <a:tc>
                  <a:txBody>
                    <a:bodyPr/>
                    <a:lstStyle/>
                    <a:p>
                      <a:r>
                        <a:rPr lang="en-US" sz="700" b="0" dirty="0" smtClean="0"/>
                        <a:t>The ghost that resembles a jolly giant and teaches</a:t>
                      </a:r>
                      <a:r>
                        <a:rPr lang="en-US" sz="700" b="0" baseline="0" dirty="0" smtClean="0"/>
                        <a:t> Scrooge about generosity and the Christmas Spirit: </a:t>
                      </a:r>
                    </a:p>
                    <a:p>
                      <a:r>
                        <a:rPr lang="en-US" sz="700" b="0" i="1" baseline="0" dirty="0" smtClean="0"/>
                        <a:t>jovial, prophetic, sincere</a:t>
                      </a:r>
                    </a:p>
                  </a:txBody>
                  <a:tcPr marL="68580" marR="68580" marT="34290" marB="34290"/>
                </a:tc>
                <a:tc>
                  <a:txBody>
                    <a:bodyPr/>
                    <a:lstStyle/>
                    <a:p>
                      <a:r>
                        <a:rPr lang="en-US" sz="800" b="1" dirty="0" smtClean="0"/>
                        <a:t>‘A jolly giant who bore a glowing torch with a cheery voice and a joyful air’</a:t>
                      </a:r>
                      <a:r>
                        <a:rPr lang="en-US" sz="800" b="1" baseline="0" dirty="0" smtClean="0"/>
                        <a:t> </a:t>
                      </a:r>
                      <a:r>
                        <a:rPr lang="en-US" sz="800" b="0" baseline="0" dirty="0" smtClean="0"/>
                        <a:t>(Stave 3) This ghost is the Christmas spirit personified; he is happy and infects those around him with warmth and generosity.</a:t>
                      </a:r>
                      <a:r>
                        <a:rPr lang="en-US" sz="800" b="1" baseline="0" dirty="0" smtClean="0"/>
                        <a:t> </a:t>
                      </a:r>
                      <a:r>
                        <a:rPr lang="en-US" sz="800" b="1" dirty="0" smtClean="0"/>
                        <a:t>‘It was</a:t>
                      </a:r>
                      <a:r>
                        <a:rPr lang="en-US" sz="800" b="1" baseline="0" dirty="0" smtClean="0"/>
                        <a:t> clothed in one simple green robe, or mantle bordered with white fur.’ </a:t>
                      </a:r>
                      <a:r>
                        <a:rPr lang="en-US" sz="800" b="0" baseline="0" dirty="0" smtClean="0"/>
                        <a:t>(Stave 3)  This ghost is reminiscent of Father Christmas to show he </a:t>
                      </a:r>
                      <a:r>
                        <a:rPr lang="en-US" sz="800" b="0" baseline="0" dirty="0" err="1" smtClean="0"/>
                        <a:t>symbolises</a:t>
                      </a:r>
                      <a:r>
                        <a:rPr lang="en-US" sz="800" b="0" baseline="0" dirty="0" smtClean="0"/>
                        <a:t> the Christmas spirit in giving to others. </a:t>
                      </a:r>
                      <a:r>
                        <a:rPr lang="en-US" sz="800" b="1" baseline="0" dirty="0" smtClean="0"/>
                        <a:t> </a:t>
                      </a:r>
                      <a:r>
                        <a:rPr lang="en-US" sz="800" b="1" dirty="0" smtClean="0"/>
                        <a:t>‘I see a vacant seat. The child will die’ </a:t>
                      </a:r>
                      <a:r>
                        <a:rPr lang="en-US" sz="800" b="0" dirty="0" smtClean="0"/>
                        <a:t>(Stave 3)  The spirit is prophetic and shows</a:t>
                      </a:r>
                      <a:r>
                        <a:rPr lang="en-US" sz="800" b="0" baseline="0" dirty="0" smtClean="0"/>
                        <a:t> Scrooge that without intervention, Tiny Tim will die. </a:t>
                      </a:r>
                      <a:r>
                        <a:rPr lang="en-US" sz="800" b="1" dirty="0" smtClean="0"/>
                        <a:t>‘Will you decide</a:t>
                      </a:r>
                      <a:r>
                        <a:rPr lang="en-US" sz="800" b="1" baseline="0" dirty="0" smtClean="0"/>
                        <a:t> what men shall live, what men shall die? It may be the sight of heaven, you are more worthless and less fit to live than millions like this poor man’s child.’ </a:t>
                      </a:r>
                      <a:r>
                        <a:rPr lang="en-US" sz="800" b="0" baseline="0" dirty="0" smtClean="0"/>
                        <a:t>(Stave 3)  The ghost shows Scrooge how he is not deserving of the life he leads when others like Tony Tim suffer.</a:t>
                      </a:r>
                      <a:r>
                        <a:rPr lang="en-US" sz="800" b="1" baseline="0" dirty="0" smtClean="0"/>
                        <a:t> ‘They are Man’s. This boy is ignorance. This girl is Want. Beware for I see that written which is Doom.’  </a:t>
                      </a:r>
                      <a:r>
                        <a:rPr lang="en-US" sz="800" b="0" baseline="0" dirty="0" smtClean="0"/>
                        <a:t>(Stave 3) The two impoverished children which cling to this ghost represent society’s problems and how if they continue to go ignored by mankind, they will lead to the downfall of society. </a:t>
                      </a:r>
                      <a:endParaRPr lang="en-US" sz="800" b="1" dirty="0" smtClean="0"/>
                    </a:p>
                  </a:txBody>
                  <a:tcPr marL="68580" marR="68580" marT="34290" marB="34290"/>
                </a:tc>
                <a:extLst>
                  <a:ext uri="{0D108BD9-81ED-4DB2-BD59-A6C34878D82A}">
                    <a16:rowId xmlns:a16="http://schemas.microsoft.com/office/drawing/2014/main" val="2564391534"/>
                  </a:ext>
                </a:extLst>
              </a:tr>
              <a:tr h="689857">
                <a:tc>
                  <a:txBody>
                    <a:bodyPr/>
                    <a:lstStyle/>
                    <a:p>
                      <a:r>
                        <a:rPr lang="en-US" sz="800" b="1" dirty="0" smtClean="0"/>
                        <a:t>The Ghost of Christmas Yet to Come</a:t>
                      </a:r>
                      <a:endParaRPr lang="en-US" sz="800" b="1" dirty="0"/>
                    </a:p>
                  </a:txBody>
                  <a:tcPr marL="68580" marR="68580" marT="34290" marB="34290"/>
                </a:tc>
                <a:tc>
                  <a:txBody>
                    <a:bodyPr/>
                    <a:lstStyle/>
                    <a:p>
                      <a:r>
                        <a:rPr lang="en-US" sz="700" b="0" dirty="0" smtClean="0"/>
                        <a:t>The ghost who resembles the grim reaper: </a:t>
                      </a:r>
                      <a:r>
                        <a:rPr lang="en-US" sz="700" b="0" i="1" dirty="0" smtClean="0"/>
                        <a:t>ominous, portentous,</a:t>
                      </a:r>
                      <a:r>
                        <a:rPr lang="en-US" sz="700" b="0" i="1" baseline="0" dirty="0" smtClean="0"/>
                        <a:t> disquieting</a:t>
                      </a:r>
                      <a:endParaRPr lang="en-US" sz="700" b="0" i="1" dirty="0"/>
                    </a:p>
                  </a:txBody>
                  <a:tcPr marL="68580" marR="68580" marT="34290" marB="34290"/>
                </a:tc>
                <a:tc>
                  <a:txBody>
                    <a:bodyPr/>
                    <a:lstStyle/>
                    <a:p>
                      <a:r>
                        <a:rPr lang="en-US" sz="800" b="1" dirty="0" smtClean="0"/>
                        <a:t>‘It was shrouded in a deep black garment…left nothing visible except one outstretched</a:t>
                      </a:r>
                      <a:r>
                        <a:rPr lang="en-US" sz="800" b="1" baseline="0" dirty="0" smtClean="0"/>
                        <a:t> hand.’ </a:t>
                      </a:r>
                      <a:r>
                        <a:rPr lang="en-US" sz="800" b="0" baseline="0" dirty="0" smtClean="0"/>
                        <a:t>(Stave 4)  This ghost is mysterious and ominous in its presence and resembles the grim reaper - a figure which Victorian readers would associate with death.</a:t>
                      </a:r>
                      <a:r>
                        <a:rPr lang="en-US" sz="800" b="1" baseline="0" dirty="0" smtClean="0"/>
                        <a:t> ‘Ghost of the Future. As I know your purpose it to do me good, I am prepared to bear you company with a thankful heart.’ </a:t>
                      </a:r>
                      <a:r>
                        <a:rPr lang="en-US" sz="800" b="0" baseline="0" dirty="0" smtClean="0"/>
                        <a:t>(Stave 4) Scrooge is ready for his final lesson.</a:t>
                      </a:r>
                      <a:r>
                        <a:rPr lang="en-US" sz="800" b="1" baseline="0" dirty="0" smtClean="0"/>
                        <a:t> ‘I am sure we shall none of us forget Tiny Tim</a:t>
                      </a:r>
                      <a:r>
                        <a:rPr lang="en-US" sz="800" b="0" baseline="0" dirty="0" smtClean="0"/>
                        <a:t>.’ (Stave 4) </a:t>
                      </a:r>
                      <a:r>
                        <a:rPr lang="en-US" sz="800" b="0" i="0" baseline="0" dirty="0" smtClean="0"/>
                        <a:t>In contrast to Scrooge, we see how hard the death of Tiny Tim hits the </a:t>
                      </a:r>
                      <a:r>
                        <a:rPr lang="en-US" sz="800" b="0" i="0" baseline="0" dirty="0" err="1" smtClean="0"/>
                        <a:t>Cratchit</a:t>
                      </a:r>
                      <a:r>
                        <a:rPr lang="en-US" sz="800" b="0" i="0" baseline="0" dirty="0" smtClean="0"/>
                        <a:t> family.</a:t>
                      </a:r>
                      <a:r>
                        <a:rPr lang="en-US" sz="800" b="1" baseline="0" dirty="0" smtClean="0"/>
                        <a:t>  ‘He read upon the stone of the neglected grave his own name, Ebenezer Scrooge.’  </a:t>
                      </a:r>
                      <a:r>
                        <a:rPr lang="en-US" sz="800" b="0" baseline="0" dirty="0" smtClean="0"/>
                        <a:t>(Stave 4) Scrooge finally </a:t>
                      </a:r>
                      <a:r>
                        <a:rPr lang="en-US" sz="800" b="0" baseline="0" dirty="0" err="1" smtClean="0"/>
                        <a:t>realises</a:t>
                      </a:r>
                      <a:r>
                        <a:rPr lang="en-US" sz="800" b="0" baseline="0" dirty="0" smtClean="0"/>
                        <a:t> the horrifying consequences of his actions.</a:t>
                      </a:r>
                      <a:endParaRPr lang="en-US" sz="800" b="1" dirty="0"/>
                    </a:p>
                  </a:txBody>
                  <a:tcPr marL="68580" marR="68580" marT="34290" marB="34290"/>
                </a:tc>
                <a:extLst>
                  <a:ext uri="{0D108BD9-81ED-4DB2-BD59-A6C34878D82A}">
                    <a16:rowId xmlns:a16="http://schemas.microsoft.com/office/drawing/2014/main" val="2684255182"/>
                  </a:ext>
                </a:extLst>
              </a:tr>
              <a:tr h="565838">
                <a:tc>
                  <a:txBody>
                    <a:bodyPr/>
                    <a:lstStyle/>
                    <a:p>
                      <a:r>
                        <a:rPr lang="en-US" sz="800" b="1" dirty="0" smtClean="0"/>
                        <a:t>Belle</a:t>
                      </a:r>
                      <a:endParaRPr lang="en-US" sz="800" b="1" dirty="0"/>
                    </a:p>
                  </a:txBody>
                  <a:tcPr marL="68580" marR="68580" marT="34290" marB="34290"/>
                </a:tc>
                <a:tc>
                  <a:txBody>
                    <a:bodyPr/>
                    <a:lstStyle/>
                    <a:p>
                      <a:r>
                        <a:rPr lang="en-US" sz="700" b="0" dirty="0" smtClean="0"/>
                        <a:t>Scrooge’s one time fiancée who left him due to his obsession</a:t>
                      </a:r>
                      <a:r>
                        <a:rPr lang="en-US" sz="700" b="0" baseline="0" dirty="0" smtClean="0"/>
                        <a:t> with money: </a:t>
                      </a:r>
                      <a:r>
                        <a:rPr lang="en-US" sz="700" b="0" i="1" baseline="0" dirty="0" smtClean="0"/>
                        <a:t>dignified, matron</a:t>
                      </a:r>
                      <a:endParaRPr lang="en-US" sz="700" b="0" i="1" dirty="0"/>
                    </a:p>
                  </a:txBody>
                  <a:tcPr marL="68580" marR="68580" marT="34290" marB="34290"/>
                </a:tc>
                <a:tc>
                  <a:txBody>
                    <a:bodyPr/>
                    <a:lstStyle/>
                    <a:p>
                      <a:r>
                        <a:rPr lang="en-US" sz="800" b="1" dirty="0" smtClean="0"/>
                        <a:t>‘Another idol has displaced me…a golden one’ </a:t>
                      </a:r>
                      <a:r>
                        <a:rPr lang="en-US" sz="800" b="0" dirty="0" smtClean="0"/>
                        <a:t>(Stave 1) Belle recognizes</a:t>
                      </a:r>
                      <a:r>
                        <a:rPr lang="en-US" sz="800" b="0" baseline="0" dirty="0" smtClean="0"/>
                        <a:t> that Scrooge’s affections for her have changed as he has become more obsessed with money.</a:t>
                      </a:r>
                      <a:r>
                        <a:rPr lang="en-US" sz="800" b="1" dirty="0" smtClean="0"/>
                        <a:t>  ‘I have seen your nobler aspirations fall off, until the master passion, Gain, engrosses you.’ </a:t>
                      </a:r>
                      <a:r>
                        <a:rPr lang="en-US" sz="800" b="0" dirty="0" smtClean="0"/>
                        <a:t> (Stave 1)  Greed has</a:t>
                      </a:r>
                      <a:r>
                        <a:rPr lang="en-US" sz="800" b="0" baseline="0" dirty="0" smtClean="0"/>
                        <a:t> corrupted Scrooge over the years.</a:t>
                      </a:r>
                      <a:r>
                        <a:rPr lang="en-US" sz="800" b="1" dirty="0" smtClean="0"/>
                        <a:t> ‘Our contract is an old one.’ </a:t>
                      </a:r>
                      <a:r>
                        <a:rPr lang="en-US" sz="800" b="0" dirty="0" smtClean="0"/>
                        <a:t>(Stave 1) </a:t>
                      </a:r>
                      <a:r>
                        <a:rPr lang="en-US" sz="800" b="0" baseline="0" dirty="0" smtClean="0"/>
                        <a:t> Belle speaks in monetary terms about their relationship because that is how Scrooge views it now. </a:t>
                      </a:r>
                      <a:r>
                        <a:rPr lang="en-US" sz="800" b="1" dirty="0" smtClean="0"/>
                        <a:t>‘May</a:t>
                      </a:r>
                      <a:r>
                        <a:rPr lang="en-US" sz="800" b="1" baseline="0" dirty="0" smtClean="0"/>
                        <a:t> you be happy in the life you have chosen’ </a:t>
                      </a:r>
                      <a:r>
                        <a:rPr lang="en-US" sz="800" b="0" baseline="0" dirty="0" smtClean="0"/>
                        <a:t>(Stave 1) Belle shows she is kind and dignified in her actions</a:t>
                      </a:r>
                      <a:r>
                        <a:rPr lang="en-US" sz="800" b="1" baseline="0" dirty="0" smtClean="0"/>
                        <a:t>  ‘Now a comely matron sitting opposite her daughter.’  </a:t>
                      </a:r>
                      <a:r>
                        <a:rPr lang="en-US" sz="800" b="0" baseline="0" dirty="0" smtClean="0"/>
                        <a:t>(Stave 1)  We see Belle happy in her later years and she represents the loving family Scrooge might have had. </a:t>
                      </a:r>
                      <a:endParaRPr lang="en-GB" sz="800" dirty="0"/>
                    </a:p>
                  </a:txBody>
                  <a:tcPr marL="68580" marR="68580" marT="34290" marB="34290"/>
                </a:tc>
                <a:extLst>
                  <a:ext uri="{0D108BD9-81ED-4DB2-BD59-A6C34878D82A}">
                    <a16:rowId xmlns:a16="http://schemas.microsoft.com/office/drawing/2014/main" val="703942130"/>
                  </a:ext>
                </a:extLst>
              </a:tr>
              <a:tr h="503828">
                <a:tc>
                  <a:txBody>
                    <a:bodyPr/>
                    <a:lstStyle/>
                    <a:p>
                      <a:r>
                        <a:rPr lang="en-GB" sz="800" b="1" dirty="0" smtClean="0"/>
                        <a:t>Fred</a:t>
                      </a:r>
                      <a:endParaRPr lang="en-GB" sz="800" b="1"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dirty="0" smtClean="0"/>
                        <a:t>Scrooge’s nephew. Fan’s son:</a:t>
                      </a:r>
                      <a:r>
                        <a:rPr lang="en-US" sz="700" b="0" baseline="0" dirty="0" smtClean="0"/>
                        <a:t> </a:t>
                      </a:r>
                      <a:r>
                        <a:rPr lang="en-US" sz="700" b="0" i="1" baseline="0" dirty="0" smtClean="0"/>
                        <a:t>genial, affable, beneficent and antithesis </a:t>
                      </a:r>
                      <a:endParaRPr lang="en-US" sz="700" b="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1" dirty="0" smtClean="0"/>
                    </a:p>
                  </a:txBody>
                  <a:tcPr marL="68580" marR="68580" marT="34290" marB="34290"/>
                </a:tc>
                <a:tc>
                  <a:txBody>
                    <a:bodyPr/>
                    <a:lstStyle/>
                    <a:p>
                      <a:r>
                        <a:rPr lang="en-US" sz="800" b="1" dirty="0" smtClean="0"/>
                        <a:t>What reason have you to be morose?</a:t>
                      </a:r>
                      <a:r>
                        <a:rPr lang="en-US" sz="800" b="1" baseline="0" dirty="0" smtClean="0"/>
                        <a:t> You’re rich enough.’ </a:t>
                      </a:r>
                      <a:r>
                        <a:rPr lang="en-US" sz="800" b="0" baseline="0" dirty="0" smtClean="0"/>
                        <a:t>(Stave 1)  Fred argues with Scrooge about the value of Christmas and questions how much happiness money brings. </a:t>
                      </a:r>
                      <a:r>
                        <a:rPr lang="en-US" sz="800" b="1" baseline="0" dirty="0" smtClean="0"/>
                        <a:t>  </a:t>
                      </a:r>
                      <a:r>
                        <a:rPr lang="en-US" sz="800" b="1" dirty="0" smtClean="0"/>
                        <a:t>‘I have always thought of Christmas as a good time, a kind, forgiving,</a:t>
                      </a:r>
                      <a:r>
                        <a:rPr lang="en-US" sz="800" b="1" baseline="0" dirty="0" smtClean="0"/>
                        <a:t> charitable, pleasant time.’ </a:t>
                      </a:r>
                      <a:r>
                        <a:rPr lang="en-US" sz="800" b="0" baseline="0" dirty="0" smtClean="0"/>
                        <a:t>(Stave 1) Fred echoes Dickens’s voice here about the importance of the Christmas spirit as a time for being generous and kind to others.</a:t>
                      </a:r>
                      <a:r>
                        <a:rPr lang="en-US" sz="800" b="1" baseline="0" dirty="0" smtClean="0"/>
                        <a:t> ‘Scrooge’s offences carry their own punishment. Who suffers? Himself!’ </a:t>
                      </a:r>
                      <a:r>
                        <a:rPr lang="en-US" sz="800" b="0" baseline="0" dirty="0" smtClean="0"/>
                        <a:t>(Stave 1) Fred </a:t>
                      </a:r>
                      <a:r>
                        <a:rPr lang="en-US" sz="800" b="0" baseline="0" dirty="0" err="1" smtClean="0"/>
                        <a:t>recognises</a:t>
                      </a:r>
                      <a:r>
                        <a:rPr lang="en-US" sz="800" b="0" baseline="0" dirty="0" smtClean="0"/>
                        <a:t> that Scrooge will pay a high price for isolating himself from everyone. </a:t>
                      </a:r>
                      <a:endParaRPr lang="en-GB" sz="800" dirty="0"/>
                    </a:p>
                  </a:txBody>
                  <a:tcPr marL="68580" marR="68580" marT="34290" marB="34290"/>
                </a:tc>
                <a:extLst>
                  <a:ext uri="{0D108BD9-81ED-4DB2-BD59-A6C34878D82A}">
                    <a16:rowId xmlns:a16="http://schemas.microsoft.com/office/drawing/2014/main" val="10008"/>
                  </a:ext>
                </a:extLst>
              </a:tr>
              <a:tr h="813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smtClean="0"/>
                        <a:t>Minor</a:t>
                      </a:r>
                      <a:r>
                        <a:rPr lang="en-US" sz="800" b="1" baseline="0" dirty="0" smtClean="0"/>
                        <a:t> Characters</a:t>
                      </a:r>
                      <a:endParaRPr lang="en-US" sz="800" b="1" dirty="0" smtClean="0"/>
                    </a:p>
                    <a:p>
                      <a:endParaRPr lang="en-GB" sz="800" b="1" dirty="0"/>
                    </a:p>
                  </a:txBody>
                  <a:tcPr marL="68580" marR="68580" marT="34290" marB="34290"/>
                </a:tc>
                <a:tc>
                  <a:txBody>
                    <a:bodyPr/>
                    <a:lstStyle/>
                    <a:p>
                      <a:r>
                        <a:rPr lang="en-US" sz="700" b="0" dirty="0" smtClean="0"/>
                        <a:t>Fezziwig –Scrooge’s old boss: </a:t>
                      </a:r>
                      <a:r>
                        <a:rPr lang="en-US" sz="700" b="0" i="1" dirty="0" smtClean="0"/>
                        <a:t>altruistic </a:t>
                      </a:r>
                    </a:p>
                    <a:p>
                      <a:r>
                        <a:rPr lang="en-US" sz="700" b="0" dirty="0" smtClean="0"/>
                        <a:t>Fan – Scrooge’s sister:</a:t>
                      </a:r>
                      <a:r>
                        <a:rPr lang="en-US" sz="700" b="0" baseline="0" dirty="0" smtClean="0"/>
                        <a:t> </a:t>
                      </a:r>
                      <a:r>
                        <a:rPr lang="en-US" sz="700" b="0" i="1" baseline="0" dirty="0" smtClean="0"/>
                        <a:t>spirited </a:t>
                      </a:r>
                      <a:endParaRPr lang="en-US" sz="700" b="0" i="1" dirty="0" smtClean="0"/>
                    </a:p>
                    <a:p>
                      <a:r>
                        <a:rPr lang="en-US" sz="700" b="0" dirty="0" err="1" smtClean="0"/>
                        <a:t>Mrs</a:t>
                      </a:r>
                      <a:r>
                        <a:rPr lang="en-US" sz="700" b="0" dirty="0" smtClean="0"/>
                        <a:t> </a:t>
                      </a:r>
                      <a:r>
                        <a:rPr lang="en-US" sz="700" b="0" dirty="0" err="1" smtClean="0"/>
                        <a:t>Dilber</a:t>
                      </a:r>
                      <a:r>
                        <a:rPr lang="en-US" sz="700" b="0" dirty="0" smtClean="0"/>
                        <a:t>, The Laundress</a:t>
                      </a:r>
                      <a:r>
                        <a:rPr lang="en-US" sz="700" b="0" baseline="0" dirty="0" smtClean="0"/>
                        <a:t> and Joe: </a:t>
                      </a:r>
                      <a:r>
                        <a:rPr lang="en-US" sz="700" b="0" i="1" baseline="0" dirty="0" smtClean="0"/>
                        <a:t>savage</a:t>
                      </a:r>
                      <a:endParaRPr lang="en-US" sz="700" b="0" i="1" dirty="0" smtClean="0"/>
                    </a:p>
                  </a:txBody>
                  <a:tcPr marL="68580" marR="68580" marT="34290" marB="34290"/>
                </a:tc>
                <a:tc>
                  <a:txBody>
                    <a:bodyPr/>
                    <a:lstStyle/>
                    <a:p>
                      <a:r>
                        <a:rPr lang="en-US" sz="800" b="1" dirty="0" smtClean="0"/>
                        <a:t>FEZZIWIG –’He has the power to render us happy</a:t>
                      </a:r>
                      <a:r>
                        <a:rPr lang="en-US" sz="800" b="1" baseline="0" dirty="0" smtClean="0"/>
                        <a:t> or unhappy; to make our service light or burdensome. The happiness he gives is…as if it cost a fortune. ’ </a:t>
                      </a:r>
                      <a:r>
                        <a:rPr lang="en-US" sz="800" b="0" baseline="0" dirty="0" smtClean="0"/>
                        <a:t>(Stave 1) Fezziwig represents what a good employer should be and shows Scrooge how he should give back to his employees. </a:t>
                      </a:r>
                    </a:p>
                    <a:p>
                      <a:r>
                        <a:rPr lang="en-US" sz="800" b="1" baseline="0" dirty="0" smtClean="0"/>
                        <a:t>FAN – ‘I have come to bring you home dear brother, home, home, home!’ </a:t>
                      </a:r>
                      <a:r>
                        <a:rPr lang="en-US" sz="800" b="0" baseline="0" dirty="0" smtClean="0"/>
                        <a:t>(Stave 1) Through Fan, we learn that Scrooge was once dearly loved and it must have been extremely painful for him when she died. We also learn that Scrooge’s father kept Scrooge away from the family and this helps to partially explain why Scrooge behaves the way he does. </a:t>
                      </a:r>
                    </a:p>
                    <a:p>
                      <a:r>
                        <a:rPr lang="en-US" sz="800" b="1" baseline="0" dirty="0" smtClean="0"/>
                        <a:t>LAUNDRESS- ‘He’d have had somebody to look after him when he was struck by death, instead of lying gasping out his last there, alone by himself’ </a:t>
                      </a:r>
                      <a:r>
                        <a:rPr lang="en-US" sz="800" b="0" baseline="0" dirty="0" smtClean="0"/>
                        <a:t>(Stave 4) We see that Scrooge died alone with no one to comfort him- a horrible death which anyone would wish to avoid. </a:t>
                      </a:r>
                      <a:endParaRPr lang="en-US" sz="800" b="1" baseline="0" dirty="0" smtClean="0"/>
                    </a:p>
                  </a:txBody>
                  <a:tcPr marL="68580" marR="68580" marT="34290" marB="34290"/>
                </a:tc>
                <a:extLst>
                  <a:ext uri="{0D108BD9-81ED-4DB2-BD59-A6C34878D82A}">
                    <a16:rowId xmlns:a16="http://schemas.microsoft.com/office/drawing/2014/main" val="10009"/>
                  </a:ext>
                </a:extLst>
              </a:tr>
            </a:tbl>
          </a:graphicData>
        </a:graphic>
      </p:graphicFrame>
      <p:graphicFrame>
        <p:nvGraphicFramePr>
          <p:cNvPr id="2" name="Table 1">
            <a:extLst>
              <a:ext uri="{FF2B5EF4-FFF2-40B4-BE49-F238E27FC236}">
                <a16:creationId xmlns:a16="http://schemas.microsoft.com/office/drawing/2014/main" id="{A8FE3483-ABCB-4127-BBFF-48C468413179}"/>
              </a:ext>
            </a:extLst>
          </p:cNvPr>
          <p:cNvGraphicFramePr>
            <a:graphicFrameLocks noGrp="1"/>
          </p:cNvGraphicFramePr>
          <p:nvPr>
            <p:extLst>
              <p:ext uri="{D42A27DB-BD31-4B8C-83A1-F6EECF244321}">
                <p14:modId xmlns:p14="http://schemas.microsoft.com/office/powerpoint/2010/main" val="3431410331"/>
              </p:ext>
            </p:extLst>
          </p:nvPr>
        </p:nvGraphicFramePr>
        <p:xfrm>
          <a:off x="10764253" y="12032"/>
          <a:ext cx="1427748" cy="2884170"/>
        </p:xfrm>
        <a:graphic>
          <a:graphicData uri="http://schemas.openxmlformats.org/drawingml/2006/table">
            <a:tbl>
              <a:tblPr firstRow="1" bandRow="1">
                <a:tableStyleId>{93296810-A885-4BE3-A3E7-6D5BEEA58F35}</a:tableStyleId>
              </a:tblPr>
              <a:tblGrid>
                <a:gridCol w="1427748">
                  <a:extLst>
                    <a:ext uri="{9D8B030D-6E8A-4147-A177-3AD203B41FA5}">
                      <a16:colId xmlns:a16="http://schemas.microsoft.com/office/drawing/2014/main" val="318943651"/>
                    </a:ext>
                  </a:extLst>
                </a:gridCol>
              </a:tblGrid>
              <a:tr h="152095">
                <a:tc>
                  <a:txBody>
                    <a:bodyPr/>
                    <a:lstStyle/>
                    <a:p>
                      <a:pPr algn="ctr"/>
                      <a:r>
                        <a:rPr lang="en-GB" sz="700" dirty="0" smtClean="0">
                          <a:solidFill>
                            <a:schemeClr val="tx1"/>
                          </a:solidFill>
                        </a:rPr>
                        <a:t>Context 19th Century London:</a:t>
                      </a:r>
                      <a:endParaRPr lang="en-GB" sz="700" dirty="0">
                        <a:solidFill>
                          <a:schemeClr val="tx1"/>
                        </a:solidFill>
                      </a:endParaRPr>
                    </a:p>
                  </a:txBody>
                  <a:tcPr marL="68580" marR="68580" marT="34290" marB="34290"/>
                </a:tc>
                <a:extLst>
                  <a:ext uri="{0D108BD9-81ED-4DB2-BD59-A6C34878D82A}">
                    <a16:rowId xmlns:a16="http://schemas.microsoft.com/office/drawing/2014/main" val="2980468495"/>
                  </a:ext>
                </a:extLst>
              </a:tr>
              <a:tr h="377190">
                <a:tc>
                  <a:txBody>
                    <a:bodyPr/>
                    <a:lstStyle/>
                    <a:p>
                      <a:r>
                        <a:rPr lang="en-GB" sz="750" dirty="0" smtClean="0"/>
                        <a:t>Industrial Revolution lead to a huge population increase in London in Victorian Britain. Overcrowding. Large supply of labour meant employers could pay low wages.</a:t>
                      </a:r>
                      <a:endParaRPr lang="en-GB" sz="750" dirty="0"/>
                    </a:p>
                  </a:txBody>
                  <a:tcPr marL="68580" marR="68580" marT="34290" marB="34290"/>
                </a:tc>
                <a:extLst>
                  <a:ext uri="{0D108BD9-81ED-4DB2-BD59-A6C34878D82A}">
                    <a16:rowId xmlns:a16="http://schemas.microsoft.com/office/drawing/2014/main" val="4087761766"/>
                  </a:ext>
                </a:extLst>
              </a:tr>
              <a:tr h="377190">
                <a:tc>
                  <a:txBody>
                    <a:bodyPr/>
                    <a:lstStyle/>
                    <a:p>
                      <a:r>
                        <a:rPr lang="en-GB" sz="750" dirty="0" smtClean="0"/>
                        <a:t> ¼ of population living in poverty. No welfare state to provide benefits for poor. Charity was vital.</a:t>
                      </a:r>
                      <a:endParaRPr lang="en-GB" sz="750" dirty="0"/>
                    </a:p>
                  </a:txBody>
                  <a:tcPr marL="68580" marR="68580" marT="34290" marB="34290"/>
                </a:tc>
                <a:extLst>
                  <a:ext uri="{0D108BD9-81ED-4DB2-BD59-A6C34878D82A}">
                    <a16:rowId xmlns:a16="http://schemas.microsoft.com/office/drawing/2014/main" val="1696150838"/>
                  </a:ext>
                </a:extLst>
              </a:tr>
              <a:tr h="377190">
                <a:tc>
                  <a:txBody>
                    <a:bodyPr/>
                    <a:lstStyle/>
                    <a:p>
                      <a:r>
                        <a:rPr lang="en-GB" sz="750" dirty="0" smtClean="0"/>
                        <a:t>There was a huge divide between the rich and the poor.</a:t>
                      </a:r>
                      <a:endParaRPr lang="en-GB" sz="750" dirty="0"/>
                    </a:p>
                  </a:txBody>
                  <a:tcPr marL="68580" marR="68580" marT="34290" marB="34290"/>
                </a:tc>
                <a:extLst>
                  <a:ext uri="{0D108BD9-81ED-4DB2-BD59-A6C34878D82A}">
                    <a16:rowId xmlns:a16="http://schemas.microsoft.com/office/drawing/2014/main" val="376511481"/>
                  </a:ext>
                </a:extLst>
              </a:tr>
              <a:tr h="278130">
                <a:tc>
                  <a:txBody>
                    <a:bodyPr/>
                    <a:lstStyle/>
                    <a:p>
                      <a:r>
                        <a:rPr lang="en-GB" sz="750" dirty="0" smtClean="0"/>
                        <a:t>The Poor Law 1834- it reduced financial help available to the poor. All unemployed people had to enter a workhouse</a:t>
                      </a:r>
                      <a:endParaRPr lang="en-GB" sz="750" dirty="0"/>
                    </a:p>
                  </a:txBody>
                  <a:tcPr marL="68580" marR="68580" marT="34290" marB="34290"/>
                </a:tc>
                <a:extLst>
                  <a:ext uri="{0D108BD9-81ED-4DB2-BD59-A6C34878D82A}">
                    <a16:rowId xmlns:a16="http://schemas.microsoft.com/office/drawing/2014/main" val="286184163"/>
                  </a:ext>
                </a:extLst>
              </a:tr>
              <a:tr h="480060">
                <a:tc>
                  <a:txBody>
                    <a:bodyPr/>
                    <a:lstStyle/>
                    <a:p>
                      <a:r>
                        <a:rPr lang="en-GB" sz="750" dirty="0" smtClean="0"/>
                        <a:t>Workhouses were horrible places where the work was physically demanding, long hours and families split up. </a:t>
                      </a:r>
                      <a:endParaRPr lang="en-GB" sz="750" dirty="0"/>
                    </a:p>
                  </a:txBody>
                  <a:tcPr marL="68580" marR="68580" marT="34290" marB="34290"/>
                </a:tc>
                <a:extLst>
                  <a:ext uri="{0D108BD9-81ED-4DB2-BD59-A6C34878D82A}">
                    <a16:rowId xmlns:a16="http://schemas.microsoft.com/office/drawing/2014/main" val="3226659634"/>
                  </a:ext>
                </a:extLst>
              </a:tr>
            </a:tbl>
          </a:graphicData>
        </a:graphic>
      </p:graphicFrame>
      <p:graphicFrame>
        <p:nvGraphicFramePr>
          <p:cNvPr id="4" name="Table 3">
            <a:extLst>
              <a:ext uri="{FF2B5EF4-FFF2-40B4-BE49-F238E27FC236}">
                <a16:creationId xmlns:a16="http://schemas.microsoft.com/office/drawing/2014/main" id="{A8FE3483-ABCB-4127-BBFF-48C468413179}"/>
              </a:ext>
            </a:extLst>
          </p:cNvPr>
          <p:cNvGraphicFramePr>
            <a:graphicFrameLocks noGrp="1"/>
          </p:cNvGraphicFramePr>
          <p:nvPr>
            <p:extLst>
              <p:ext uri="{D42A27DB-BD31-4B8C-83A1-F6EECF244321}">
                <p14:modId xmlns:p14="http://schemas.microsoft.com/office/powerpoint/2010/main" val="740143620"/>
              </p:ext>
            </p:extLst>
          </p:nvPr>
        </p:nvGraphicFramePr>
        <p:xfrm>
          <a:off x="10764253" y="2921000"/>
          <a:ext cx="1427747" cy="3937000"/>
        </p:xfrm>
        <a:graphic>
          <a:graphicData uri="http://schemas.openxmlformats.org/drawingml/2006/table">
            <a:tbl>
              <a:tblPr firstRow="1" bandRow="1">
                <a:tableStyleId>{93296810-A885-4BE3-A3E7-6D5BEEA58F35}</a:tableStyleId>
              </a:tblPr>
              <a:tblGrid>
                <a:gridCol w="1427747">
                  <a:extLst>
                    <a:ext uri="{9D8B030D-6E8A-4147-A177-3AD203B41FA5}">
                      <a16:colId xmlns:a16="http://schemas.microsoft.com/office/drawing/2014/main" val="318943651"/>
                    </a:ext>
                  </a:extLst>
                </a:gridCol>
              </a:tblGrid>
              <a:tr h="206032">
                <a:tc>
                  <a:txBody>
                    <a:bodyPr/>
                    <a:lstStyle/>
                    <a:p>
                      <a:pPr algn="ctr"/>
                      <a:r>
                        <a:rPr lang="en-GB" sz="700" dirty="0" smtClean="0">
                          <a:solidFill>
                            <a:schemeClr val="tx1"/>
                          </a:solidFill>
                        </a:rPr>
                        <a:t>Context Dickens life and influences</a:t>
                      </a:r>
                      <a:endParaRPr lang="en-GB" sz="700" dirty="0">
                        <a:solidFill>
                          <a:schemeClr val="tx1"/>
                        </a:solidFill>
                      </a:endParaRPr>
                    </a:p>
                  </a:txBody>
                  <a:tcPr marL="68580" marR="68580" marT="34290" marB="34290">
                    <a:solidFill>
                      <a:srgbClr val="00B050"/>
                    </a:solidFill>
                  </a:tcPr>
                </a:tc>
                <a:extLst>
                  <a:ext uri="{0D108BD9-81ED-4DB2-BD59-A6C34878D82A}">
                    <a16:rowId xmlns:a16="http://schemas.microsoft.com/office/drawing/2014/main" val="2980468495"/>
                  </a:ext>
                </a:extLst>
              </a:tr>
              <a:tr h="582264">
                <a:tc>
                  <a:txBody>
                    <a:bodyPr/>
                    <a:lstStyle/>
                    <a:p>
                      <a:r>
                        <a:rPr lang="en-GB" sz="700" dirty="0" smtClean="0"/>
                        <a:t>Dickens used conventions from the Gothic genre – death, spirits, supernatural, ghost stories were popular at Christmas time.  </a:t>
                      </a:r>
                      <a:endParaRPr lang="en-GB" sz="700" dirty="0"/>
                    </a:p>
                  </a:txBody>
                  <a:tcPr marL="68580" marR="68580" marT="34290" marB="34290"/>
                </a:tc>
                <a:extLst>
                  <a:ext uri="{0D108BD9-81ED-4DB2-BD59-A6C34878D82A}">
                    <a16:rowId xmlns:a16="http://schemas.microsoft.com/office/drawing/2014/main" val="4087761766"/>
                  </a:ext>
                </a:extLst>
              </a:tr>
              <a:tr h="443416">
                <a:tc>
                  <a:txBody>
                    <a:bodyPr/>
                    <a:lstStyle/>
                    <a:p>
                      <a:r>
                        <a:rPr lang="en-GB" sz="700" dirty="0" smtClean="0"/>
                        <a:t> Dickens’s  father ran up huge debts, and got sent to a debtors’ prison. </a:t>
                      </a:r>
                      <a:endParaRPr lang="en-GB" sz="700" dirty="0"/>
                    </a:p>
                  </a:txBody>
                  <a:tcPr marL="68580" marR="68580" marT="34290" marB="34290"/>
                </a:tc>
                <a:extLst>
                  <a:ext uri="{0D108BD9-81ED-4DB2-BD59-A6C34878D82A}">
                    <a16:rowId xmlns:a16="http://schemas.microsoft.com/office/drawing/2014/main" val="1696150838"/>
                  </a:ext>
                </a:extLst>
              </a:tr>
              <a:tr h="582264">
                <a:tc>
                  <a:txBody>
                    <a:bodyPr/>
                    <a:lstStyle/>
                    <a:p>
                      <a:r>
                        <a:rPr lang="en-GB" sz="700" dirty="0" smtClean="0"/>
                        <a:t>Dickens then taken out of school and sent to a Blacking factory at age 12.Terrible conditions. Cruel employers. Low pay. </a:t>
                      </a:r>
                      <a:endParaRPr lang="en-GB" sz="700" dirty="0"/>
                    </a:p>
                  </a:txBody>
                  <a:tcPr marL="68580" marR="68580" marT="34290" marB="34290"/>
                </a:tc>
                <a:extLst>
                  <a:ext uri="{0D108BD9-81ED-4DB2-BD59-A6C34878D82A}">
                    <a16:rowId xmlns:a16="http://schemas.microsoft.com/office/drawing/2014/main" val="376511481"/>
                  </a:ext>
                </a:extLst>
              </a:tr>
              <a:tr h="833085">
                <a:tc>
                  <a:txBody>
                    <a:bodyPr/>
                    <a:lstStyle/>
                    <a:p>
                      <a:r>
                        <a:rPr lang="en-GB" sz="700" dirty="0" smtClean="0"/>
                        <a:t>Dickens was against </a:t>
                      </a:r>
                      <a:r>
                        <a:rPr lang="en-GB" sz="700" dirty="0" err="1" smtClean="0"/>
                        <a:t>Sabbatarianism</a:t>
                      </a:r>
                      <a:r>
                        <a:rPr lang="en-GB" sz="700" dirty="0" smtClean="0"/>
                        <a:t> as it deprived the poor of enjoyment on their one day of rest. Everywhere was closed too so they could not get a warm meal.</a:t>
                      </a:r>
                    </a:p>
                  </a:txBody>
                  <a:tcPr marL="68580" marR="68580" marT="34290" marB="34290"/>
                </a:tc>
                <a:extLst>
                  <a:ext uri="{0D108BD9-81ED-4DB2-BD59-A6C34878D82A}">
                    <a16:rowId xmlns:a16="http://schemas.microsoft.com/office/drawing/2014/main" val="286184163"/>
                  </a:ext>
                </a:extLst>
              </a:tr>
              <a:tr h="582264">
                <a:tc>
                  <a:txBody>
                    <a:bodyPr/>
                    <a:lstStyle/>
                    <a:p>
                      <a:r>
                        <a:rPr lang="en-GB" sz="700" dirty="0" smtClean="0"/>
                        <a:t>Dickens believed lack of</a:t>
                      </a:r>
                      <a:r>
                        <a:rPr lang="en-GB" sz="700" baseline="0" dirty="0" smtClean="0"/>
                        <a:t> education was the route of poverty and so to help tackle this issue in society he later worked in Ragged schools. </a:t>
                      </a:r>
                      <a:endParaRPr lang="en-GB" sz="700" dirty="0" smtClean="0"/>
                    </a:p>
                  </a:txBody>
                  <a:tcPr marL="68580" marR="68580" marT="34290" marB="34290"/>
                </a:tc>
                <a:extLst>
                  <a:ext uri="{0D108BD9-81ED-4DB2-BD59-A6C34878D82A}">
                    <a16:rowId xmlns:a16="http://schemas.microsoft.com/office/drawing/2014/main" val="10005"/>
                  </a:ext>
                </a:extLst>
              </a:tr>
              <a:tr h="707675">
                <a:tc>
                  <a:txBody>
                    <a:bodyPr/>
                    <a:lstStyle/>
                    <a:p>
                      <a:r>
                        <a:rPr lang="en-GB" sz="700" dirty="0" smtClean="0"/>
                        <a:t>Many of our Xmas</a:t>
                      </a:r>
                      <a:r>
                        <a:rPr lang="en-GB" sz="700" baseline="0" dirty="0" smtClean="0"/>
                        <a:t> traditions come from Dickens’s descriptions in the novella e.g. turkey at Christmas, celebrating with family and most of all being generous at Christmas.</a:t>
                      </a:r>
                      <a:endParaRPr lang="en-GB" sz="700" dirty="0" smtClean="0"/>
                    </a:p>
                  </a:txBody>
                  <a:tcPr marL="68580" marR="68580" marT="34290" marB="3429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0582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986</TotalTime>
  <Words>3610</Words>
  <Application>Microsoft Office PowerPoint</Application>
  <PresentationFormat>Widescreen</PresentationFormat>
  <Paragraphs>154</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Hillcrest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RDrury</dc:creator>
  <cp:lastModifiedBy>RDrury</cp:lastModifiedBy>
  <cp:revision>80</cp:revision>
  <cp:lastPrinted>2019-09-04T07:01:18Z</cp:lastPrinted>
  <dcterms:created xsi:type="dcterms:W3CDTF">2019-06-28T09:59:57Z</dcterms:created>
  <dcterms:modified xsi:type="dcterms:W3CDTF">2020-01-07T09:06:55Z</dcterms:modified>
</cp:coreProperties>
</file>