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7" r:id="rId2"/>
    <p:sldId id="268" r:id="rId3"/>
  </p:sldIdLst>
  <p:sldSz cx="12192000" cy="6858000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9DC3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8E4A8-CD0D-4FE0-A9B8-888455BD889D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1221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9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9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C4F16-C3C7-4499-BD04-B74B4C3BC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65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7FBC0-F76C-4DD0-AD80-35641C49C16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699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23B2-D3AE-4E70-8C48-B04314389F1C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1630-541C-458C-881D-15196E456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50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23B2-D3AE-4E70-8C48-B04314389F1C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1630-541C-458C-881D-15196E456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774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23B2-D3AE-4E70-8C48-B04314389F1C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1630-541C-458C-881D-15196E456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71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23B2-D3AE-4E70-8C48-B04314389F1C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1630-541C-458C-881D-15196E456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7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23B2-D3AE-4E70-8C48-B04314389F1C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1630-541C-458C-881D-15196E456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860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23B2-D3AE-4E70-8C48-B04314389F1C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1630-541C-458C-881D-15196E456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23B2-D3AE-4E70-8C48-B04314389F1C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1630-541C-458C-881D-15196E456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23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23B2-D3AE-4E70-8C48-B04314389F1C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1630-541C-458C-881D-15196E456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099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23B2-D3AE-4E70-8C48-B04314389F1C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1630-541C-458C-881D-15196E456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42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23B2-D3AE-4E70-8C48-B04314389F1C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1630-541C-458C-881D-15196E456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57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23B2-D3AE-4E70-8C48-B04314389F1C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41630-541C-458C-881D-15196E456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512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323B2-D3AE-4E70-8C48-B04314389F1C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41630-541C-458C-881D-15196E456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68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4658952" cy="292230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300" b="1" dirty="0" smtClean="0"/>
              <a:t>DESCRIPTIVE WRITING KO</a:t>
            </a:r>
            <a:endParaRPr lang="en-GB" sz="13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357739"/>
              </p:ext>
            </p:extLst>
          </p:nvPr>
        </p:nvGraphicFramePr>
        <p:xfrm>
          <a:off x="2121056" y="363807"/>
          <a:ext cx="2593676" cy="648160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08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4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1029">
                <a:tc>
                  <a:txBody>
                    <a:bodyPr/>
                    <a:lstStyle/>
                    <a:p>
                      <a:pPr algn="l"/>
                      <a:r>
                        <a:rPr lang="en-GB" sz="900" dirty="0"/>
                        <a:t>Terminology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/>
                        <a:t>Definition</a:t>
                      </a:r>
                      <a:r>
                        <a:rPr lang="en-GB" sz="900" baseline="0" dirty="0"/>
                        <a:t> 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844">
                <a:tc>
                  <a:txBody>
                    <a:bodyPr/>
                    <a:lstStyle/>
                    <a:p>
                      <a:pPr algn="l"/>
                      <a:r>
                        <a:rPr lang="en-GB" sz="850" b="1" dirty="0" smtClean="0"/>
                        <a:t>Semantic</a:t>
                      </a:r>
                      <a:r>
                        <a:rPr lang="en-GB" sz="850" b="1" baseline="0" dirty="0" smtClean="0"/>
                        <a:t> Field </a:t>
                      </a:r>
                      <a:endParaRPr lang="en-GB" sz="8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 smtClean="0"/>
                        <a:t>The</a:t>
                      </a:r>
                      <a:r>
                        <a:rPr lang="en-GB" sz="800" baseline="0" dirty="0" smtClean="0"/>
                        <a:t> use of words which you would associate with a certain topic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405">
                <a:tc>
                  <a:txBody>
                    <a:bodyPr/>
                    <a:lstStyle/>
                    <a:p>
                      <a:pPr algn="l"/>
                      <a:r>
                        <a:rPr lang="en-GB" sz="850" b="1" dirty="0" smtClean="0"/>
                        <a:t>Adjective </a:t>
                      </a:r>
                      <a:endParaRPr lang="en-GB" sz="8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 smtClean="0"/>
                        <a:t>A word which describes</a:t>
                      </a:r>
                      <a:r>
                        <a:rPr lang="en-GB" sz="800" baseline="0" dirty="0" smtClean="0"/>
                        <a:t> a noun.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1511">
                <a:tc>
                  <a:txBody>
                    <a:bodyPr/>
                    <a:lstStyle/>
                    <a:p>
                      <a:pPr algn="l"/>
                      <a:r>
                        <a:rPr lang="en-GB" sz="850" b="1" dirty="0" smtClean="0"/>
                        <a:t>Verb</a:t>
                      </a:r>
                      <a:endParaRPr lang="en-GB" sz="8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 smtClean="0"/>
                        <a:t>A doing or being word. It is the word that shows us what is being done in a sentence. 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0792">
                <a:tc>
                  <a:txBody>
                    <a:bodyPr/>
                    <a:lstStyle/>
                    <a:p>
                      <a:pPr algn="l"/>
                      <a:r>
                        <a:rPr lang="en-GB" sz="850" b="1" dirty="0"/>
                        <a:t>Character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mental and moral qualities distinctive to an individual</a:t>
                      </a:r>
                      <a:r>
                        <a:rPr lang="en-GB" sz="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a story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2844">
                <a:tc>
                  <a:txBody>
                    <a:bodyPr/>
                    <a:lstStyle/>
                    <a:p>
                      <a:pPr algn="l"/>
                      <a:r>
                        <a:rPr lang="en-GB" sz="850" b="1" dirty="0"/>
                        <a:t>Setting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GB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time and place of the action in the story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2844">
                <a:tc>
                  <a:txBody>
                    <a:bodyPr/>
                    <a:lstStyle/>
                    <a:p>
                      <a:pPr algn="l"/>
                      <a:r>
                        <a:rPr lang="en-GB" sz="850" b="1" dirty="0" smtClean="0"/>
                        <a:t>Metaphor</a:t>
                      </a:r>
                      <a:endParaRPr lang="en-GB" sz="8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Where one thing becomes another in a comparison </a:t>
                      </a:r>
                      <a:endParaRPr lang="en-GB" sz="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2844">
                <a:tc>
                  <a:txBody>
                    <a:bodyPr/>
                    <a:lstStyle/>
                    <a:p>
                      <a:pPr algn="l"/>
                      <a:r>
                        <a:rPr lang="en-GB" sz="850" b="1" dirty="0" smtClean="0"/>
                        <a:t>Simile</a:t>
                      </a:r>
                      <a:endParaRPr lang="en-GB" sz="8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Comparison between two things using</a:t>
                      </a:r>
                      <a:r>
                        <a:rPr lang="en-GB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like or as</a:t>
                      </a:r>
                      <a:endParaRPr lang="en-GB" sz="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22059">
                <a:tc>
                  <a:txBody>
                    <a:bodyPr/>
                    <a:lstStyle/>
                    <a:p>
                      <a:pPr algn="l"/>
                      <a:r>
                        <a:rPr lang="en-GB" sz="850" b="1" dirty="0" smtClean="0"/>
                        <a:t>Personification</a:t>
                      </a:r>
                      <a:endParaRPr lang="en-GB" sz="8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Giving human</a:t>
                      </a:r>
                      <a:r>
                        <a:rPr lang="en-GB" sz="800" baseline="0" dirty="0" smtClean="0"/>
                        <a:t> qualities to inanimate objects</a:t>
                      </a:r>
                      <a:endParaRPr lang="en-GB" sz="800" dirty="0" smtClean="0"/>
                    </a:p>
                    <a:p>
                      <a:pPr algn="l"/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22059">
                <a:tc>
                  <a:txBody>
                    <a:bodyPr/>
                    <a:lstStyle/>
                    <a:p>
                      <a:pPr algn="l"/>
                      <a:r>
                        <a:rPr lang="en-GB" sz="850" b="1" dirty="0" smtClean="0"/>
                        <a:t>Five</a:t>
                      </a:r>
                      <a:r>
                        <a:rPr lang="en-GB" sz="850" b="1" baseline="0" dirty="0" smtClean="0"/>
                        <a:t> Sens</a:t>
                      </a:r>
                      <a:r>
                        <a:rPr lang="en-GB" sz="850" b="1" dirty="0" smtClean="0"/>
                        <a:t>es</a:t>
                      </a:r>
                      <a:r>
                        <a:rPr lang="en-GB" sz="850" b="1" baseline="0" dirty="0" smtClean="0"/>
                        <a:t> </a:t>
                      </a:r>
                      <a:endParaRPr lang="en-GB" sz="8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Sight, Sound</a:t>
                      </a:r>
                      <a:r>
                        <a:rPr lang="en-GB" sz="800" baseline="0" dirty="0"/>
                        <a:t>, Touch, Taste, Feel – embedding these elements into a story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2844">
                <a:tc>
                  <a:txBody>
                    <a:bodyPr/>
                    <a:lstStyle/>
                    <a:p>
                      <a:pPr algn="l"/>
                      <a:r>
                        <a:rPr lang="en-GB" sz="850" b="1" dirty="0"/>
                        <a:t>Pathetic</a:t>
                      </a:r>
                      <a:r>
                        <a:rPr lang="en-GB" sz="850" b="1" baseline="0" dirty="0"/>
                        <a:t> Fallacy </a:t>
                      </a:r>
                      <a:endParaRPr lang="en-GB" sz="8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GB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scribing </a:t>
                      </a: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human conduct and feelings to nature</a:t>
                      </a:r>
                      <a:endParaRPr lang="en-GB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2844">
                <a:tc>
                  <a:txBody>
                    <a:bodyPr/>
                    <a:lstStyle/>
                    <a:p>
                      <a:pPr algn="l"/>
                      <a:r>
                        <a:rPr lang="en-GB" sz="850" b="1" dirty="0"/>
                        <a:t>Symbolism</a:t>
                      </a:r>
                      <a:r>
                        <a:rPr lang="en-GB" sz="850" b="1" baseline="0" dirty="0"/>
                        <a:t> </a:t>
                      </a:r>
                      <a:endParaRPr lang="en-GB" sz="8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use of symbols to represent ideas or qualities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522059">
                <a:tc>
                  <a:txBody>
                    <a:bodyPr/>
                    <a:lstStyle/>
                    <a:p>
                      <a:pPr algn="l"/>
                      <a:r>
                        <a:rPr lang="en-GB" sz="850" b="1" dirty="0" smtClean="0"/>
                        <a:t>Show Don’t Tell</a:t>
                      </a:r>
                      <a:endParaRPr lang="en-GB" sz="8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a character’s thoughts and</a:t>
                      </a:r>
                      <a:r>
                        <a:rPr lang="en-GB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feelings through description and imagery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00245">
                <a:tc>
                  <a:txBody>
                    <a:bodyPr/>
                    <a:lstStyle/>
                    <a:p>
                      <a:pPr algn="l"/>
                      <a:r>
                        <a:rPr lang="en-GB" sz="850" b="1" dirty="0" smtClean="0"/>
                        <a:t>Adverb </a:t>
                      </a:r>
                      <a:endParaRPr lang="en-GB" sz="8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 smtClean="0"/>
                        <a:t>A word which describes a</a:t>
                      </a:r>
                      <a:r>
                        <a:rPr lang="en-GB" sz="800" baseline="0" dirty="0" smtClean="0"/>
                        <a:t> verb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87689">
                <a:tc>
                  <a:txBody>
                    <a:bodyPr/>
                    <a:lstStyle/>
                    <a:p>
                      <a:pPr algn="l"/>
                      <a:r>
                        <a:rPr lang="en-GB" sz="850" b="1" dirty="0" smtClean="0"/>
                        <a:t>Alliteration</a:t>
                      </a:r>
                      <a:endParaRPr lang="en-GB" sz="8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 smtClean="0"/>
                        <a:t>Repeatedly</a:t>
                      </a:r>
                      <a:r>
                        <a:rPr lang="en-GB" sz="800" baseline="0" dirty="0" smtClean="0"/>
                        <a:t> using word which begin with the same letters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87689">
                <a:tc>
                  <a:txBody>
                    <a:bodyPr/>
                    <a:lstStyle/>
                    <a:p>
                      <a:pPr algn="l"/>
                      <a:r>
                        <a:rPr lang="en-GB" sz="850" b="1" dirty="0" smtClean="0"/>
                        <a:t>Anaphora</a:t>
                      </a:r>
                      <a:endParaRPr lang="en-GB" sz="8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 smtClean="0"/>
                        <a:t>Repeated the same word or phrase in successive clauses for effect.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6621"/>
              </p:ext>
            </p:extLst>
          </p:nvPr>
        </p:nvGraphicFramePr>
        <p:xfrm>
          <a:off x="0" y="352042"/>
          <a:ext cx="2117497" cy="6505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08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9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624"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>
                          <a:solidFill>
                            <a:schemeClr val="bg1"/>
                          </a:solidFill>
                        </a:rPr>
                        <a:t>Basic </a:t>
                      </a:r>
                      <a:r>
                        <a:rPr lang="en-GB" sz="900" baseline="0" dirty="0" smtClean="0">
                          <a:solidFill>
                            <a:schemeClr val="bg1"/>
                          </a:solidFill>
                        </a:rPr>
                        <a:t>vocabulary</a:t>
                      </a:r>
                      <a:endParaRPr lang="en-GB" sz="9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>
                          <a:solidFill>
                            <a:schemeClr val="bg1"/>
                          </a:solidFill>
                        </a:rPr>
                        <a:t>synonyms</a:t>
                      </a:r>
                      <a:endParaRPr lang="en-GB" sz="9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278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 smtClean="0"/>
                        <a:t>Angry</a:t>
                      </a:r>
                      <a:endParaRPr lang="en-GB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 smtClean="0"/>
                        <a:t>Furious, infuriated,</a:t>
                      </a:r>
                      <a:r>
                        <a:rPr lang="en-GB" sz="900" baseline="0" dirty="0" smtClean="0"/>
                        <a:t> enraged, exasperated, incensed, outraged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657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 smtClean="0"/>
                        <a:t>Old</a:t>
                      </a:r>
                      <a:endParaRPr lang="en-GB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 smtClean="0"/>
                        <a:t>Ancient, decrepit</a:t>
                      </a:r>
                      <a:r>
                        <a:rPr lang="en-GB" sz="900" baseline="0" dirty="0" smtClean="0"/>
                        <a:t>, elderly, mature, aged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899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 smtClean="0"/>
                        <a:t>Big</a:t>
                      </a:r>
                      <a:endParaRPr lang="en-GB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 smtClean="0"/>
                        <a:t>Colossal,</a:t>
                      </a:r>
                      <a:r>
                        <a:rPr lang="en-GB" sz="900" baseline="0" dirty="0" smtClean="0"/>
                        <a:t> immense, gigantic, tremendous, substantial, enormous</a:t>
                      </a:r>
                      <a:r>
                        <a:rPr lang="en-GB" sz="900" dirty="0" smtClean="0"/>
                        <a:t> capacious, prodigious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899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 smtClean="0"/>
                        <a:t>Small </a:t>
                      </a:r>
                      <a:endParaRPr lang="en-GB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 smtClean="0"/>
                        <a:t>Meagre,</a:t>
                      </a:r>
                      <a:r>
                        <a:rPr lang="en-GB" sz="900" baseline="0" dirty="0" smtClean="0"/>
                        <a:t> inconsequential, miniature, tiny, microscopic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6899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 smtClean="0"/>
                        <a:t>Happy</a:t>
                      </a:r>
                      <a:endParaRPr lang="en-GB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 smtClean="0"/>
                        <a:t>Cheerful, jovial,</a:t>
                      </a:r>
                      <a:r>
                        <a:rPr lang="en-GB" sz="900" baseline="0" dirty="0" smtClean="0"/>
                        <a:t> pleasant, content, jubilant, blithe, ecstatic, exultant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278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 smtClean="0"/>
                        <a:t>Sad</a:t>
                      </a:r>
                      <a:endParaRPr lang="en-GB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 smtClean="0"/>
                        <a:t>Dismal, mournful,</a:t>
                      </a:r>
                      <a:r>
                        <a:rPr lang="en-GB" sz="900" baseline="0" dirty="0" smtClean="0"/>
                        <a:t> melancholy, sorrowful, despondent, dejected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6899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 smtClean="0"/>
                        <a:t>Poor</a:t>
                      </a:r>
                      <a:endParaRPr lang="en-GB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 smtClean="0"/>
                        <a:t>Destitute,</a:t>
                      </a:r>
                      <a:r>
                        <a:rPr lang="en-GB" sz="900" baseline="0" dirty="0" smtClean="0"/>
                        <a:t> impoverished, penniless, indigent, impecunious 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9657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 smtClean="0"/>
                        <a:t>Rich</a:t>
                      </a:r>
                      <a:endParaRPr lang="en-GB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 smtClean="0"/>
                        <a:t>Wealthy, affluent, prosperous</a:t>
                      </a:r>
                      <a:r>
                        <a:rPr lang="en-GB" sz="900" baseline="0" dirty="0" smtClean="0"/>
                        <a:t> 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8278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 smtClean="0"/>
                        <a:t>Scared</a:t>
                      </a:r>
                      <a:endParaRPr lang="en-GB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 smtClean="0"/>
                        <a:t>Anxious, petrified,</a:t>
                      </a:r>
                      <a:r>
                        <a:rPr lang="en-GB" sz="900" baseline="0" dirty="0" smtClean="0"/>
                        <a:t> frightened, panicked, terrified, horrified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8278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 smtClean="0"/>
                        <a:t>Worried </a:t>
                      </a:r>
                      <a:endParaRPr lang="en-GB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 smtClean="0"/>
                        <a:t>Tense</a:t>
                      </a:r>
                      <a:r>
                        <a:rPr lang="en-GB" sz="900" baseline="0" dirty="0" smtClean="0"/>
                        <a:t>, perturbed, concerned, distressed, apprehensive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9657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 smtClean="0"/>
                        <a:t>Bad </a:t>
                      </a:r>
                      <a:endParaRPr lang="en-GB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Atrocious, abominable</a:t>
                      </a:r>
                      <a:r>
                        <a:rPr lang="en-GB" sz="9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inadequate, appalling</a:t>
                      </a: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9657"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 smtClean="0"/>
                        <a:t>Good </a:t>
                      </a:r>
                      <a:endParaRPr lang="en-GB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 smtClean="0"/>
                        <a:t>Wonderful, exceptional, amazing,</a:t>
                      </a:r>
                      <a:r>
                        <a:rPr lang="en-GB" sz="900" baseline="0" dirty="0" smtClean="0"/>
                        <a:t> marvellous 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609263"/>
              </p:ext>
            </p:extLst>
          </p:nvPr>
        </p:nvGraphicFramePr>
        <p:xfrm>
          <a:off x="4714732" y="3108"/>
          <a:ext cx="2144702" cy="447818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447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58">
                <a:tc>
                  <a:txBody>
                    <a:bodyPr/>
                    <a:lstStyle/>
                    <a:p>
                      <a:pPr algn="ctr"/>
                      <a:r>
                        <a:rPr lang="en-GB" sz="900" dirty="0" smtClean="0"/>
                        <a:t>SKILLS (AO5 </a:t>
                      </a:r>
                      <a:r>
                        <a:rPr lang="en-GB" sz="900" baseline="0" dirty="0" smtClean="0"/>
                        <a:t>&amp; AO6)</a:t>
                      </a:r>
                      <a:endParaRPr lang="en-GB" sz="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8923">
                <a:tc>
                  <a:txBody>
                    <a:bodyPr/>
                    <a:lstStyle/>
                    <a:p>
                      <a:pPr algn="l"/>
                      <a:r>
                        <a:rPr lang="en-GB" sz="850" b="1" baseline="0" dirty="0" smtClean="0"/>
                        <a:t>Communication and Organisation (AO5)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50" kern="1200" dirty="0" smtClean="0">
                          <a:effectLst/>
                        </a:rPr>
                        <a:t>Plan content before writing = ideas +</a:t>
                      </a:r>
                      <a:r>
                        <a:rPr lang="en-GB" sz="850" kern="1200" baseline="0" dirty="0" smtClean="0">
                          <a:effectLst/>
                        </a:rPr>
                        <a:t> order for maximum impact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50" dirty="0" smtClean="0"/>
                        <a:t>Use</a:t>
                      </a:r>
                      <a:r>
                        <a:rPr lang="en-GB" sz="850" baseline="0" dirty="0" smtClean="0"/>
                        <a:t> </a:t>
                      </a:r>
                      <a:r>
                        <a:rPr lang="en-GB" sz="850" b="1" dirty="0" smtClean="0"/>
                        <a:t>show don’t tell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50" kern="1200" dirty="0" smtClean="0">
                          <a:effectLst/>
                        </a:rPr>
                        <a:t>Clear atmosphere created using effective</a:t>
                      </a:r>
                      <a:r>
                        <a:rPr lang="en-GB" sz="850" kern="1200" baseline="0" dirty="0" smtClean="0">
                          <a:effectLst/>
                        </a:rPr>
                        <a:t> vocabulary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50" kern="1200" baseline="0" dirty="0" smtClean="0">
                          <a:effectLst/>
                        </a:rPr>
                        <a:t>Create </a:t>
                      </a:r>
                      <a:r>
                        <a:rPr lang="en-GB" sz="850" b="1" kern="1200" baseline="0" dirty="0" smtClean="0">
                          <a:effectLst/>
                        </a:rPr>
                        <a:t>detailed</a:t>
                      </a:r>
                      <a:r>
                        <a:rPr lang="en-GB" sz="850" kern="1200" baseline="0" dirty="0" smtClean="0">
                          <a:effectLst/>
                        </a:rPr>
                        <a:t> descriptions with effective zooms.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50" kern="1200" baseline="0" dirty="0" smtClean="0">
                          <a:effectLst/>
                        </a:rPr>
                        <a:t>Create </a:t>
                      </a:r>
                      <a:r>
                        <a:rPr lang="en-GB" sz="850" b="1" kern="1200" baseline="0" dirty="0" smtClean="0">
                          <a:effectLst/>
                        </a:rPr>
                        <a:t>memorable</a:t>
                      </a:r>
                      <a:r>
                        <a:rPr lang="en-GB" sz="850" kern="1200" baseline="0" dirty="0" smtClean="0">
                          <a:effectLst/>
                        </a:rPr>
                        <a:t> characters set against a suitable background.</a:t>
                      </a:r>
                      <a:endParaRPr lang="en-GB" sz="850" kern="1200" dirty="0" smtClean="0">
                        <a:effectLst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50" kern="1200" dirty="0" smtClean="0">
                          <a:effectLst/>
                        </a:rPr>
                        <a:t>Use paragraphs – TIPTOP</a:t>
                      </a:r>
                      <a:r>
                        <a:rPr lang="en-GB" sz="850" kern="1200" baseline="0" dirty="0" smtClean="0">
                          <a:effectLst/>
                        </a:rPr>
                        <a:t> rules and be able to apply them effectively</a:t>
                      </a:r>
                    </a:p>
                    <a:p>
                      <a:pPr algn="l"/>
                      <a:r>
                        <a:rPr lang="en-GB" sz="850" b="1" baseline="0" dirty="0" smtClean="0"/>
                        <a:t>Vocabulary, Sentence Structures, Spelling and Punctuation (AO6)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Tense consistency</a:t>
                      </a:r>
                      <a:r>
                        <a:rPr lang="en-GB" sz="8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key – need to focus on this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50" baseline="0" dirty="0" smtClean="0"/>
                        <a:t>Pay close attention to basic spellings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50" baseline="0" dirty="0" smtClean="0"/>
                        <a:t>Vary your sentence structure for effect e.g. simple, compound and complex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50" baseline="0" dirty="0" smtClean="0"/>
                        <a:t>Vary your sentence </a:t>
                      </a:r>
                      <a:r>
                        <a:rPr lang="en-GB" sz="850" baseline="0" smtClean="0"/>
                        <a:t>openings e.g. </a:t>
                      </a:r>
                      <a:r>
                        <a:rPr lang="en-GB" sz="850" baseline="0" dirty="0" smtClean="0"/>
                        <a:t>3ed rule or </a:t>
                      </a:r>
                      <a:r>
                        <a:rPr lang="en-GB" sz="850" baseline="0" dirty="0" err="1" smtClean="0"/>
                        <a:t>De:De</a:t>
                      </a:r>
                      <a:r>
                        <a:rPr lang="en-GB" sz="850" baseline="0" dirty="0" smtClean="0"/>
                        <a:t> rule.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50" baseline="0" dirty="0" smtClean="0"/>
                        <a:t>Check for homophones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50" baseline="0" dirty="0" smtClean="0"/>
                        <a:t>Use accurate basic punctuation: capital letters, full stops, exclamation marks, commas &amp; apostrophes.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50" baseline="0" dirty="0" smtClean="0"/>
                        <a:t>Ensure you choose effective verbs and adjectives to add to you description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50" baseline="0" dirty="0" smtClean="0"/>
                        <a:t>Ensure you have used commas correctly for embedded clauses.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850" baseline="0" dirty="0" smtClean="0"/>
                        <a:t>Check you have used the correct preposition and that it is in the correct place in the sentence.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923391"/>
              </p:ext>
            </p:extLst>
          </p:nvPr>
        </p:nvGraphicFramePr>
        <p:xfrm>
          <a:off x="4711173" y="4445590"/>
          <a:ext cx="2120833" cy="238798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20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9627">
                <a:tc>
                  <a:txBody>
                    <a:bodyPr/>
                    <a:lstStyle/>
                    <a:p>
                      <a:pPr algn="ctr"/>
                      <a:r>
                        <a:rPr lang="en-GB" sz="800" dirty="0" smtClean="0"/>
                        <a:t>MILESTONE</a:t>
                      </a:r>
                      <a:r>
                        <a:rPr lang="en-GB" sz="800" baseline="0" dirty="0" smtClean="0"/>
                        <a:t> ASSESSMENT</a:t>
                      </a:r>
                    </a:p>
                    <a:p>
                      <a:pPr algn="ctr"/>
                      <a:r>
                        <a:rPr lang="en-GB" sz="800" baseline="0" dirty="0" smtClean="0"/>
                        <a:t>30 minutes</a:t>
                      </a:r>
                      <a:endParaRPr lang="en-GB" sz="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15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baseline="0" dirty="0" smtClean="0"/>
                        <a:t>You </a:t>
                      </a:r>
                      <a:r>
                        <a:rPr lang="en-GB" sz="800" baseline="0" dirty="0" smtClean="0"/>
                        <a:t>will begin to synthesise both character and setting descriptions to create effective beginnings </a:t>
                      </a:r>
                      <a:r>
                        <a:rPr lang="en-GB" sz="800" baseline="0" dirty="0" smtClean="0"/>
                        <a:t>and complications for stories as well as creating effective tension for a narrative climax.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baseline="0" dirty="0" smtClean="0"/>
                        <a:t>You will need to understand the full narrative arc but write up to the climax paragraph.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baseline="0" dirty="0" smtClean="0"/>
                        <a:t>These </a:t>
                      </a:r>
                      <a:r>
                        <a:rPr lang="en-GB" sz="800" baseline="0" dirty="0" smtClean="0"/>
                        <a:t>will focus on Dickensian texts for inspiration.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 smtClean="0"/>
                        <a:t>24 </a:t>
                      </a:r>
                      <a:r>
                        <a:rPr lang="en-GB" sz="800" dirty="0" smtClean="0"/>
                        <a:t>marks  = Content and Organisation</a:t>
                      </a:r>
                      <a:br>
                        <a:rPr lang="en-GB" sz="800" dirty="0" smtClean="0"/>
                      </a:br>
                      <a:r>
                        <a:rPr lang="en-GB" sz="800" dirty="0" smtClean="0"/>
                        <a:t>16 marks = Technical Accuracy                       Plan, Write, Check</a:t>
                      </a:r>
                      <a:r>
                        <a:rPr lang="en-GB" sz="800" dirty="0" smtClean="0"/>
                        <a:t>.</a:t>
                      </a:r>
                      <a:endParaRPr lang="en-GB" sz="100" dirty="0" smtClean="0"/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GB" sz="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766477"/>
              </p:ext>
            </p:extLst>
          </p:nvPr>
        </p:nvGraphicFramePr>
        <p:xfrm>
          <a:off x="6883416" y="2045773"/>
          <a:ext cx="2517473" cy="479963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99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7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337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Sentence Structures (Complex Sentences)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153">
                <a:tc gridSpan="2">
                  <a:txBody>
                    <a:bodyPr/>
                    <a:lstStyle/>
                    <a:p>
                      <a:pPr algn="l"/>
                      <a:r>
                        <a:rPr lang="en-GB" sz="800" baseline="0" dirty="0" smtClean="0">
                          <a:solidFill>
                            <a:schemeClr val="tx1"/>
                          </a:solidFill>
                        </a:rPr>
                        <a:t>Remember , if your subordinate clause comes before your main clause, you </a:t>
                      </a:r>
                      <a:r>
                        <a:rPr lang="en-GB" sz="900" b="1" baseline="0" dirty="0" smtClean="0">
                          <a:solidFill>
                            <a:schemeClr val="tx1"/>
                          </a:solidFill>
                        </a:rPr>
                        <a:t>do</a:t>
                      </a:r>
                      <a:r>
                        <a:rPr lang="en-GB" sz="800" baseline="0" dirty="0" smtClean="0">
                          <a:solidFill>
                            <a:schemeClr val="tx1"/>
                          </a:solidFill>
                        </a:rPr>
                        <a:t> need a comma.</a:t>
                      </a:r>
                    </a:p>
                    <a:p>
                      <a:pPr algn="l"/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8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Adverb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Start </a:t>
                      </a:r>
                      <a:r>
                        <a:rPr lang="en-GB" sz="7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your sentence with an adverb</a:t>
                      </a:r>
                      <a:r>
                        <a:rPr lang="en-GB" sz="7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Lovingly </a:t>
                      </a:r>
                      <a:r>
                        <a:rPr lang="en-GB" sz="7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and attentively, he stared into her beautiful green eyes.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1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Simile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Start </a:t>
                      </a:r>
                      <a:r>
                        <a:rPr lang="en-GB" sz="7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your sentence with a simile. Begin with the word ‘as’ or ‘like</a:t>
                      </a:r>
                      <a:r>
                        <a:rPr lang="en-GB" sz="7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’.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As brave </a:t>
                      </a:r>
                      <a:r>
                        <a:rPr lang="en-GB" sz="7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as a lion, he slayed the evil monster.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8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Preposition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SassoonPrimaryInfant"/>
                        </a:rPr>
                        <a:t>Start </a:t>
                      </a: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SassoonPrimaryInfant"/>
                        </a:rPr>
                        <a:t>your sentence with a preposition</a:t>
                      </a:r>
                      <a:r>
                        <a:rPr lang="en-GB" sz="7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SassoonPrimaryInfant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500" dirty="0">
                        <a:solidFill>
                          <a:srgbClr val="000000"/>
                        </a:solidFill>
                        <a:effectLst/>
                        <a:latin typeface="SassoonPrimaryInfant"/>
                        <a:ea typeface="Calibri"/>
                        <a:cs typeface="SassoonPrimaryInfan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On </a:t>
                      </a:r>
                      <a:r>
                        <a:rPr lang="en-GB" sz="7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the top of the hill, there stood an old castle.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4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GB" sz="8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ing</a:t>
                      </a:r>
                      <a:r>
                        <a:rPr lang="en-GB" sz="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word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(Verb</a:t>
                      </a:r>
                      <a:r>
                        <a:rPr lang="en-GB" sz="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SassoonPrimaryInfant"/>
                        </a:rPr>
                        <a:t>Start </a:t>
                      </a: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SassoonPrimaryInfant"/>
                        </a:rPr>
                        <a:t>your sentence with an ‘</a:t>
                      </a:r>
                      <a:r>
                        <a:rPr lang="en-GB" sz="7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SassoonPrimaryInfant"/>
                        </a:rPr>
                        <a:t>ing</a:t>
                      </a: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SassoonPrimaryInfant"/>
                        </a:rPr>
                        <a:t>’ word.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SassoonPrimaryInfant"/>
                        <a:ea typeface="Calibri"/>
                        <a:cs typeface="SassoonPrimaryInfan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Unlocking </a:t>
                      </a:r>
                      <a:r>
                        <a:rPr lang="en-GB" sz="7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the door, she left the room.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7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Connective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(A</a:t>
                      </a:r>
                      <a:r>
                        <a:rPr lang="en-GB" sz="800" b="1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subordinator)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I WAS A BWABE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SassoonPrimaryInfant"/>
                        </a:rPr>
                        <a:t>Start </a:t>
                      </a: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SassoonPrimaryInfant"/>
                        </a:rPr>
                        <a:t>your sentence with a </a:t>
                      </a:r>
                      <a:r>
                        <a:rPr lang="en-GB" sz="7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SassoonPrimaryInfant"/>
                        </a:rPr>
                        <a:t>connective.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500" dirty="0">
                        <a:solidFill>
                          <a:srgbClr val="000000"/>
                        </a:solidFill>
                        <a:effectLst/>
                        <a:latin typeface="SassoonPrimaryInfant"/>
                        <a:ea typeface="Calibri"/>
                        <a:cs typeface="SassoonPrimaryInfan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Although </a:t>
                      </a:r>
                      <a:r>
                        <a:rPr lang="en-GB" sz="7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he was hurt, he continued on his quest!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4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GB" sz="800" b="1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ed</a:t>
                      </a:r>
                      <a:r>
                        <a:rPr lang="en-GB" sz="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word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(Verb</a:t>
                      </a:r>
                      <a:r>
                        <a:rPr lang="en-GB" sz="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SassoonPrimaryInfant"/>
                        </a:rPr>
                        <a:t>Start </a:t>
                      </a: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SassoonPrimaryInfant"/>
                        </a:rPr>
                        <a:t>your sentence with an ‘</a:t>
                      </a:r>
                      <a:r>
                        <a:rPr lang="en-GB" sz="7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SassoonPrimaryInfant"/>
                        </a:rPr>
                        <a:t>ed</a:t>
                      </a: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SassoonPrimaryInfant"/>
                        </a:rPr>
                        <a:t>’ word.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SassoonPrimaryInfant"/>
                        <a:ea typeface="Calibri"/>
                        <a:cs typeface="SassoonPrimaryInfan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Scared </a:t>
                      </a:r>
                      <a:r>
                        <a:rPr lang="en-GB" sz="7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by the sound, he hid under his covers for shelter.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593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Drop in </a:t>
                      </a:r>
                      <a:r>
                        <a:rPr lang="en-GB" sz="8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clause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(Embedded</a:t>
                      </a:r>
                      <a:r>
                        <a:rPr lang="en-GB" sz="800" b="1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clause)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SassoonPrimaryInfant"/>
                        </a:rPr>
                        <a:t>Add </a:t>
                      </a: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SassoonPrimaryInfant"/>
                        </a:rPr>
                        <a:t>a drop in clause to your sentence. </a:t>
                      </a:r>
                      <a:endParaRPr lang="en-GB" sz="700" dirty="0" smtClean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SassoonPrimaryInfan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SassoonPrimaryInfant"/>
                        </a:rPr>
                        <a:t>( </a:t>
                      </a: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SassoonPrimaryInfant"/>
                        </a:rPr>
                        <a:t>who = person / which = place</a:t>
                      </a:r>
                      <a:r>
                        <a:rPr lang="en-GB" sz="7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SassoonPrimaryInfant"/>
                        </a:rPr>
                        <a:t>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500" dirty="0">
                        <a:solidFill>
                          <a:srgbClr val="000000"/>
                        </a:solidFill>
                        <a:effectLst/>
                        <a:latin typeface="SassoonPrimaryInfant"/>
                        <a:ea typeface="Calibri"/>
                        <a:cs typeface="SassoonPrimaryInfan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Michelle</a:t>
                      </a:r>
                      <a:r>
                        <a:rPr lang="en-GB" sz="7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, who was very clumsy, always fell over her own laces</a:t>
                      </a:r>
                      <a:r>
                        <a:rPr lang="en-GB" sz="7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Birmingham</a:t>
                      </a:r>
                      <a:r>
                        <a:rPr lang="en-GB" sz="7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, which is located in the West Midlands, is the second biggest city in England</a:t>
                      </a:r>
                      <a:r>
                        <a:rPr lang="en-GB" sz="7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883416" y="0"/>
            <a:ext cx="2517473" cy="2092881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00" b="1" dirty="0"/>
              <a:t>Success Criteria for a well thought-out </a:t>
            </a:r>
            <a:r>
              <a:rPr lang="en-GB" sz="1000" b="1" dirty="0" smtClean="0"/>
              <a:t>description:</a:t>
            </a:r>
          </a:p>
          <a:p>
            <a:endParaRPr lang="en-GB" sz="500" b="1" dirty="0" smtClean="0"/>
          </a:p>
          <a:p>
            <a:r>
              <a:rPr lang="en-GB" sz="1000" b="1" dirty="0" smtClean="0"/>
              <a:t>D</a:t>
            </a:r>
            <a:r>
              <a:rPr lang="en-GB" sz="1000" dirty="0" smtClean="0"/>
              <a:t>etail – zoom in on something in detail</a:t>
            </a:r>
          </a:p>
          <a:p>
            <a:r>
              <a:rPr lang="en-GB" sz="1000" b="1" dirty="0" smtClean="0"/>
              <a:t>E</a:t>
            </a:r>
            <a:r>
              <a:rPr lang="en-GB" sz="1000" dirty="0" smtClean="0"/>
              <a:t>voke the senses (see, hear, touch, taste, smell)</a:t>
            </a:r>
          </a:p>
          <a:p>
            <a:r>
              <a:rPr lang="en-GB" sz="1000" b="1" dirty="0" smtClean="0"/>
              <a:t>S</a:t>
            </a:r>
            <a:r>
              <a:rPr lang="en-GB" sz="1000" dirty="0" smtClean="0"/>
              <a:t>entence variety used for effect</a:t>
            </a:r>
          </a:p>
          <a:p>
            <a:r>
              <a:rPr lang="en-GB" sz="1000" b="1" dirty="0" smtClean="0"/>
              <a:t>C</a:t>
            </a:r>
            <a:r>
              <a:rPr lang="en-GB" sz="1000" dirty="0" smtClean="0"/>
              <a:t>olour (think shades)</a:t>
            </a:r>
          </a:p>
          <a:p>
            <a:r>
              <a:rPr lang="en-GB" sz="1000" b="1" dirty="0" smtClean="0"/>
              <a:t>R</a:t>
            </a:r>
            <a:r>
              <a:rPr lang="en-GB" sz="1000" dirty="0" smtClean="0"/>
              <a:t>ange of punctuation used accurately </a:t>
            </a:r>
          </a:p>
          <a:p>
            <a:r>
              <a:rPr lang="en-GB" sz="1000" b="1" dirty="0" smtClean="0"/>
              <a:t>I</a:t>
            </a:r>
            <a:r>
              <a:rPr lang="en-GB" sz="1000" dirty="0" smtClean="0"/>
              <a:t>magery (similes, metaphors, personification)</a:t>
            </a:r>
          </a:p>
          <a:p>
            <a:r>
              <a:rPr lang="en-GB" sz="1000" b="1" dirty="0" smtClean="0"/>
              <a:t>B</a:t>
            </a:r>
            <a:r>
              <a:rPr lang="en-GB" sz="1000" dirty="0" smtClean="0"/>
              <a:t>rilliant vocabulary</a:t>
            </a:r>
          </a:p>
          <a:p>
            <a:r>
              <a:rPr lang="en-GB" sz="1000" b="1" dirty="0" smtClean="0"/>
              <a:t>E</a:t>
            </a:r>
            <a:r>
              <a:rPr lang="en-GB" sz="1000" dirty="0" smtClean="0"/>
              <a:t>motion – atmosphere or feelings</a:t>
            </a:r>
          </a:p>
          <a:p>
            <a:r>
              <a:rPr lang="en-GB" sz="1000" b="1" dirty="0" smtClean="0"/>
              <a:t>S</a:t>
            </a:r>
            <a:r>
              <a:rPr lang="en-GB" sz="1000" dirty="0" smtClean="0"/>
              <a:t>pelling is accurate </a:t>
            </a:r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9456669" y="0"/>
            <a:ext cx="2735331" cy="276999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</a:rPr>
              <a:t>Structure for </a:t>
            </a:r>
            <a:r>
              <a:rPr lang="en-GB" sz="1200" dirty="0" smtClean="0">
                <a:solidFill>
                  <a:schemeClr val="bg1"/>
                </a:solidFill>
              </a:rPr>
              <a:t>Writing</a:t>
            </a: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50492" t="25059" r="35801" b="64565"/>
          <a:stretch/>
        </p:blipFill>
        <p:spPr>
          <a:xfrm>
            <a:off x="10426262" y="292230"/>
            <a:ext cx="1765738" cy="94489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/>
          <a:srcRect l="39281" t="25059" r="53377" b="13200"/>
          <a:stretch/>
        </p:blipFill>
        <p:spPr>
          <a:xfrm>
            <a:off x="9481331" y="303454"/>
            <a:ext cx="838829" cy="515760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/>
          <a:srcRect l="50492" t="62599" r="35801" b="17099"/>
          <a:stretch/>
        </p:blipFill>
        <p:spPr>
          <a:xfrm>
            <a:off x="10426262" y="3300297"/>
            <a:ext cx="1765738" cy="195218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/>
          <a:srcRect l="50492" t="49756" r="35801" b="42046"/>
          <a:stretch/>
        </p:blipFill>
        <p:spPr>
          <a:xfrm>
            <a:off x="10401599" y="2406869"/>
            <a:ext cx="1765738" cy="78827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/>
          <a:srcRect l="50492" t="37351" r="35801" b="54451"/>
          <a:stretch/>
        </p:blipFill>
        <p:spPr>
          <a:xfrm>
            <a:off x="10482041" y="1325624"/>
            <a:ext cx="1604855" cy="1081245"/>
          </a:xfrm>
          <a:prstGeom prst="rect">
            <a:avLst/>
          </a:prstGeom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6742" y="5700571"/>
            <a:ext cx="2011508" cy="1171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441864"/>
              </p:ext>
            </p:extLst>
          </p:nvPr>
        </p:nvGraphicFramePr>
        <p:xfrm>
          <a:off x="9422123" y="5461056"/>
          <a:ext cx="2769877" cy="243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69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0313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Freytag’s Narrative Structure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30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4939342" y="2499688"/>
            <a:ext cx="965989" cy="1785104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100" b="1" dirty="0" smtClean="0"/>
              <a:t>Paragraphs</a:t>
            </a:r>
          </a:p>
          <a:p>
            <a:r>
              <a:rPr lang="en-GB" sz="1100" b="1" dirty="0" err="1" smtClean="0"/>
              <a:t>TipTop</a:t>
            </a:r>
            <a:endParaRPr lang="en-GB" sz="1100" b="1" dirty="0" smtClean="0"/>
          </a:p>
          <a:p>
            <a:r>
              <a:rPr lang="en-GB" sz="1100" b="1" dirty="0" err="1" smtClean="0"/>
              <a:t>Ti</a:t>
            </a:r>
            <a:r>
              <a:rPr lang="en-GB" sz="1100" b="1" dirty="0" smtClean="0"/>
              <a:t> - </a:t>
            </a:r>
            <a:r>
              <a:rPr lang="en-GB" sz="1100" dirty="0" smtClean="0"/>
              <a:t>stands for </a:t>
            </a:r>
            <a:r>
              <a:rPr lang="en-GB" sz="1100" b="1" dirty="0" smtClean="0"/>
              <a:t>time</a:t>
            </a:r>
          </a:p>
          <a:p>
            <a:r>
              <a:rPr lang="en-GB" sz="1100" b="1" dirty="0" smtClean="0"/>
              <a:t>P - </a:t>
            </a:r>
            <a:r>
              <a:rPr lang="en-GB" sz="1100" dirty="0" smtClean="0"/>
              <a:t>stands for </a:t>
            </a:r>
            <a:r>
              <a:rPr lang="en-GB" sz="1100" b="1" dirty="0" smtClean="0"/>
              <a:t>place</a:t>
            </a:r>
          </a:p>
          <a:p>
            <a:r>
              <a:rPr lang="en-GB" sz="1100" b="1" dirty="0" smtClean="0"/>
              <a:t>To - </a:t>
            </a:r>
            <a:r>
              <a:rPr lang="en-GB" sz="1100" dirty="0" smtClean="0"/>
              <a:t>stands for </a:t>
            </a:r>
            <a:r>
              <a:rPr lang="en-GB" sz="1100" b="1" dirty="0"/>
              <a:t>t</a:t>
            </a:r>
            <a:r>
              <a:rPr lang="en-GB" sz="1100" b="1" dirty="0" smtClean="0"/>
              <a:t>opic,</a:t>
            </a:r>
          </a:p>
          <a:p>
            <a:r>
              <a:rPr lang="en-GB" sz="1100" b="1" dirty="0" smtClean="0"/>
              <a:t>P - </a:t>
            </a:r>
            <a:r>
              <a:rPr lang="en-GB" sz="1100" dirty="0" smtClean="0"/>
              <a:t>stands for </a:t>
            </a:r>
            <a:r>
              <a:rPr lang="en-GB" sz="1100" b="1" dirty="0" smtClean="0"/>
              <a:t>person</a:t>
            </a:r>
            <a:endParaRPr lang="en-GB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-18875"/>
            <a:ext cx="12191999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b="1" dirty="0" smtClean="0"/>
              <a:t> Punctuation and Grammar rules to succeed in AO6</a:t>
            </a:r>
            <a:endParaRPr lang="en-GB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945557" y="423281"/>
            <a:ext cx="953561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/>
              <a:t>Co-ordinating </a:t>
            </a:r>
            <a:r>
              <a:rPr lang="en-GB" sz="1050" b="1" dirty="0" smtClean="0"/>
              <a:t>conjunctions </a:t>
            </a:r>
            <a:r>
              <a:rPr lang="en-GB" sz="1050" b="1" dirty="0"/>
              <a:t>for compound sentences </a:t>
            </a:r>
          </a:p>
          <a:p>
            <a:pPr algn="ctr"/>
            <a:r>
              <a:rPr lang="en-GB" sz="1050" b="1" dirty="0" smtClean="0"/>
              <a:t>F</a:t>
            </a:r>
            <a:r>
              <a:rPr lang="en-GB" sz="1050" dirty="0" smtClean="0"/>
              <a:t>or</a:t>
            </a:r>
          </a:p>
          <a:p>
            <a:pPr algn="ctr"/>
            <a:r>
              <a:rPr lang="en-GB" sz="1050" b="1" dirty="0" smtClean="0"/>
              <a:t>A</a:t>
            </a:r>
            <a:r>
              <a:rPr lang="en-GB" sz="1050" dirty="0" smtClean="0"/>
              <a:t>nd</a:t>
            </a:r>
          </a:p>
          <a:p>
            <a:pPr algn="ctr"/>
            <a:r>
              <a:rPr lang="en-GB" sz="1050" b="1" dirty="0" smtClean="0"/>
              <a:t>N</a:t>
            </a:r>
            <a:r>
              <a:rPr lang="en-GB" sz="1050" dirty="0" smtClean="0"/>
              <a:t>or</a:t>
            </a:r>
          </a:p>
          <a:p>
            <a:pPr algn="ctr"/>
            <a:r>
              <a:rPr lang="en-GB" sz="1050" b="1" dirty="0" smtClean="0"/>
              <a:t>B</a:t>
            </a:r>
            <a:r>
              <a:rPr lang="en-GB" sz="1050" dirty="0" smtClean="0"/>
              <a:t>ut</a:t>
            </a:r>
          </a:p>
          <a:p>
            <a:pPr algn="ctr"/>
            <a:r>
              <a:rPr lang="en-GB" sz="1050" b="1" dirty="0" smtClean="0"/>
              <a:t>O</a:t>
            </a:r>
            <a:r>
              <a:rPr lang="en-GB" sz="1050" dirty="0" smtClean="0"/>
              <a:t>r</a:t>
            </a:r>
          </a:p>
          <a:p>
            <a:pPr algn="ctr"/>
            <a:r>
              <a:rPr lang="en-GB" sz="1050" b="1" dirty="0" smtClean="0"/>
              <a:t>Y</a:t>
            </a:r>
            <a:r>
              <a:rPr lang="en-GB" sz="1050" dirty="0" smtClean="0"/>
              <a:t>et</a:t>
            </a:r>
          </a:p>
          <a:p>
            <a:pPr algn="ctr"/>
            <a:r>
              <a:rPr lang="en-GB" sz="1050" b="1" dirty="0" smtClean="0"/>
              <a:t>S</a:t>
            </a:r>
            <a:r>
              <a:rPr lang="en-GB" sz="1050" dirty="0" smtClean="0"/>
              <a:t>o</a:t>
            </a:r>
            <a:endParaRPr lang="en-GB" sz="1050" dirty="0"/>
          </a:p>
        </p:txBody>
      </p:sp>
      <p:sp>
        <p:nvSpPr>
          <p:cNvPr id="25" name="TextBox 24"/>
          <p:cNvSpPr txBox="1"/>
          <p:nvPr/>
        </p:nvSpPr>
        <p:spPr>
          <a:xfrm>
            <a:off x="4906309" y="4399155"/>
            <a:ext cx="992809" cy="23544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050" b="1" dirty="0"/>
              <a:t>Subordinators for complex sentences</a:t>
            </a:r>
          </a:p>
          <a:p>
            <a:r>
              <a:rPr lang="en-GB" sz="1050" b="1" dirty="0" smtClean="0"/>
              <a:t>I</a:t>
            </a:r>
            <a:r>
              <a:rPr lang="en-GB" sz="1050" dirty="0" smtClean="0"/>
              <a:t>f </a:t>
            </a:r>
          </a:p>
          <a:p>
            <a:r>
              <a:rPr lang="en-GB" sz="1050" b="1" dirty="0" smtClean="0"/>
              <a:t>W</a:t>
            </a:r>
            <a:r>
              <a:rPr lang="en-GB" sz="1050" dirty="0" smtClean="0"/>
              <a:t>hen</a:t>
            </a:r>
          </a:p>
          <a:p>
            <a:r>
              <a:rPr lang="en-GB" sz="1050" b="1" dirty="0" smtClean="0"/>
              <a:t>A</a:t>
            </a:r>
            <a:r>
              <a:rPr lang="en-GB" sz="1050" dirty="0" smtClean="0"/>
              <a:t>fter</a:t>
            </a:r>
          </a:p>
          <a:p>
            <a:r>
              <a:rPr lang="en-GB" sz="1050" b="1" dirty="0" smtClean="0"/>
              <a:t>S</a:t>
            </a:r>
            <a:r>
              <a:rPr lang="en-GB" sz="1050" dirty="0" smtClean="0"/>
              <a:t>ince</a:t>
            </a:r>
          </a:p>
          <a:p>
            <a:r>
              <a:rPr lang="en-GB" sz="1050" b="1" dirty="0" smtClean="0"/>
              <a:t>A</a:t>
            </a:r>
            <a:r>
              <a:rPr lang="en-GB" sz="1050" dirty="0" smtClean="0"/>
              <a:t>lthough</a:t>
            </a:r>
          </a:p>
          <a:p>
            <a:r>
              <a:rPr lang="en-GB" sz="1050" b="1" dirty="0" smtClean="0"/>
              <a:t>B</a:t>
            </a:r>
            <a:r>
              <a:rPr lang="en-GB" sz="1050" dirty="0" smtClean="0"/>
              <a:t>ecause</a:t>
            </a:r>
          </a:p>
          <a:p>
            <a:r>
              <a:rPr lang="en-GB" sz="1050" b="1" dirty="0" smtClean="0"/>
              <a:t>W</a:t>
            </a:r>
            <a:r>
              <a:rPr lang="en-GB" sz="1050" dirty="0" smtClean="0"/>
              <a:t>hile</a:t>
            </a:r>
          </a:p>
          <a:p>
            <a:r>
              <a:rPr lang="en-GB" sz="1050" b="1" dirty="0" smtClean="0"/>
              <a:t>A</a:t>
            </a:r>
            <a:r>
              <a:rPr lang="en-GB" sz="1050" dirty="0" smtClean="0"/>
              <a:t>s</a:t>
            </a:r>
          </a:p>
          <a:p>
            <a:r>
              <a:rPr lang="en-GB" sz="1050" b="1" dirty="0" smtClean="0"/>
              <a:t>B</a:t>
            </a:r>
            <a:r>
              <a:rPr lang="en-GB" sz="1050" dirty="0" smtClean="0"/>
              <a:t>efore</a:t>
            </a:r>
          </a:p>
          <a:p>
            <a:r>
              <a:rPr lang="en-GB" sz="1050" b="1" dirty="0" smtClean="0"/>
              <a:t>E</a:t>
            </a:r>
            <a:r>
              <a:rPr lang="en-GB" sz="1050" dirty="0" smtClean="0"/>
              <a:t>ven</a:t>
            </a:r>
          </a:p>
          <a:p>
            <a:r>
              <a:rPr lang="en-GB" sz="1050" dirty="0" smtClean="0"/>
              <a:t>though</a:t>
            </a:r>
            <a:endParaRPr lang="en-GB" sz="1100" dirty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327709"/>
              </p:ext>
            </p:extLst>
          </p:nvPr>
        </p:nvGraphicFramePr>
        <p:xfrm>
          <a:off x="8746" y="416782"/>
          <a:ext cx="4876363" cy="644121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876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17786">
                <a:tc>
                  <a:txBody>
                    <a:bodyPr/>
                    <a:lstStyle/>
                    <a:p>
                      <a:r>
                        <a:rPr lang="en-GB" sz="1000" b="1" dirty="0" smtClean="0">
                          <a:latin typeface="+mn-lt"/>
                        </a:rPr>
                        <a:t>Subject: </a:t>
                      </a:r>
                      <a:r>
                        <a:rPr lang="en-GB" sz="1000" b="0" dirty="0" smtClean="0">
                          <a:latin typeface="+mn-lt"/>
                        </a:rPr>
                        <a:t>a subject is the thing doing the verb.</a:t>
                      </a:r>
                    </a:p>
                    <a:p>
                      <a:r>
                        <a:rPr lang="en-GB" sz="1000" b="1" dirty="0" smtClean="0">
                          <a:latin typeface="+mn-lt"/>
                        </a:rPr>
                        <a:t>Verb</a:t>
                      </a:r>
                      <a:r>
                        <a:rPr lang="en-GB" sz="1000" dirty="0" smtClean="0">
                          <a:latin typeface="+mn-lt"/>
                        </a:rPr>
                        <a:t>: </a:t>
                      </a:r>
                      <a:r>
                        <a:rPr lang="en-GB" sz="1000" b="0" dirty="0" smtClean="0">
                          <a:latin typeface="+mn-lt"/>
                        </a:rPr>
                        <a:t>an action, emotion or state</a:t>
                      </a:r>
                      <a:r>
                        <a:rPr lang="en-GB" sz="1000" b="0" baseline="0" dirty="0" smtClean="0">
                          <a:latin typeface="+mn-lt"/>
                        </a:rPr>
                        <a:t> of being</a:t>
                      </a:r>
                      <a:r>
                        <a:rPr lang="en-GB" sz="1000" b="0" dirty="0" smtClean="0">
                          <a:latin typeface="+mn-lt"/>
                        </a:rPr>
                        <a:t>. It is the word that shows us what is being done in a sentence. </a:t>
                      </a:r>
                    </a:p>
                    <a:p>
                      <a:r>
                        <a:rPr lang="en-GB" sz="1000" b="1" dirty="0" smtClean="0">
                          <a:latin typeface="+mn-lt"/>
                        </a:rPr>
                        <a:t>Main</a:t>
                      </a:r>
                      <a:r>
                        <a:rPr lang="en-GB" sz="1000" dirty="0" smtClean="0">
                          <a:latin typeface="+mn-lt"/>
                        </a:rPr>
                        <a:t> </a:t>
                      </a:r>
                      <a:r>
                        <a:rPr lang="en-GB" sz="1000" b="1" dirty="0" smtClean="0">
                          <a:latin typeface="+mn-lt"/>
                        </a:rPr>
                        <a:t>Clause</a:t>
                      </a:r>
                      <a:r>
                        <a:rPr lang="en-GB" sz="1000" dirty="0" smtClean="0">
                          <a:latin typeface="+mn-lt"/>
                        </a:rPr>
                        <a:t>: </a:t>
                      </a:r>
                      <a:r>
                        <a:rPr lang="en-GB" sz="1000" b="0" dirty="0" smtClean="0">
                          <a:latin typeface="+mn-lt"/>
                        </a:rPr>
                        <a:t>a clause has a subject and a verb working together.</a:t>
                      </a:r>
                    </a:p>
                    <a:p>
                      <a:r>
                        <a:rPr lang="en-GB" sz="1000" b="1" dirty="0" smtClean="0">
                          <a:latin typeface="+mn-lt"/>
                        </a:rPr>
                        <a:t>E.g.</a:t>
                      </a:r>
                      <a:r>
                        <a:rPr lang="en-GB" sz="1000" b="1" baseline="0" dirty="0" smtClean="0">
                          <a:latin typeface="+mn-lt"/>
                        </a:rPr>
                        <a:t> T</a:t>
                      </a:r>
                      <a:r>
                        <a:rPr lang="en-GB" sz="1000" dirty="0" smtClean="0">
                          <a:latin typeface="+mn-lt"/>
                        </a:rPr>
                        <a:t>he girl ate her cake. </a:t>
                      </a:r>
                      <a:endParaRPr lang="en-GB" sz="1000" b="1" dirty="0" smtClean="0">
                        <a:latin typeface="+mn-lt"/>
                      </a:endParaRPr>
                    </a:p>
                    <a:p>
                      <a:r>
                        <a:rPr lang="en-GB" sz="1000" b="1" dirty="0" smtClean="0">
                          <a:latin typeface="+mn-lt"/>
                        </a:rPr>
                        <a:t>Subordinate</a:t>
                      </a:r>
                      <a:r>
                        <a:rPr lang="en-GB" sz="1000" dirty="0" smtClean="0">
                          <a:latin typeface="+mn-lt"/>
                        </a:rPr>
                        <a:t> </a:t>
                      </a:r>
                      <a:r>
                        <a:rPr lang="en-GB" sz="1000" b="1" dirty="0" smtClean="0">
                          <a:latin typeface="+mn-lt"/>
                        </a:rPr>
                        <a:t>Clause</a:t>
                      </a:r>
                      <a:r>
                        <a:rPr lang="en-GB" sz="1000" dirty="0" smtClean="0">
                          <a:latin typeface="+mn-lt"/>
                        </a:rPr>
                        <a:t>: </a:t>
                      </a:r>
                      <a:r>
                        <a:rPr lang="en-GB" sz="1000" b="0" dirty="0" smtClean="0">
                          <a:latin typeface="+mn-lt"/>
                        </a:rPr>
                        <a:t>a clause which depends on the main clause to make sense.</a:t>
                      </a:r>
                    </a:p>
                    <a:p>
                      <a:r>
                        <a:rPr lang="en-GB" sz="1000" b="1" dirty="0" smtClean="0">
                          <a:latin typeface="+mn-lt"/>
                        </a:rPr>
                        <a:t>E.g. Even though it rained every day, we had a good holiday.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8655"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Sentence types:</a:t>
                      </a:r>
                    </a:p>
                    <a:p>
                      <a:r>
                        <a:rPr lang="en-GB" sz="1000" b="1" dirty="0" smtClean="0"/>
                        <a:t>Simple: </a:t>
                      </a:r>
                      <a:r>
                        <a:rPr lang="en-GB" sz="1000" dirty="0" smtClean="0"/>
                        <a:t>a sentence which contains a main clause made up of a verb and a subject.</a:t>
                      </a:r>
                    </a:p>
                    <a:p>
                      <a:r>
                        <a:rPr lang="en-GB" sz="1000" b="1" dirty="0" smtClean="0"/>
                        <a:t>E.g. The dog barked loudly. </a:t>
                      </a:r>
                    </a:p>
                    <a:p>
                      <a:r>
                        <a:rPr lang="en-GB" sz="1000" b="1" dirty="0" smtClean="0"/>
                        <a:t>Compound: </a:t>
                      </a:r>
                      <a:r>
                        <a:rPr lang="en-GB" sz="1000" b="0" dirty="0" smtClean="0"/>
                        <a:t>Two</a:t>
                      </a:r>
                      <a:r>
                        <a:rPr lang="en-GB" sz="1000" dirty="0" smtClean="0"/>
                        <a:t> main clauses joined by a FANBOYS co-ordinating conjunction</a:t>
                      </a:r>
                    </a:p>
                    <a:p>
                      <a:r>
                        <a:rPr lang="en-GB" sz="1000" b="1" dirty="0" smtClean="0"/>
                        <a:t>E.g.</a:t>
                      </a:r>
                      <a:r>
                        <a:rPr lang="en-GB" sz="1000" dirty="0" smtClean="0"/>
                        <a:t> </a:t>
                      </a:r>
                      <a:r>
                        <a:rPr lang="en-GB" sz="1000" b="1" dirty="0" smtClean="0"/>
                        <a:t>I went to school, and I completed all of my homework.</a:t>
                      </a:r>
                    </a:p>
                    <a:p>
                      <a:r>
                        <a:rPr lang="en-GB" sz="1000" b="1" dirty="0" smtClean="0"/>
                        <a:t>Complex: </a:t>
                      </a:r>
                      <a:r>
                        <a:rPr lang="en-GB" sz="1000" dirty="0" smtClean="0"/>
                        <a:t>This is a sentence which consists of a main clause and a subordinate clause.  I</a:t>
                      </a:r>
                      <a:r>
                        <a:rPr lang="en-GB" sz="1000" baseline="0" dirty="0" smtClean="0"/>
                        <a:t> WAS A BWABE should help you remember some key subordinators.</a:t>
                      </a:r>
                      <a:endParaRPr lang="en-GB" sz="1000" dirty="0" smtClean="0"/>
                    </a:p>
                    <a:p>
                      <a:r>
                        <a:rPr lang="en-GB" sz="1000" b="1" dirty="0" smtClean="0"/>
                        <a:t>E.g. Although I had never tried it before, I enjoyed my vegan burger.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1466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latin typeface="Calibri bold" panose="020F0702030404030204" pitchFamily="34" charset="0"/>
                          <a:cs typeface="Calibri bold" panose="020F0702030404030204" pitchFamily="34" charset="0"/>
                        </a:rPr>
                        <a:t>Embedded Clause: </a:t>
                      </a:r>
                    </a:p>
                    <a:p>
                      <a:r>
                        <a:rPr lang="en-GB" sz="1000" dirty="0" smtClean="0">
                          <a:cs typeface="Calibri bold" panose="020F0702030404030204" pitchFamily="34" charset="0"/>
                        </a:rPr>
                        <a:t>An embedded clause gives your reader more information about your subject. They come after the subject in your sentence and have commas at the start and end of the embedded clause.</a:t>
                      </a:r>
                    </a:p>
                    <a:p>
                      <a:r>
                        <a:rPr lang="en-GB" sz="1000" b="1" dirty="0" smtClean="0">
                          <a:cs typeface="Calibri bold" panose="020F0702030404030204" pitchFamily="34" charset="0"/>
                        </a:rPr>
                        <a:t>E.g. The man, who was wearing a blue jacket, came up to me in the queue</a:t>
                      </a:r>
                      <a:r>
                        <a:rPr lang="en-GB" sz="1000" b="1" dirty="0" smtClean="0">
                          <a:latin typeface="Calibri body"/>
                          <a:cs typeface="Calibri bold" panose="020F0702030404030204" pitchFamily="34" charset="0"/>
                        </a:rPr>
                        <a:t>.</a:t>
                      </a:r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4702"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Prepositional phrase: </a:t>
                      </a:r>
                    </a:p>
                    <a:p>
                      <a:r>
                        <a:rPr lang="en-GB" sz="1100" b="0" dirty="0" smtClean="0"/>
                        <a:t>T</a:t>
                      </a:r>
                      <a:r>
                        <a:rPr lang="en-GB" sz="1000" dirty="0" smtClean="0"/>
                        <a:t>his is when you use prepositions in part of your sentence to describe something’s position or place. If you begin sentences with a prepositional phrase, you must have a comma.</a:t>
                      </a:r>
                    </a:p>
                    <a:p>
                      <a:r>
                        <a:rPr lang="en-GB" sz="1000" b="1" dirty="0" smtClean="0"/>
                        <a:t>E.g.</a:t>
                      </a:r>
                      <a:r>
                        <a:rPr lang="en-GB" sz="1000" b="1" baseline="0" dirty="0" smtClean="0"/>
                        <a:t> </a:t>
                      </a:r>
                      <a:r>
                        <a:rPr lang="en-GB" sz="1000" b="1" dirty="0" smtClean="0"/>
                        <a:t>Under my bed, there was a mountain of forgotten toys.</a:t>
                      </a:r>
                    </a:p>
                    <a:p>
                      <a:r>
                        <a:rPr lang="en-GB" sz="1000" dirty="0" smtClean="0"/>
                        <a:t>Other prepositions include: </a:t>
                      </a:r>
                    </a:p>
                    <a:p>
                      <a:pPr algn="ctr"/>
                      <a:r>
                        <a:rPr lang="en-GB" sz="1000" dirty="0" smtClean="0"/>
                        <a:t>in, between, outside, opposite, beside, next to, under, above, for, with</a:t>
                      </a:r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4702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alibri bold" panose="020F0702030404030204" pitchFamily="34" charset="0"/>
                          <a:cs typeface="Calibri bold" panose="020F0702030404030204" pitchFamily="34" charset="0"/>
                        </a:rPr>
                        <a:t>Apostrophes:</a:t>
                      </a:r>
                    </a:p>
                    <a:p>
                      <a:r>
                        <a:rPr lang="en-GB" sz="1000" dirty="0" smtClean="0">
                          <a:cs typeface="Calibri bold" panose="020F0702030404030204" pitchFamily="34" charset="0"/>
                        </a:rPr>
                        <a:t>These can be used to either: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cs typeface="Calibri bold" panose="020F0702030404030204" pitchFamily="34" charset="0"/>
                        </a:rPr>
                        <a:t>show where letters have been missed out. These are called contractions.</a:t>
                      </a:r>
                      <a:r>
                        <a:rPr lang="en-GB" sz="1000" baseline="0" dirty="0" smtClean="0">
                          <a:cs typeface="Calibri bold" panose="020F0702030404030204" pitchFamily="34" charset="0"/>
                        </a:rPr>
                        <a:t>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baseline="0" dirty="0" smtClean="0">
                          <a:cs typeface="Calibri bold" panose="020F0702030404030204" pitchFamily="34" charset="0"/>
                        </a:rPr>
                        <a:t>E.g. D</a:t>
                      </a:r>
                      <a:r>
                        <a:rPr lang="en-GB" sz="1000" b="1" dirty="0" smtClean="0">
                          <a:cs typeface="Calibri bold" panose="020F0702030404030204" pitchFamily="34" charset="0"/>
                        </a:rPr>
                        <a:t>on’t worry</a:t>
                      </a:r>
                      <a:r>
                        <a:rPr lang="en-GB" sz="1000" dirty="0" smtClean="0">
                          <a:cs typeface="Calibri bold" panose="020F0702030404030204" pitchFamily="34" charset="0"/>
                        </a:rPr>
                        <a:t>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 smtClean="0">
                          <a:cs typeface="Calibri bold" panose="020F0702030404030204" pitchFamily="34" charset="0"/>
                        </a:rPr>
                        <a:t>show that someone owns something. This is called using apostrophes to show possession.</a:t>
                      </a:r>
                    </a:p>
                    <a:p>
                      <a:r>
                        <a:rPr lang="en-GB" sz="1000" b="1" dirty="0" smtClean="0">
                          <a:cs typeface="Calibri bold" panose="020F0702030404030204" pitchFamily="34" charset="0"/>
                        </a:rPr>
                        <a:t>E.g.</a:t>
                      </a:r>
                      <a:r>
                        <a:rPr lang="en-GB" sz="1000" b="1" baseline="0" dirty="0" smtClean="0">
                          <a:cs typeface="Calibri bold" panose="020F0702030404030204" pitchFamily="34" charset="0"/>
                        </a:rPr>
                        <a:t> T</a:t>
                      </a:r>
                      <a:r>
                        <a:rPr lang="en-GB" sz="1000" b="1" dirty="0" smtClean="0">
                          <a:cs typeface="Calibri bold" panose="020F0702030404030204" pitchFamily="34" charset="0"/>
                        </a:rPr>
                        <a:t>hat is Sarah’s dog.</a:t>
                      </a:r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0123"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Colon or semi-colon:</a:t>
                      </a:r>
                    </a:p>
                    <a:p>
                      <a:r>
                        <a:rPr lang="en-GB" sz="1000" b="1" dirty="0" smtClean="0"/>
                        <a:t>Colons</a:t>
                      </a:r>
                      <a:r>
                        <a:rPr lang="en-GB" sz="1100" b="1" dirty="0" smtClean="0"/>
                        <a:t>: 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these show </a:t>
                      </a:r>
                      <a:r>
                        <a:rPr lang="en-GB" altLang="en-US" sz="1000" dirty="0" smtClean="0">
                          <a:solidFill>
                            <a:schemeClr val="tx1"/>
                          </a:solidFill>
                        </a:rPr>
                        <a:t>that the words which follow it are an explanation, example or list of what has been written before it.</a:t>
                      </a:r>
                    </a:p>
                    <a:p>
                      <a:r>
                        <a:rPr lang="en-GB" altLang="en-US" sz="1000" b="1" dirty="0" smtClean="0">
                          <a:solidFill>
                            <a:schemeClr val="tx1"/>
                          </a:solidFill>
                        </a:rPr>
                        <a:t>E.g.</a:t>
                      </a:r>
                      <a:r>
                        <a:rPr lang="en-GB" altLang="en-US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altLang="en-US" sz="1000" b="1" dirty="0" smtClean="0">
                          <a:solidFill>
                            <a:schemeClr val="tx1"/>
                          </a:solidFill>
                        </a:rPr>
                        <a:t>There were two choices this time: fight or run away.</a:t>
                      </a:r>
                    </a:p>
                    <a:p>
                      <a:r>
                        <a:rPr lang="en-GB" altLang="en-US" sz="1000" b="1" dirty="0" smtClean="0">
                          <a:solidFill>
                            <a:schemeClr val="tx1"/>
                          </a:solidFill>
                        </a:rPr>
                        <a:t>Semi-colons</a:t>
                      </a:r>
                      <a:r>
                        <a:rPr lang="en-GB" altLang="en-US" sz="1000" dirty="0" smtClean="0">
                          <a:solidFill>
                            <a:schemeClr val="tx1"/>
                          </a:solidFill>
                        </a:rPr>
                        <a:t>: a semi-colon joins two main clauses that are closely linked into one sentence.</a:t>
                      </a:r>
                    </a:p>
                    <a:p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E.g.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000" b="1" dirty="0" smtClean="0">
                          <a:solidFill>
                            <a:schemeClr val="tx1"/>
                          </a:solidFill>
                        </a:rPr>
                        <a:t>I slept for a long time; I am still tired.</a:t>
                      </a:r>
                      <a:endParaRPr lang="en-GB" sz="1000" b="1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313582"/>
              </p:ext>
            </p:extLst>
          </p:nvPr>
        </p:nvGraphicFramePr>
        <p:xfrm>
          <a:off x="5936751" y="2199152"/>
          <a:ext cx="6293383" cy="220000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293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77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Sentences for year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543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2 Pair rule: </a:t>
                      </a:r>
                    </a:p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When you have two pairs of adjectives at the </a:t>
                      </a:r>
                      <a:r>
                        <a:rPr lang="en-GB" sz="1200" b="1" u="none" dirty="0" smtClean="0">
                          <a:solidFill>
                            <a:schemeClr val="tx1"/>
                          </a:solidFill>
                        </a:rPr>
                        <a:t>start</a:t>
                      </a:r>
                      <a:r>
                        <a:rPr lang="en-GB" sz="1200" u="non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of your sentence. </a:t>
                      </a:r>
                    </a:p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E.g.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Elated and overjoyed, excited and giddy, the children scrambled onto the ride.</a:t>
                      </a:r>
                      <a:endParaRPr lang="en-GB" sz="1200" b="1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099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3ed rule:</a:t>
                      </a:r>
                    </a:p>
                    <a:p>
                      <a:r>
                        <a:rPr lang="en-GB" sz="1200" dirty="0" smtClean="0"/>
                        <a:t>This is when you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list three adjectives which have an ‘</a:t>
                      </a:r>
                      <a:r>
                        <a:rPr lang="en-GB" sz="1200" dirty="0" err="1" smtClean="0">
                          <a:solidFill>
                            <a:schemeClr val="tx1"/>
                          </a:solidFill>
                        </a:rPr>
                        <a:t>ed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’ suffix </a:t>
                      </a:r>
                      <a:r>
                        <a:rPr lang="en-GB" sz="1200" b="1" u="none" dirty="0" smtClean="0">
                          <a:solidFill>
                            <a:schemeClr val="tx1"/>
                          </a:solidFill>
                        </a:rPr>
                        <a:t>at the start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of your sentence.</a:t>
                      </a:r>
                    </a:p>
                    <a:p>
                      <a:r>
                        <a:rPr lang="en-GB" sz="1200" b="1" kern="1200" dirty="0" smtClean="0">
                          <a:solidFill>
                            <a:schemeClr val="tx1"/>
                          </a:solidFill>
                        </a:rPr>
                        <a:t>E.g.</a:t>
                      </a:r>
                      <a:r>
                        <a:rPr lang="en-GB" sz="1200" b="1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="1" kern="1400" dirty="0" smtClean="0">
                          <a:solidFill>
                            <a:schemeClr val="tx1"/>
                          </a:solidFill>
                        </a:rPr>
                        <a:t>Confused, troubled, worried, she didn’t know what had happened.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05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The More, the More rule:</a:t>
                      </a:r>
                    </a:p>
                    <a:p>
                      <a:r>
                        <a:rPr lang="en-GB" sz="1200" dirty="0" smtClean="0"/>
                        <a:t>This is when you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begin each clause with </a:t>
                      </a: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‘the more’. </a:t>
                      </a:r>
                    </a:p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E.g.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The more the teacher tried to explain, the more confused the pupils became.</a:t>
                      </a:r>
                      <a:endParaRPr lang="en-GB" sz="1200" b="1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863052"/>
              </p:ext>
            </p:extLst>
          </p:nvPr>
        </p:nvGraphicFramePr>
        <p:xfrm>
          <a:off x="5920318" y="4434702"/>
          <a:ext cx="6284531" cy="238288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284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Sentences for year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543">
                <a:tc>
                  <a:txBody>
                    <a:bodyPr/>
                    <a:lstStyle/>
                    <a:p>
                      <a:r>
                        <a:rPr lang="en-GB" sz="1200" b="1" dirty="0" err="1" smtClean="0"/>
                        <a:t>De:De</a:t>
                      </a:r>
                      <a:r>
                        <a:rPr lang="en-GB" sz="1200" b="1" dirty="0" smtClean="0"/>
                        <a:t> rule:</a:t>
                      </a:r>
                    </a:p>
                    <a:p>
                      <a:r>
                        <a:rPr lang="en-GB" sz="1200" dirty="0" smtClean="0"/>
                        <a:t>This is when the first sentence states the description and the second sentence adds in detail. You separate the ideas using a colon. </a:t>
                      </a:r>
                    </a:p>
                    <a:p>
                      <a:r>
                        <a:rPr lang="en-GB" sz="1200" b="1" dirty="0" smtClean="0"/>
                        <a:t>E.g.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="1" dirty="0" smtClean="0"/>
                        <a:t>Snails are slow: they take hours to cover a short distance.  </a:t>
                      </a:r>
                      <a:endParaRPr lang="en-GB" sz="1200" b="1" dirty="0"/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099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List, List and List rule:</a:t>
                      </a:r>
                    </a:p>
                    <a:p>
                      <a:r>
                        <a:rPr lang="en-GB" sz="1200" dirty="0" smtClean="0"/>
                        <a:t>This is where you list adjectives to describe a scene.</a:t>
                      </a:r>
                    </a:p>
                    <a:p>
                      <a:r>
                        <a:rPr lang="en-GB" sz="1200" b="1" dirty="0" smtClean="0"/>
                        <a:t>E.g.</a:t>
                      </a:r>
                      <a:r>
                        <a:rPr lang="en-GB" sz="1200" b="1" baseline="0" dirty="0" smtClean="0"/>
                        <a:t> I</a:t>
                      </a:r>
                      <a:r>
                        <a:rPr lang="en-GB" sz="1200" b="1" dirty="0" smtClean="0"/>
                        <a:t>t was a cold, wet and dark Monday morning. </a:t>
                      </a:r>
                      <a:endParaRPr lang="en-GB" sz="1200" b="1" dirty="0"/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057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Getting Worse rule:</a:t>
                      </a:r>
                    </a:p>
                    <a:p>
                      <a:r>
                        <a:rPr lang="en-GB" sz="1200" dirty="0" smtClean="0"/>
                        <a:t>This is where you list three adjectives which get progressively worse in their meaning.</a:t>
                      </a:r>
                    </a:p>
                    <a:p>
                      <a:r>
                        <a:rPr lang="en-GB" sz="1200" b="1" dirty="0" smtClean="0"/>
                        <a:t>E.g.</a:t>
                      </a:r>
                      <a:r>
                        <a:rPr lang="en-GB" sz="1200" b="1" baseline="0" dirty="0" smtClean="0"/>
                        <a:t> T</a:t>
                      </a:r>
                      <a:r>
                        <a:rPr lang="en-GB" sz="1200" b="1" dirty="0" smtClean="0"/>
                        <a:t>he situation was becoming worse, desperate, earth-shattering.</a:t>
                      </a:r>
                    </a:p>
                  </a:txBody>
                  <a:tcPr marL="36576" marR="36576" marT="36576" marB="3657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983372"/>
              </p:ext>
            </p:extLst>
          </p:nvPr>
        </p:nvGraphicFramePr>
        <p:xfrm>
          <a:off x="5941808" y="432970"/>
          <a:ext cx="6241550" cy="1737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24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5421"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Comma rules</a:t>
                      </a:r>
                    </a:p>
                    <a:p>
                      <a:r>
                        <a:rPr lang="en-GB" sz="1200" b="0" dirty="0" smtClean="0"/>
                        <a:t>Rule 1: use a comma to separate items in a list</a:t>
                      </a:r>
                    </a:p>
                    <a:p>
                      <a:r>
                        <a:rPr lang="en-GB" sz="1200" b="1" dirty="0" smtClean="0"/>
                        <a:t>E.g.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="1" dirty="0" smtClean="0"/>
                        <a:t>I needed to buy apples, bananas, grapes and a pineapple.</a:t>
                      </a:r>
                    </a:p>
                    <a:p>
                      <a:r>
                        <a:rPr lang="en-GB" sz="1200" b="0" dirty="0" smtClean="0"/>
                        <a:t>Rule 2: use a comma around an embedded clause (‘who’ / ‘which’).</a:t>
                      </a:r>
                    </a:p>
                    <a:p>
                      <a:r>
                        <a:rPr lang="en-GB" sz="1200" b="1" dirty="0" smtClean="0"/>
                        <a:t>E.g.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="1" dirty="0" smtClean="0"/>
                        <a:t>The dress, which had red roses on the hem, was completely ruined. </a:t>
                      </a:r>
                    </a:p>
                    <a:p>
                      <a:r>
                        <a:rPr lang="en-GB" sz="1200" b="0" dirty="0" smtClean="0"/>
                        <a:t>Rule 3: use a comma in a compound sentence before a FANBOYS co-ordinating conjunction.</a:t>
                      </a:r>
                    </a:p>
                    <a:p>
                      <a:r>
                        <a:rPr lang="en-GB" sz="1200" b="1" dirty="0" smtClean="0"/>
                        <a:t>E.g.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="1" dirty="0" smtClean="0"/>
                        <a:t>I needed to eat healthily, but I really wanted a slice of cake. </a:t>
                      </a:r>
                    </a:p>
                    <a:p>
                      <a:r>
                        <a:rPr lang="en-GB" sz="1200" b="0" dirty="0" smtClean="0"/>
                        <a:t>Rule 4: use a comma after a subordinate clause when it is used before a main clause.</a:t>
                      </a:r>
                    </a:p>
                    <a:p>
                      <a:r>
                        <a:rPr lang="en-GB" sz="1200" b="1" dirty="0" smtClean="0"/>
                        <a:t>E.g. As I was ten minutes early, I decided to get a coffee.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10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2143</TotalTime>
  <Words>1692</Words>
  <Application>Microsoft Office PowerPoint</Application>
  <PresentationFormat>Widescreen</PresentationFormat>
  <Paragraphs>230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body</vt:lpstr>
      <vt:lpstr>Calibri bold</vt:lpstr>
      <vt:lpstr>Calibri Light</vt:lpstr>
      <vt:lpstr>SassoonPrimaryInfant</vt:lpstr>
      <vt:lpstr>Times New Roman</vt:lpstr>
      <vt:lpstr>Office Theme</vt:lpstr>
      <vt:lpstr>PowerPoint Presentation</vt:lpstr>
      <vt:lpstr>PowerPoint Presentation</vt:lpstr>
    </vt:vector>
  </TitlesOfParts>
  <Company>Hillcrest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RDrury</dc:creator>
  <cp:lastModifiedBy>FMeacher</cp:lastModifiedBy>
  <cp:revision>172</cp:revision>
  <cp:lastPrinted>2019-10-24T13:53:38Z</cp:lastPrinted>
  <dcterms:created xsi:type="dcterms:W3CDTF">2019-06-28T09:59:57Z</dcterms:created>
  <dcterms:modified xsi:type="dcterms:W3CDTF">2021-06-25T12:22:55Z</dcterms:modified>
</cp:coreProperties>
</file>