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1" r:id="rId2"/>
    <p:sldId id="261" r:id="rId3"/>
    <p:sldId id="262" r:id="rId4"/>
    <p:sldId id="263" r:id="rId5"/>
    <p:sldId id="264" r:id="rId6"/>
    <p:sldId id="283" r:id="rId7"/>
  </p:sldIdLst>
  <p:sldSz cx="12192000" cy="6858000"/>
  <p:notesSz cx="674211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68727" autoAdjust="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5D582-55AA-4562-9577-2E59EF8589E8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16076"/>
            <a:ext cx="539369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4A6D6-38E9-41FA-AD00-366EA9B94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A6D6-38E9-41FA-AD00-366EA9B946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5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4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8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3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1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0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4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0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0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4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0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3FC5-5317-4B22-9FF3-1F9E07BF5A8E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3E66-1B57-49E0-957F-D79B6F700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2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hs.uk/live-well/eat-well/why-5-a-da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4217" y="809897"/>
            <a:ext cx="3970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Year </a:t>
            </a:r>
            <a:r>
              <a:rPr lang="en-GB" sz="3200" b="1" dirty="0" smtClean="0"/>
              <a:t>7</a:t>
            </a:r>
            <a:endParaRPr lang="en-GB" sz="3200" b="1" dirty="0"/>
          </a:p>
          <a:p>
            <a:r>
              <a:rPr lang="en-GB" sz="3200" b="1" dirty="0"/>
              <a:t>Knowledge Organisers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5509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r="10627" b="47795"/>
          <a:stretch/>
        </p:blipFill>
        <p:spPr>
          <a:xfrm>
            <a:off x="8315159" y="4902290"/>
            <a:ext cx="3863413" cy="1955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373" y="426125"/>
            <a:ext cx="200316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Teacher Assessment</a:t>
            </a:r>
            <a:r>
              <a:rPr lang="en-GB" sz="1200" dirty="0" smtClean="0"/>
              <a:t>: </a:t>
            </a:r>
          </a:p>
          <a:p>
            <a:r>
              <a:rPr lang="en-GB" sz="1200" dirty="0" smtClean="0"/>
              <a:t>Can you follow the rules to ‘plan, make and evaluate’ a Fruit Salad product.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49581"/>
              </p:ext>
            </p:extLst>
          </p:nvPr>
        </p:nvGraphicFramePr>
        <p:xfrm>
          <a:off x="6644472" y="360959"/>
          <a:ext cx="3263361" cy="326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510">
                  <a:extLst>
                    <a:ext uri="{9D8B030D-6E8A-4147-A177-3AD203B41FA5}">
                      <a16:colId xmlns:a16="http://schemas.microsoft.com/office/drawing/2014/main" val="748955592"/>
                    </a:ext>
                  </a:extLst>
                </a:gridCol>
                <a:gridCol w="1623851">
                  <a:extLst>
                    <a:ext uri="{9D8B030D-6E8A-4147-A177-3AD203B41FA5}">
                      <a16:colId xmlns:a16="http://schemas.microsoft.com/office/drawing/2014/main" val="4039702099"/>
                    </a:ext>
                  </a:extLst>
                </a:gridCol>
              </a:tblGrid>
              <a:tr h="39600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en-GB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making of a quality food product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06" marR="32006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2006" marR="32006" marT="0" marB="0"/>
                </a:tc>
                <a:extLst>
                  <a:ext uri="{0D108BD9-81ED-4DB2-BD59-A6C34878D82A}">
                    <a16:rowId xmlns:a16="http://schemas.microsoft.com/office/drawing/2014/main" val="3360154610"/>
                  </a:ext>
                </a:extLst>
              </a:tr>
              <a:tr h="210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Product Name: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06" marR="320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Fruit Salad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2006" marR="32006" marT="0" marB="0"/>
                </a:tc>
                <a:extLst>
                  <a:ext uri="{0D108BD9-81ED-4DB2-BD59-A6C34878D82A}">
                    <a16:rowId xmlns:a16="http://schemas.microsoft.com/office/drawing/2014/main" val="3337836326"/>
                  </a:ext>
                </a:extLst>
              </a:tr>
              <a:tr h="596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Ingredients: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List the ingredients to be used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2006" marR="320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Equipment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List the equipment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 be used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2006" marR="32006" marT="0" marB="0"/>
                </a:tc>
                <a:extLst>
                  <a:ext uri="{0D108BD9-81ED-4DB2-BD59-A6C34878D82A}">
                    <a16:rowId xmlns:a16="http://schemas.microsoft.com/office/drawing/2014/main" val="700105348"/>
                  </a:ext>
                </a:extLst>
              </a:tr>
              <a:tr h="202658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Making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Include</a:t>
                      </a:r>
                      <a:r>
                        <a:rPr lang="en-GB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a step by step instructions on how to make your food product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Organise self, unit and washing up area.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Place ingredients on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tray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Include</a:t>
                      </a:r>
                      <a:r>
                        <a:rPr lang="en-GB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the use of k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ey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words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–bridge  claw   dice  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slice     chop     shred     grate   combine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06" marR="320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16992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29" y="3625159"/>
            <a:ext cx="1587877" cy="1336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Mixed &lt;strong&gt;Fruit Salad&lt;/strong&gt; Recipe An Evergreen Mindblowing Recipe B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21" y="5972764"/>
            <a:ext cx="1578243" cy="837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6548" y="3616619"/>
            <a:ext cx="1662325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What is sensory evaluation?</a:t>
            </a:r>
          </a:p>
          <a:p>
            <a:r>
              <a:rPr lang="en-GB" sz="1200" b="1" dirty="0" smtClean="0"/>
              <a:t>When you eat food you are judging its following characteristics:</a:t>
            </a:r>
          </a:p>
          <a:p>
            <a:r>
              <a:rPr lang="en-GB" sz="1200" b="1" dirty="0" smtClean="0"/>
              <a:t>Appearance, taste, aroma (smell) and texture (mouth feel).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Sensory descriptors </a:t>
            </a:r>
            <a:r>
              <a:rPr lang="en-GB" sz="1200" b="1" dirty="0" smtClean="0"/>
              <a:t>are words used to describe the characteristics</a:t>
            </a:r>
            <a:r>
              <a:rPr lang="en-GB" sz="1200" dirty="0" smtClean="0"/>
              <a:t>.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10" name="Picture 9" descr="scan0064.jpg"/>
          <p:cNvPicPr/>
          <p:nvPr/>
        </p:nvPicPr>
        <p:blipFill rotWithShape="1">
          <a:blip r:embed="rId5" cstate="print"/>
          <a:srcRect t="18124"/>
          <a:stretch/>
        </p:blipFill>
        <p:spPr>
          <a:xfrm>
            <a:off x="9930428" y="523351"/>
            <a:ext cx="2208434" cy="1889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096697" y="442770"/>
            <a:ext cx="3339856" cy="12772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b="1" dirty="0" smtClean="0">
                <a:ea typeface="Times New Roman" panose="02020603050405020304" pitchFamily="18" charset="0"/>
              </a:rPr>
              <a:t>WWW Cooking and Nutrition</a:t>
            </a:r>
            <a:endParaRPr lang="en-GB" sz="11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ea typeface="Times New Roman" panose="02020603050405020304" pitchFamily="18" charset="0"/>
              </a:rPr>
              <a:t>Can follow health and safety practices</a:t>
            </a:r>
            <a:endParaRPr lang="en-GB" sz="11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ea typeface="Times New Roman" panose="02020603050405020304" pitchFamily="18" charset="0"/>
              </a:rPr>
              <a:t>Can use knives safely</a:t>
            </a:r>
          </a:p>
          <a:p>
            <a:r>
              <a:rPr lang="en-US" sz="1100" dirty="0" smtClean="0">
                <a:ea typeface="Times New Roman" panose="02020603050405020304" pitchFamily="18" charset="0"/>
              </a:rPr>
              <a:t>Can follow a process plan to make a ____________</a:t>
            </a:r>
            <a:endParaRPr lang="en-GB" sz="11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dirty="0" smtClean="0">
                <a:ea typeface="Times New Roman" panose="02020603050405020304" pitchFamily="18" charset="0"/>
              </a:rPr>
              <a:t>WWW Evaluating</a:t>
            </a:r>
            <a:endParaRPr lang="en-GB" sz="11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ea typeface="Times New Roman" panose="02020603050405020304" pitchFamily="18" charset="0"/>
              </a:rPr>
              <a:t>Can judge the sensory characteristics of a food product </a:t>
            </a:r>
            <a:endParaRPr lang="en-GB" sz="11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ea typeface="Times New Roman" panose="02020603050405020304" pitchFamily="18" charset="0"/>
              </a:rPr>
              <a:t>Can suggest how the food product can be improved</a:t>
            </a:r>
            <a:endParaRPr lang="en-GB" sz="11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1349" y="2848643"/>
            <a:ext cx="2208434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Evaluate the product using a Star </a:t>
            </a:r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Profile </a:t>
            </a:r>
            <a:r>
              <a:rPr lang="en-GB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en-GB" sz="1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These </a:t>
            </a:r>
            <a:r>
              <a:rPr lang="en-GB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are used to obtain a detailed description of appearance, taste and texture of a food product. Qualities such as mouthfeel, appearance, aroma, flavour and texture are assessed. The results of the profiling test are plotted on a star diagram. This is called a </a:t>
            </a:r>
            <a:r>
              <a:rPr lang="en-GB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Star Profile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8" descr="The 4 C'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068" y="1758422"/>
            <a:ext cx="655468" cy="218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856" y="56793"/>
            <a:ext cx="536578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Year 7 - Why </a:t>
            </a:r>
            <a:r>
              <a:rPr lang="en-GB" dirty="0"/>
              <a:t>are there so many rules in the Food room?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6318" y="4010842"/>
            <a:ext cx="2495206" cy="27802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ts val="800"/>
              </a:spcAft>
            </a:pP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Health safety and </a:t>
            </a:r>
            <a:r>
              <a:rPr lang="en-GB" alt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hygiene</a:t>
            </a:r>
          </a:p>
          <a:p>
            <a:pPr marR="238125" lvl="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GB" altLang="en-US" sz="1200" dirty="0">
                <a:latin typeface="Calibri" panose="020F0502020204030204" pitchFamily="34" charset="0"/>
              </a:rPr>
              <a:t>Tie </a:t>
            </a: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GB" altLang="en-US" sz="1200" dirty="0">
                <a:latin typeface="Calibri" panose="020F0502020204030204" pitchFamily="34" charset="0"/>
              </a:rPr>
              <a:t>air back. Tuck </a:t>
            </a: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GB" altLang="en-US" sz="1200" dirty="0">
                <a:latin typeface="Calibri" panose="020F0502020204030204" pitchFamily="34" charset="0"/>
              </a:rPr>
              <a:t>ead scarf in. Wash </a:t>
            </a:r>
            <a:r>
              <a:rPr lang="en-GB" altLang="en-US" sz="1200" b="1" dirty="0">
                <a:latin typeface="Calibri" panose="020F0502020204030204" pitchFamily="34" charset="0"/>
              </a:rPr>
              <a:t>h</a:t>
            </a:r>
            <a:r>
              <a:rPr lang="en-GB" altLang="en-US" sz="1200" dirty="0">
                <a:latin typeface="Calibri" panose="020F0502020204030204" pitchFamily="34" charset="0"/>
              </a:rPr>
              <a:t>ands before preparing any food, after handling raw meat, after sneezing/coughing and after going to the toilet.</a:t>
            </a:r>
          </a:p>
          <a:p>
            <a:pPr marR="238125" lvl="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GB" altLang="en-US" sz="1200" dirty="0" smtClean="0">
                <a:latin typeface="Calibri" panose="020F0502020204030204" pitchFamily="34" charset="0"/>
              </a:rPr>
              <a:t>Collect </a:t>
            </a:r>
            <a:r>
              <a:rPr lang="en-GB" altLang="en-US" sz="1200" dirty="0">
                <a:latin typeface="Calibri" panose="020F0502020204030204" pitchFamily="34" charset="0"/>
              </a:rPr>
              <a:t>a clean </a:t>
            </a: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GB" altLang="en-US" sz="1200" dirty="0">
                <a:latin typeface="Calibri" panose="020F0502020204030204" pitchFamily="34" charset="0"/>
              </a:rPr>
              <a:t>pron, tea towel and dish cloth</a:t>
            </a:r>
          </a:p>
          <a:p>
            <a:pPr marR="238125" lvl="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GB" altLang="en-US" sz="1200" dirty="0">
                <a:latin typeface="Calibri" panose="020F0502020204030204" pitchFamily="34" charset="0"/>
              </a:rPr>
              <a:t>Clean your </a:t>
            </a: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GB" altLang="en-US" sz="1200" dirty="0">
                <a:latin typeface="Calibri" panose="020F0502020204030204" pitchFamily="34" charset="0"/>
              </a:rPr>
              <a:t>able/ work surface with antibacterial spray. Prepare your sink and work area.</a:t>
            </a:r>
          </a:p>
          <a:p>
            <a:pPr marR="238125" lvl="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GB" altLang="en-US" sz="1200" dirty="0">
                <a:latin typeface="Calibri" panose="020F0502020204030204" pitchFamily="34" charset="0"/>
              </a:rPr>
              <a:t>Collect a cutlery and food </a:t>
            </a: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GB" altLang="en-US" sz="1200" dirty="0">
                <a:latin typeface="Calibri" panose="020F0502020204030204" pitchFamily="34" charset="0"/>
              </a:rPr>
              <a:t>ray</a:t>
            </a:r>
          </a:p>
          <a:p>
            <a:pPr marR="238125" lvl="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GB" altLang="en-US" sz="1200" dirty="0">
                <a:latin typeface="Calibri" panose="020F0502020204030204" pitchFamily="34" charset="0"/>
              </a:rPr>
              <a:t>Collect your </a:t>
            </a: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1200" dirty="0">
                <a:latin typeface="Calibri" panose="020F0502020204030204" pitchFamily="34" charset="0"/>
              </a:rPr>
              <a:t>ngredients</a:t>
            </a:r>
          </a:p>
          <a:p>
            <a:pPr marR="238125" lvl="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GB" altLang="en-US" sz="1200" dirty="0">
                <a:latin typeface="Calibri" panose="020F0502020204030204" pitchFamily="34" charset="0"/>
              </a:rPr>
              <a:t>Collect and prepare </a:t>
            </a:r>
            <a:r>
              <a:rPr lang="en-GB" alt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GB" altLang="en-US" sz="1200" dirty="0" smtClean="0">
                <a:latin typeface="Calibri" panose="020F0502020204030204" pitchFamily="34" charset="0"/>
              </a:rPr>
              <a:t>quipment</a:t>
            </a:r>
            <a:endParaRPr lang="en-GB" altLang="en-US" sz="1200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30" y="1276563"/>
            <a:ext cx="204465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 smtClean="0">
                <a:ea typeface="Times New Roman" panose="02020603050405020304" pitchFamily="18" charset="0"/>
              </a:rPr>
              <a:t>Following ‘Health </a:t>
            </a:r>
            <a:r>
              <a:rPr lang="en-US" sz="1200" b="1" dirty="0">
                <a:ea typeface="Times New Roman" panose="02020603050405020304" pitchFamily="18" charset="0"/>
              </a:rPr>
              <a:t>and </a:t>
            </a:r>
            <a:r>
              <a:rPr lang="en-US" sz="1200" b="1" dirty="0" smtClean="0">
                <a:ea typeface="Times New Roman" panose="02020603050405020304" pitchFamily="18" charset="0"/>
              </a:rPr>
              <a:t>Safety’ practices - </a:t>
            </a:r>
            <a:endParaRPr lang="en-GB" sz="1200" b="1" dirty="0"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38" y="82242"/>
            <a:ext cx="1224655" cy="5899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21" name="Picture 2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1" t="12088" r="8070" b="1"/>
          <a:stretch/>
        </p:blipFill>
        <p:spPr bwMode="auto">
          <a:xfrm>
            <a:off x="5459148" y="952462"/>
            <a:ext cx="1196541" cy="58473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1="http://schemas.microsoft.com/office/drawing/2015/9/8/chartex" xmlns:lc="http://schemas.openxmlformats.org/drawingml/2006/lockedCanvas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441743" y="710374"/>
            <a:ext cx="1212573" cy="2038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Claw grip</a:t>
            </a:r>
            <a:endParaRPr lang="en-GB" sz="120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4264" y="1476253"/>
            <a:ext cx="1187511" cy="23953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Bridge hold</a:t>
            </a:r>
            <a:endParaRPr lang="en-GB" sz="120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35414" y="1766690"/>
            <a:ext cx="3197710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ea typeface="Times New Roman" panose="02020603050405020304" pitchFamily="18" charset="0"/>
              </a:rPr>
              <a:t>U</a:t>
            </a:r>
            <a:r>
              <a:rPr lang="en-US" sz="1200" b="1" dirty="0" smtClean="0">
                <a:ea typeface="Times New Roman" panose="02020603050405020304" pitchFamily="18" charset="0"/>
              </a:rPr>
              <a:t>sing knives safely  and general practical skills- </a:t>
            </a:r>
            <a:endParaRPr lang="en-GB" sz="1200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33684"/>
              </p:ext>
            </p:extLst>
          </p:nvPr>
        </p:nvGraphicFramePr>
        <p:xfrm>
          <a:off x="3450469" y="2113699"/>
          <a:ext cx="3145058" cy="45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856">
                  <a:extLst>
                    <a:ext uri="{9D8B030D-6E8A-4147-A177-3AD203B41FA5}">
                      <a16:colId xmlns:a16="http://schemas.microsoft.com/office/drawing/2014/main" val="2122091324"/>
                    </a:ext>
                  </a:extLst>
                </a:gridCol>
                <a:gridCol w="2178202">
                  <a:extLst>
                    <a:ext uri="{9D8B030D-6E8A-4147-A177-3AD203B41FA5}">
                      <a16:colId xmlns:a16="http://schemas.microsoft.com/office/drawing/2014/main" val="3870214405"/>
                    </a:ext>
                  </a:extLst>
                </a:gridCol>
              </a:tblGrid>
              <a:tr h="349872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Food Skills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Techniques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94005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Knife skills -chopping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Bridge hold, claw grip, slice, dice, julienne, baton, meat and vegetable preparation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28620"/>
                  </a:ext>
                </a:extLst>
              </a:tr>
              <a:tr h="71891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Organisation / tidying skills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Being able to work hygienically and safely to make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food products and ensure all equipment, utensils and work area is left clean and tidy. Follow personal hygiene rules.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791857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Food Safety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Ensure food is stored appropriately and food probes used to check for safe temperatures.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24956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Weighing and measuring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Demonstrating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accurate measurements of liquids and solids.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48859"/>
                  </a:ext>
                </a:extLst>
              </a:tr>
              <a:tr h="56075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Use of equipment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Oven, hob, knives, chopping boards, sieve, mixing bowl, measuring jug,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spoons. Electric hand equipment </a:t>
                      </a:r>
                      <a:r>
                        <a:rPr lang="en-GB" sz="1100" baseline="0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food mixer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25246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Judge and manipulate sensory properties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Demonstrate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how to taste and season during cooking. Self evaluation of food products.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26159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693940" y="73602"/>
            <a:ext cx="3183098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 smtClean="0">
                <a:ea typeface="Times New Roman" panose="02020603050405020304" pitchFamily="18" charset="0"/>
              </a:rPr>
              <a:t>Follow a process plan to make a fruit salad</a:t>
            </a:r>
            <a:endParaRPr lang="en-GB" sz="1200" b="1" dirty="0"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12271" y="2358149"/>
            <a:ext cx="2226591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 smtClean="0">
                <a:ea typeface="Times New Roman" panose="02020603050405020304" pitchFamily="18" charset="0"/>
              </a:rPr>
              <a:t> Evaluate the food product using sensory descriptors</a:t>
            </a:r>
            <a:endParaRPr lang="en-GB" sz="1200" b="1" dirty="0"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4890" y="49629"/>
            <a:ext cx="226182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E</a:t>
            </a:r>
            <a:r>
              <a:rPr lang="en-GB" sz="1200" dirty="0" smtClean="0"/>
              <a:t>xplain the hygiene and safety hazards in this kitchen.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417" y="1792498"/>
            <a:ext cx="1467398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u="sng" dirty="0">
                <a:solidFill>
                  <a:srgbClr val="FF0000"/>
                </a:solidFill>
              </a:rPr>
              <a:t>Personal Hygiene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/>
              <a:t>is about caring for your body by keeping</a:t>
            </a:r>
          </a:p>
          <a:p>
            <a:r>
              <a:rPr lang="en-GB" sz="1200" dirty="0"/>
              <a:t>it clean and healthy.</a:t>
            </a:r>
          </a:p>
          <a:p>
            <a:r>
              <a:rPr lang="en-GB" sz="1200" b="1" u="sng" dirty="0">
                <a:solidFill>
                  <a:srgbClr val="FF0000"/>
                </a:solidFill>
              </a:rPr>
              <a:t>Food Hygiene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/>
              <a:t>refers to the rules followed when handling,</a:t>
            </a:r>
          </a:p>
          <a:p>
            <a:r>
              <a:rPr lang="en-GB" sz="1200" dirty="0"/>
              <a:t>cooking and storing food to prevent food poisoning.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47921" y="1766690"/>
            <a:ext cx="1291223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Use the </a:t>
            </a:r>
            <a:r>
              <a:rPr lang="en-GB" alt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4c’s: prevent cross contamination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GB" alt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leaning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chilling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cooking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4513" y="3182145"/>
            <a:ext cx="132622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Design a poster to </a:t>
            </a:r>
          </a:p>
          <a:p>
            <a:r>
              <a:rPr lang="en-GB" sz="1200" dirty="0" smtClean="0"/>
              <a:t>encourage people </a:t>
            </a:r>
          </a:p>
          <a:p>
            <a:r>
              <a:rPr lang="en-GB" sz="1200" dirty="0" smtClean="0"/>
              <a:t>to follow the 4C’s.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31173"/>
              </p:ext>
            </p:extLst>
          </p:nvPr>
        </p:nvGraphicFramePr>
        <p:xfrm>
          <a:off x="84221" y="3938864"/>
          <a:ext cx="769542" cy="2806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542">
                  <a:extLst>
                    <a:ext uri="{9D8B030D-6E8A-4147-A177-3AD203B41FA5}">
                      <a16:colId xmlns:a16="http://schemas.microsoft.com/office/drawing/2014/main" val="2454052496"/>
                    </a:ext>
                  </a:extLst>
                </a:gridCol>
              </a:tblGrid>
              <a:tr h="2806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680760"/>
                  </a:ext>
                </a:extLst>
              </a:tr>
            </a:tbl>
          </a:graphicData>
        </a:graphic>
      </p:graphicFrame>
      <p:pic>
        <p:nvPicPr>
          <p:cNvPr id="2049" name="Picture 1" descr="See the source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0" y="4022977"/>
            <a:ext cx="493118" cy="3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" descr="https://media.istockphoto.com/vectors/yellow-apron-vector-for-template-vector-id1171022438?k=6&amp;m=1171022438&amp;s=612x612&amp;w=0&amp;h=0GCEncjuQjeQLVW49VdavQb6m2Wh3hHi6340XUAjBDk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0" y="4450291"/>
            <a:ext cx="680718" cy="4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ee the source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9" y="5012383"/>
            <a:ext cx="468997" cy="3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7" y="5486106"/>
            <a:ext cx="535997" cy="4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6" descr="See the source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0" y="5959612"/>
            <a:ext cx="462297" cy="3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8" descr="See the source 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137">
            <a:off x="167128" y="6399112"/>
            <a:ext cx="458277" cy="3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8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56" y="41251"/>
            <a:ext cx="6560013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Year 7 - Why does it matter what I eat?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76" y="2797792"/>
            <a:ext cx="4239572" cy="285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38" y="2164910"/>
            <a:ext cx="4991462" cy="2642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856" y="378857"/>
            <a:ext cx="658571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The body needs food for the growth and repair of cells, for energy, warmth, protection from illness and keeping the body working properly</a:t>
            </a:r>
          </a:p>
          <a:p>
            <a:r>
              <a:rPr lang="en-GB" sz="1400" b="1" dirty="0" smtClean="0"/>
              <a:t>A </a:t>
            </a:r>
            <a:r>
              <a:rPr lang="en-GB" sz="1400" b="1" dirty="0" smtClean="0">
                <a:solidFill>
                  <a:srgbClr val="FF0000"/>
                </a:solidFill>
              </a:rPr>
              <a:t>healthy diet </a:t>
            </a:r>
            <a:r>
              <a:rPr lang="en-GB" sz="1400" b="1" dirty="0" smtClean="0"/>
              <a:t>is a diet that is low in fat, salt, sugar and high in fibre.</a:t>
            </a:r>
          </a:p>
          <a:p>
            <a:r>
              <a:rPr lang="en-GB" sz="1400" b="1" dirty="0" smtClean="0"/>
              <a:t>A </a:t>
            </a:r>
            <a:r>
              <a:rPr lang="en-GB" sz="1400" b="1" dirty="0" smtClean="0">
                <a:solidFill>
                  <a:srgbClr val="FF0000"/>
                </a:solidFill>
              </a:rPr>
              <a:t>balanced diet </a:t>
            </a:r>
            <a:r>
              <a:rPr lang="en-GB" sz="1400" b="1" dirty="0" smtClean="0"/>
              <a:t>is a diet that contains all the nutrients in the correct amounts. </a:t>
            </a:r>
            <a:r>
              <a:rPr lang="en-GB" sz="1400" b="1" dirty="0" smtClean="0">
                <a:solidFill>
                  <a:srgbClr val="FF0000"/>
                </a:solidFill>
              </a:rPr>
              <a:t>Nutrients</a:t>
            </a:r>
            <a:r>
              <a:rPr lang="en-GB" sz="1400" b="1" dirty="0" smtClean="0"/>
              <a:t> are the components which make up food</a:t>
            </a:r>
          </a:p>
          <a:p>
            <a:r>
              <a:rPr lang="en-GB" sz="1400" b="1" dirty="0" smtClean="0"/>
              <a:t>The </a:t>
            </a:r>
            <a:r>
              <a:rPr lang="en-GB" sz="1400" b="1" dirty="0" err="1" smtClean="0">
                <a:solidFill>
                  <a:srgbClr val="FF0000"/>
                </a:solidFill>
              </a:rPr>
              <a:t>Eatwell</a:t>
            </a:r>
            <a:r>
              <a:rPr lang="en-GB" sz="1400" b="1" dirty="0" smtClean="0">
                <a:solidFill>
                  <a:srgbClr val="FF0000"/>
                </a:solidFill>
              </a:rPr>
              <a:t> guide </a:t>
            </a:r>
            <a:r>
              <a:rPr lang="en-GB" sz="1400" b="1" dirty="0" smtClean="0"/>
              <a:t>shows how eating different foods can make</a:t>
            </a:r>
          </a:p>
          <a:p>
            <a:r>
              <a:rPr lang="en-GB" sz="1400" b="1" dirty="0" smtClean="0"/>
              <a:t>a healthy and balanced diet.</a:t>
            </a:r>
          </a:p>
          <a:p>
            <a:r>
              <a:rPr lang="en-GB" sz="1400" b="1" dirty="0" smtClean="0"/>
              <a:t>A </a:t>
            </a:r>
            <a:r>
              <a:rPr lang="en-GB" sz="1400" b="1" dirty="0">
                <a:solidFill>
                  <a:srgbClr val="FF0000"/>
                </a:solidFill>
              </a:rPr>
              <a:t>t</a:t>
            </a:r>
            <a:r>
              <a:rPr lang="en-GB" sz="1400" b="1" dirty="0" smtClean="0">
                <a:solidFill>
                  <a:srgbClr val="FF0000"/>
                </a:solidFill>
              </a:rPr>
              <a:t>raffic light food label </a:t>
            </a:r>
            <a:r>
              <a:rPr lang="en-GB" sz="1400" b="1" dirty="0" smtClean="0"/>
              <a:t>is colour-coded and helps you choose healthy foods.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3525" y="41251"/>
            <a:ext cx="5528475" cy="2123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Self Assessment:</a:t>
            </a:r>
          </a:p>
          <a:p>
            <a:r>
              <a:rPr lang="en-GB" sz="1200" b="1" dirty="0" smtClean="0"/>
              <a:t>Can you name the missing nutrients:</a:t>
            </a:r>
          </a:p>
          <a:p>
            <a:r>
              <a:rPr lang="en-GB" sz="1200" b="1" dirty="0" smtClean="0"/>
              <a:t>? Is needed for growth and repair of cells. ? </a:t>
            </a:r>
            <a:r>
              <a:rPr lang="en-GB" sz="1200" b="1" dirty="0"/>
              <a:t>a</a:t>
            </a:r>
            <a:r>
              <a:rPr lang="en-GB" sz="1200" b="1" dirty="0" smtClean="0"/>
              <a:t>nd ? </a:t>
            </a:r>
            <a:r>
              <a:rPr lang="en-GB" sz="1200" b="1" dirty="0"/>
              <a:t>a</a:t>
            </a:r>
            <a:r>
              <a:rPr lang="en-GB" sz="1200" b="1" dirty="0" smtClean="0"/>
              <a:t>re needed for energy. ? are needed for insulation. ? and ? are needed for protection.  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Describe the </a:t>
            </a:r>
            <a:r>
              <a:rPr lang="en-GB" sz="1200" b="1" dirty="0" err="1" smtClean="0"/>
              <a:t>eatwell</a:t>
            </a:r>
            <a:r>
              <a:rPr lang="en-GB" sz="1200" b="1" dirty="0" smtClean="0"/>
              <a:t> guide?</a:t>
            </a:r>
          </a:p>
          <a:p>
            <a:r>
              <a:rPr lang="en-GB" sz="1200" b="1" dirty="0" smtClean="0"/>
              <a:t>Why is 150ml of fruit juice and smoothies the maximum recommended in one day?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In Practice:</a:t>
            </a:r>
          </a:p>
          <a:p>
            <a:r>
              <a:rPr lang="en-GB" sz="1200" b="1" dirty="0" smtClean="0"/>
              <a:t>Make a packed lunch which shows balanced and healthy choices following the healthy eating guidelines or a fruit crumble using high-fibre ingredients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53955" y="2319765"/>
            <a:ext cx="1320800" cy="27577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Knowledge - EWG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26519" y="2164909"/>
            <a:ext cx="10711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Knowledge - Nutrients</a:t>
            </a:r>
            <a:endParaRPr lang="en-GB" sz="1200" dirty="0"/>
          </a:p>
        </p:txBody>
      </p:sp>
      <p:sp>
        <p:nvSpPr>
          <p:cNvPr id="9" name="Text Box 30"/>
          <p:cNvSpPr txBox="1"/>
          <p:nvPr/>
        </p:nvSpPr>
        <p:spPr>
          <a:xfrm>
            <a:off x="57520" y="2532345"/>
            <a:ext cx="1321807" cy="1405550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GB" sz="1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traffic light food label </a:t>
            </a:r>
            <a:r>
              <a:rPr lang="en-GB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included so that you can recognise this label and know that the green labels are the healthiest choices.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0740" y="2251005"/>
            <a:ext cx="1209798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We should </a:t>
            </a:r>
            <a:r>
              <a:rPr lang="en-GB" sz="1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drink 6-8 cups a day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drinks include</a:t>
            </a: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Water</a:t>
            </a: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Lower-fat milk</a:t>
            </a: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Sugar-free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drinks</a:t>
            </a: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Tea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and coffee</a:t>
            </a: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Fruit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juices and smoothies are high </a:t>
            </a:r>
            <a:r>
              <a:rPr lang="en-GB" sz="11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sugar: a maximum of 150ml per day </a:t>
            </a:r>
            <a:endParaRPr lang="en-GB" sz="11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recommended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7117" y="5924295"/>
            <a:ext cx="234696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The average </a:t>
            </a:r>
            <a:r>
              <a:rPr lang="en-GB" sz="1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energy needs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of men and women are included, to remind you that all food and drinks contain energy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196" y="5843448"/>
            <a:ext cx="256277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Foods high in fat and sugar have been removed from the main segments as these should be eaten less and in small amounts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8422991">
            <a:off x="5455757" y="2434672"/>
            <a:ext cx="563779" cy="209668"/>
          </a:xfrm>
          <a:prstGeom prst="rightArrow">
            <a:avLst>
              <a:gd name="adj1" fmla="val 31703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20386016">
            <a:off x="868141" y="3500603"/>
            <a:ext cx="563779" cy="209668"/>
          </a:xfrm>
          <a:prstGeom prst="rightArrow">
            <a:avLst>
              <a:gd name="adj1" fmla="val 31703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2499597">
            <a:off x="5815828" y="5589618"/>
            <a:ext cx="554339" cy="232773"/>
          </a:xfrm>
          <a:prstGeom prst="rightArrow">
            <a:avLst>
              <a:gd name="adj1" fmla="val 31703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9914325">
            <a:off x="902834" y="5497202"/>
            <a:ext cx="563779" cy="209668"/>
          </a:xfrm>
          <a:prstGeom prst="rightArrow">
            <a:avLst>
              <a:gd name="adj1" fmla="val 31703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268769" y="4863398"/>
            <a:ext cx="4828904" cy="192168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545">
              <a:spcBef>
                <a:spcPts val="445"/>
              </a:spcBef>
              <a:spcAft>
                <a:spcPts val="0"/>
              </a:spcAft>
            </a:pPr>
            <a:r>
              <a:rPr lang="en-GB" sz="1200" u="sng" dirty="0"/>
              <a:t>5 a Day – Fruits &amp; Vegetables</a:t>
            </a:r>
            <a:endParaRPr lang="en-GB" sz="1200" dirty="0"/>
          </a:p>
          <a:p>
            <a:pPr marL="158115" marR="246380">
              <a:lnSpc>
                <a:spcPct val="97000"/>
              </a:lnSpc>
              <a:spcBef>
                <a:spcPts val="450"/>
              </a:spcBef>
              <a:spcAft>
                <a:spcPts val="0"/>
              </a:spcAft>
            </a:pPr>
            <a:r>
              <a:rPr lang="en-GB" sz="1200" dirty="0"/>
              <a:t>Eat at least 5 portions of a variety of fruit vegetables every day. </a:t>
            </a:r>
            <a:endParaRPr lang="en-GB" sz="1200" dirty="0" smtClean="0"/>
          </a:p>
          <a:p>
            <a:pPr marL="158115">
              <a:lnSpc>
                <a:spcPts val="1055"/>
              </a:lnSpc>
              <a:spcAft>
                <a:spcPts val="0"/>
              </a:spcAft>
            </a:pPr>
            <a:r>
              <a:rPr lang="en-GB" sz="1200" dirty="0" smtClean="0"/>
              <a:t>An </a:t>
            </a:r>
            <a:r>
              <a:rPr lang="en-GB" sz="1200" dirty="0"/>
              <a:t>adult portion is 80g but children need smaller portion sizes. 1 portion </a:t>
            </a:r>
            <a:r>
              <a:rPr lang="en-GB" sz="1200" dirty="0" smtClean="0"/>
              <a:t>is </a:t>
            </a:r>
          </a:p>
          <a:p>
            <a:pPr marL="158115">
              <a:lnSpc>
                <a:spcPts val="1055"/>
              </a:lnSpc>
              <a:spcAft>
                <a:spcPts val="0"/>
              </a:spcAft>
            </a:pPr>
            <a:r>
              <a:rPr lang="en-GB" sz="1200" dirty="0" smtClean="0"/>
              <a:t>roughly </a:t>
            </a:r>
            <a:r>
              <a:rPr lang="en-GB" sz="1200" dirty="0"/>
              <a:t>the amount you can fit in the palm of your hand</a:t>
            </a:r>
            <a:r>
              <a:rPr lang="en-GB" sz="1200" dirty="0" smtClean="0"/>
              <a:t>.</a:t>
            </a:r>
            <a:endParaRPr lang="en-GB" sz="1200" dirty="0"/>
          </a:p>
          <a:p>
            <a:pPr marL="158115" marR="1057910">
              <a:lnSpc>
                <a:spcPct val="97000"/>
              </a:lnSpc>
              <a:spcAft>
                <a:spcPts val="0"/>
              </a:spcAft>
            </a:pPr>
            <a:r>
              <a:rPr lang="en-GB" sz="1200" dirty="0"/>
              <a:t>Eat as many different colours as possible because they all contain </a:t>
            </a:r>
            <a:endParaRPr lang="en-GB" sz="1200" dirty="0" smtClean="0"/>
          </a:p>
          <a:p>
            <a:pPr marL="158115" marR="1057910">
              <a:lnSpc>
                <a:spcPct val="97000"/>
              </a:lnSpc>
              <a:spcAft>
                <a:spcPts val="0"/>
              </a:spcAft>
            </a:pPr>
            <a:r>
              <a:rPr lang="en-GB" sz="1200" dirty="0" smtClean="0"/>
              <a:t>different </a:t>
            </a:r>
            <a:r>
              <a:rPr lang="en-GB" sz="1200" dirty="0"/>
              <a:t>combinations of fibre, vitamins, minerals and other nutrients.</a:t>
            </a:r>
          </a:p>
          <a:p>
            <a:pPr marL="158115">
              <a:spcBef>
                <a:spcPts val="590"/>
              </a:spcBef>
              <a:spcAft>
                <a:spcPts val="0"/>
              </a:spcAft>
            </a:pPr>
            <a:r>
              <a:rPr lang="en-GB" sz="1200" dirty="0"/>
              <a:t>Find out more: </a:t>
            </a:r>
            <a:r>
              <a:rPr lang="en-GB" sz="1200" u="sng" dirty="0" smtClean="0">
                <a:hlinkClick r:id="rId4"/>
              </a:rPr>
              <a:t>www.nhs.uk/live-well/eat-well/why-5-a-day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9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57" y="41251"/>
            <a:ext cx="359474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Year 7 – Why do I cook food?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" y="456785"/>
            <a:ext cx="3945142" cy="2606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38" y="381108"/>
            <a:ext cx="1568913" cy="2849855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>
          <a:xfrm flipV="1">
            <a:off x="1071706" y="1586008"/>
            <a:ext cx="2929917" cy="1120352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1147827" y="622626"/>
            <a:ext cx="2954050" cy="186814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1027265" y="2643746"/>
            <a:ext cx="2917973" cy="279202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2"/>
          <a:stretch/>
        </p:blipFill>
        <p:spPr>
          <a:xfrm>
            <a:off x="5672123" y="704335"/>
            <a:ext cx="1220854" cy="78047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6" b="19781"/>
          <a:stretch/>
        </p:blipFill>
        <p:spPr>
          <a:xfrm>
            <a:off x="5687632" y="1603835"/>
            <a:ext cx="1187556" cy="81893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6" b="18726"/>
          <a:stretch/>
        </p:blipFill>
        <p:spPr>
          <a:xfrm>
            <a:off x="5645585" y="2630438"/>
            <a:ext cx="1230106" cy="759426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5039809" y="749873"/>
            <a:ext cx="391886" cy="18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5075603" y="1904705"/>
            <a:ext cx="391886" cy="18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5218301" y="2742084"/>
            <a:ext cx="391886" cy="18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872840" y="41251"/>
            <a:ext cx="5200897" cy="66527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400" b="1" dirty="0" smtClean="0"/>
              <a:t>Self Assessment - Can you: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Explain 3 reasons why we cook food.</a:t>
            </a:r>
          </a:p>
          <a:p>
            <a:r>
              <a:rPr lang="en-GB" sz="1400" b="1" dirty="0" smtClean="0"/>
              <a:t>Name 4 foods which can be grilled?</a:t>
            </a:r>
          </a:p>
          <a:p>
            <a:r>
              <a:rPr lang="en-GB" sz="1400" b="1" dirty="0" smtClean="0"/>
              <a:t>Name 4 foods which can be cooked on the hob?</a:t>
            </a:r>
          </a:p>
          <a:p>
            <a:r>
              <a:rPr lang="en-GB" sz="1400" b="1" dirty="0" smtClean="0"/>
              <a:t>Name 4 foods which can be cooked in the oven?</a:t>
            </a:r>
          </a:p>
          <a:p>
            <a:endParaRPr lang="en-GB" sz="1400" b="1" dirty="0"/>
          </a:p>
          <a:p>
            <a:r>
              <a:rPr lang="en-GB" sz="1400" b="1" dirty="0" smtClean="0"/>
              <a:t>In Practice</a:t>
            </a:r>
          </a:p>
          <a:p>
            <a:r>
              <a:rPr lang="en-GB" sz="1400" b="1" dirty="0" smtClean="0"/>
              <a:t>You will make the following food products in school. Which methods of heat transfer are used?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 smtClean="0"/>
              <a:t>PizzaToast</a:t>
            </a:r>
            <a:endParaRPr lang="en-GB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Cheese and Potato Pie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Muffins</a:t>
            </a:r>
          </a:p>
        </p:txBody>
      </p:sp>
      <p:graphicFrame>
        <p:nvGraphicFramePr>
          <p:cNvPr id="4113" name="Table 4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43513"/>
              </p:ext>
            </p:extLst>
          </p:nvPr>
        </p:nvGraphicFramePr>
        <p:xfrm>
          <a:off x="105044" y="3134982"/>
          <a:ext cx="5158815" cy="37281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2237">
                  <a:extLst>
                    <a:ext uri="{9D8B030D-6E8A-4147-A177-3AD203B41FA5}">
                      <a16:colId xmlns:a16="http://schemas.microsoft.com/office/drawing/2014/main" val="3870622878"/>
                    </a:ext>
                  </a:extLst>
                </a:gridCol>
                <a:gridCol w="316559">
                  <a:extLst>
                    <a:ext uri="{9D8B030D-6E8A-4147-A177-3AD203B41FA5}">
                      <a16:colId xmlns:a16="http://schemas.microsoft.com/office/drawing/2014/main" val="3430772286"/>
                    </a:ext>
                  </a:extLst>
                </a:gridCol>
                <a:gridCol w="3360019">
                  <a:extLst>
                    <a:ext uri="{9D8B030D-6E8A-4147-A177-3AD203B41FA5}">
                      <a16:colId xmlns:a16="http://schemas.microsoft.com/office/drawing/2014/main" val="2022644475"/>
                    </a:ext>
                  </a:extLst>
                </a:gridCol>
              </a:tblGrid>
              <a:tr h="203207">
                <a:tc gridSpan="2">
                  <a:txBody>
                    <a:bodyPr/>
                    <a:lstStyle/>
                    <a:p>
                      <a:pPr marL="37465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Cooking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effectLst/>
                        </a:rPr>
                        <a:t> Methods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30079"/>
                  </a:ext>
                </a:extLst>
              </a:tr>
              <a:tr h="309718">
                <a:tc gridSpan="3">
                  <a:txBody>
                    <a:bodyPr/>
                    <a:lstStyle/>
                    <a:p>
                      <a:pPr marL="37465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Cooking with dry heat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16662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marL="3810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Baking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73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Cooked in the dry heat of the oven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73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75007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marL="3810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Grilling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735" marR="97790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Cooked by the radiant heat of a hot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grill. Direct heat.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735" marR="97790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02743"/>
                  </a:ext>
                </a:extLst>
              </a:tr>
              <a:tr h="203207">
                <a:tc gridSpan="3">
                  <a:txBody>
                    <a:bodyPr/>
                    <a:lstStyle/>
                    <a:p>
                      <a:pPr marL="3746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dirty="0" smtClean="0">
                          <a:solidFill>
                            <a:srgbClr val="FF0000"/>
                          </a:solidFill>
                          <a:effectLst/>
                        </a:rPr>
                        <a:t>Cooking</a:t>
                      </a:r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effectLst/>
                        </a:rPr>
                        <a:t> with fat</a:t>
                      </a:r>
                      <a:endParaRPr lang="en-GB" sz="1400" b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94955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marL="3810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</a:rPr>
                        <a:t>Stir Fry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735" marR="96520">
                        <a:lnSpc>
                          <a:spcPct val="118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Cooked quickly over intense heat in a wok with little oil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735" marR="96520">
                        <a:lnSpc>
                          <a:spcPct val="118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70231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marL="3810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</a:rPr>
                        <a:t>Shallow Frying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73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Cooked in a shallow pan with hot fat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73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86284"/>
                  </a:ext>
                </a:extLst>
              </a:tr>
              <a:tr h="215711">
                <a:tc>
                  <a:txBody>
                    <a:bodyPr/>
                    <a:lstStyle/>
                    <a:p>
                      <a:pPr marL="3810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</a:rPr>
                        <a:t>Deep Frying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73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Cooked submerged in very hot oil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73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87032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marL="3810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Roasting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735" marR="135255">
                        <a:lnSpc>
                          <a:spcPct val="118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Cooked in the dry heat of the oven and basted with hot fat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735" marR="135255">
                        <a:lnSpc>
                          <a:spcPct val="118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4436950"/>
                  </a:ext>
                </a:extLst>
              </a:tr>
              <a:tr h="213940">
                <a:tc gridSpan="3">
                  <a:txBody>
                    <a:bodyPr/>
                    <a:lstStyle/>
                    <a:p>
                      <a:pPr marL="3746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dirty="0" smtClean="0">
                          <a:solidFill>
                            <a:srgbClr val="FF0000"/>
                          </a:solidFill>
                          <a:effectLst/>
                        </a:rPr>
                        <a:t>Cooking</a:t>
                      </a:r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effectLst/>
                        </a:rPr>
                        <a:t> with water</a:t>
                      </a:r>
                      <a:endParaRPr lang="en-GB" sz="1400" b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223375"/>
                  </a:ext>
                </a:extLst>
              </a:tr>
              <a:tr h="215711">
                <a:tc>
                  <a:txBody>
                    <a:bodyPr/>
                    <a:lstStyle/>
                    <a:p>
                      <a:pPr marL="3810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</a:rPr>
                        <a:t>Boiling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73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Cooked quickly in boiling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water – 100C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73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0493"/>
                  </a:ext>
                </a:extLst>
              </a:tr>
              <a:tr h="215711">
                <a:tc>
                  <a:txBody>
                    <a:bodyPr/>
                    <a:lstStyle/>
                    <a:p>
                      <a:pPr marL="3810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</a:rPr>
                        <a:t>Poaching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7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Cooked in gentle simmering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water – 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below boiling point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7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11220"/>
                  </a:ext>
                </a:extLst>
              </a:tr>
            </a:tbl>
          </a:graphicData>
        </a:graphic>
      </p:graphicFrame>
      <p:pic>
        <p:nvPicPr>
          <p:cNvPr id="4114" name="Picture 41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42577" r="1610" b="15229"/>
          <a:stretch/>
        </p:blipFill>
        <p:spPr>
          <a:xfrm>
            <a:off x="5270868" y="3555601"/>
            <a:ext cx="1561968" cy="792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15" name="Picture 41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9" t="4541" r="35052" b="40476"/>
          <a:stretch/>
        </p:blipFill>
        <p:spPr>
          <a:xfrm rot="5400000">
            <a:off x="5602057" y="5431686"/>
            <a:ext cx="878352" cy="1540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16" name="Picture 41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9" t="16683" r="24732" b="23334"/>
          <a:stretch/>
        </p:blipFill>
        <p:spPr>
          <a:xfrm rot="5400000">
            <a:off x="5656998" y="4190582"/>
            <a:ext cx="756279" cy="1533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7" name="TextBox 86"/>
          <p:cNvSpPr txBox="1"/>
          <p:nvPr/>
        </p:nvSpPr>
        <p:spPr>
          <a:xfrm>
            <a:off x="5256850" y="3436737"/>
            <a:ext cx="1575508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Dry heat -Baking a cake </a:t>
            </a:r>
            <a:endParaRPr lang="en-GB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5256850" y="4373595"/>
            <a:ext cx="1575508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With fat – Roast Dinner 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5256850" y="5286059"/>
            <a:ext cx="1575508" cy="43088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With water – Boiling pasta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5672123" y="2387640"/>
            <a:ext cx="1176044" cy="2704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Dry heat -grilling </a:t>
            </a:r>
            <a:endParaRPr lang="en-GB" sz="1100" dirty="0"/>
          </a:p>
        </p:txBody>
      </p:sp>
      <p:sp>
        <p:nvSpPr>
          <p:cNvPr id="4119" name="TextBox 4118"/>
          <p:cNvSpPr txBox="1"/>
          <p:nvPr/>
        </p:nvSpPr>
        <p:spPr>
          <a:xfrm>
            <a:off x="6939422" y="101030"/>
            <a:ext cx="3351208" cy="24622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Using the Cooker</a:t>
            </a:r>
          </a:p>
          <a:p>
            <a:r>
              <a:rPr lang="en-GB" sz="1400" dirty="0" smtClean="0"/>
              <a:t>A cooker is made up of 3 parts- </a:t>
            </a:r>
            <a:r>
              <a:rPr lang="en-GB" sz="1400" b="1" dirty="0" smtClean="0"/>
              <a:t>the hob, the grill and the oven. </a:t>
            </a:r>
          </a:p>
          <a:p>
            <a:r>
              <a:rPr lang="en-GB" sz="1400" dirty="0" smtClean="0"/>
              <a:t>It is important to consider safety points when using a cooker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Pan handles should be placed inwards on the hob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The grill should be left open when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Oven gloves should be used to put food in the oven and take it out</a:t>
            </a:r>
            <a:endParaRPr lang="en-GB" sz="1400" b="1" dirty="0"/>
          </a:p>
        </p:txBody>
      </p:sp>
      <p:sp>
        <p:nvSpPr>
          <p:cNvPr id="4120" name="TextBox 4119"/>
          <p:cNvSpPr txBox="1"/>
          <p:nvPr/>
        </p:nvSpPr>
        <p:spPr>
          <a:xfrm>
            <a:off x="6941326" y="2764286"/>
            <a:ext cx="5079803" cy="73866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Conduction</a:t>
            </a:r>
            <a:r>
              <a:rPr lang="en-GB" sz="1400" dirty="0" smtClean="0"/>
              <a:t> – heat transfers through solid and liquid materials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Convection</a:t>
            </a:r>
            <a:r>
              <a:rPr lang="en-GB" sz="1400" dirty="0" smtClean="0"/>
              <a:t> – heat travels through hot water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Radiation</a:t>
            </a:r>
            <a:r>
              <a:rPr lang="en-GB" sz="1400" dirty="0" smtClean="0"/>
              <a:t> – heat rays directly heat food</a:t>
            </a:r>
            <a:endParaRPr lang="en-GB" sz="1400" dirty="0"/>
          </a:p>
        </p:txBody>
      </p:sp>
      <p:pic>
        <p:nvPicPr>
          <p:cNvPr id="4122" name="Picture 4121" descr="Temporary Waffle: Safer &lt;strong&gt;Cooking&lt;/strong&gt; with CookerMaid® Heat ...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15026" r="13679" b="15132"/>
          <a:stretch/>
        </p:blipFill>
        <p:spPr>
          <a:xfrm>
            <a:off x="10473141" y="1891950"/>
            <a:ext cx="1001277" cy="620034"/>
          </a:xfrm>
          <a:prstGeom prst="rect">
            <a:avLst/>
          </a:prstGeom>
        </p:spPr>
      </p:pic>
      <p:pic>
        <p:nvPicPr>
          <p:cNvPr id="46" name="Picture 45" descr="cooker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66391" y="170975"/>
            <a:ext cx="1033970" cy="16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Box 96"/>
          <p:cNvSpPr txBox="1"/>
          <p:nvPr/>
        </p:nvSpPr>
        <p:spPr>
          <a:xfrm>
            <a:off x="11278723" y="133215"/>
            <a:ext cx="458777" cy="27190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Hob </a:t>
            </a:r>
            <a:endParaRPr lang="en-GB" sz="1100" dirty="0"/>
          </a:p>
        </p:txBody>
      </p:sp>
      <p:sp>
        <p:nvSpPr>
          <p:cNvPr id="99" name="TextBox 98"/>
          <p:cNvSpPr txBox="1"/>
          <p:nvPr/>
        </p:nvSpPr>
        <p:spPr>
          <a:xfrm>
            <a:off x="3643086" y="54965"/>
            <a:ext cx="3235742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Knowledge –Cooking food - Why and How?</a:t>
            </a:r>
            <a:endParaRPr lang="en-GB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11226464" y="1194166"/>
            <a:ext cx="563296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Oven</a:t>
            </a:r>
            <a:endParaRPr lang="en-GB" sz="1100" dirty="0"/>
          </a:p>
        </p:txBody>
      </p:sp>
      <p:sp>
        <p:nvSpPr>
          <p:cNvPr id="96" name="TextBox 95"/>
          <p:cNvSpPr txBox="1"/>
          <p:nvPr/>
        </p:nvSpPr>
        <p:spPr>
          <a:xfrm>
            <a:off x="11150352" y="606159"/>
            <a:ext cx="500017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G</a:t>
            </a:r>
            <a:r>
              <a:rPr lang="en-GB" sz="1100" dirty="0" smtClean="0"/>
              <a:t>rill </a:t>
            </a:r>
            <a:endParaRPr lang="en-GB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682185" y="318986"/>
            <a:ext cx="1176044" cy="43088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With fat –melting butter</a:t>
            </a:r>
            <a:endParaRPr lang="en-GB" sz="11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687617" y="1400298"/>
            <a:ext cx="1176044" cy="43088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With water –poaching eggs 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3942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7" y="91236"/>
            <a:ext cx="4654537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Year 7 – Can I use electric equipment?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657" y="488732"/>
            <a:ext cx="3307216" cy="61247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Electrical equipment</a:t>
            </a:r>
          </a:p>
          <a:p>
            <a:r>
              <a:rPr lang="en-GB" sz="1400" dirty="0" smtClean="0"/>
              <a:t>Used to save human energy and time.</a:t>
            </a:r>
          </a:p>
          <a:p>
            <a:endParaRPr lang="en-GB" sz="1400" dirty="0"/>
          </a:p>
          <a:p>
            <a:r>
              <a:rPr lang="en-GB" sz="1400" dirty="0" smtClean="0"/>
              <a:t>A</a:t>
            </a:r>
            <a:r>
              <a:rPr lang="en-GB" sz="1400" dirty="0" smtClean="0">
                <a:solidFill>
                  <a:srgbClr val="FF0000"/>
                </a:solidFill>
              </a:rPr>
              <a:t> blender </a:t>
            </a:r>
            <a:r>
              <a:rPr lang="en-GB" sz="1400" dirty="0" smtClean="0"/>
              <a:t>saves time when crushing fruit and vegetables to makes soups and smoothies</a:t>
            </a:r>
          </a:p>
          <a:p>
            <a:endParaRPr lang="en-GB" sz="1400" dirty="0"/>
          </a:p>
          <a:p>
            <a:r>
              <a:rPr lang="en-GB" sz="1400" dirty="0" smtClean="0"/>
              <a:t>A </a:t>
            </a:r>
            <a:r>
              <a:rPr lang="en-GB" sz="1400" dirty="0" smtClean="0">
                <a:solidFill>
                  <a:srgbClr val="FF0000"/>
                </a:solidFill>
              </a:rPr>
              <a:t>food processor </a:t>
            </a:r>
            <a:r>
              <a:rPr lang="en-GB" sz="1400" dirty="0" smtClean="0"/>
              <a:t>has attachments that can prepare a variety of foods.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It is useful for cutting and shredding large quantities of vegetables.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It is very quick and can save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The main uses of a food processor are to chop, make dough such as pastry or pasta, liquidise, puree, grate and slice.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 smtClean="0">
                <a:solidFill>
                  <a:srgbClr val="FF0000"/>
                </a:solidFill>
              </a:rPr>
              <a:t>Hand-held mixers </a:t>
            </a:r>
            <a:r>
              <a:rPr lang="en-GB" sz="1400" dirty="0" smtClean="0"/>
              <a:t>mix, whisk, knead or beat</a:t>
            </a:r>
          </a:p>
          <a:p>
            <a:r>
              <a:rPr lang="en-GB" sz="1400" dirty="0" smtClean="0"/>
              <a:t>Small quantities of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Electric mixers are much quicker than mixing by hand, and can be used in any bowl or container.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Mixers are used to  whisk cream, and to whisk egg whites to make meringue.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They can be used to beat mixtures such as cakes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Some mixers have a dough hook for kneading bread dough</a:t>
            </a:r>
          </a:p>
        </p:txBody>
      </p:sp>
      <p:pic>
        <p:nvPicPr>
          <p:cNvPr id="6" name="Picture 5" descr="Royalty-Free photo: &lt;strong&gt;Blender&lt;/strong&gt; &lt;strong&gt;fruits&lt;/strong&gt; in glasses | PickPi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92" y="928807"/>
            <a:ext cx="1400618" cy="1211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Fruity Smoothies for a Fun and Nutritious Afternoon Snack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91" y="488732"/>
            <a:ext cx="1279584" cy="1651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equipment - How to evaluate the features of a multi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15" y="2157910"/>
            <a:ext cx="2723554" cy="201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equipment - What to look for in a &lt;strong&gt;hand&lt;/strong&gt; &lt;strong&gt;mixer&lt;/strong&gt; for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15" y="4189136"/>
            <a:ext cx="2723554" cy="2491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141910" y="1663510"/>
            <a:ext cx="5947511" cy="50167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200" dirty="0" smtClean="0"/>
          </a:p>
          <a:p>
            <a:r>
              <a:rPr lang="en-GB" sz="1400" b="1" dirty="0" smtClean="0"/>
              <a:t>Self Assessment – </a:t>
            </a:r>
          </a:p>
          <a:p>
            <a:endParaRPr lang="en-GB" sz="1400" b="1" dirty="0"/>
          </a:p>
          <a:p>
            <a:r>
              <a:rPr lang="en-GB" sz="1400" b="1" dirty="0" smtClean="0"/>
              <a:t>Which piece of equipment will you use for the following food tasks:</a:t>
            </a:r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 smtClean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 smtClean="0"/>
              <a:t>In Practice:</a:t>
            </a:r>
          </a:p>
          <a:p>
            <a:r>
              <a:rPr lang="en-GB" sz="1400" b="1" dirty="0" smtClean="0"/>
              <a:t>Make a dish which uses a piece of electrical equipment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Food processor – Coleslaw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Hand-held mixer – banana cake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Blender – a smoothie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1909" y="63072"/>
            <a:ext cx="5947511" cy="16004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Using equipment safely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Do not use electrical equipment when your hands are wet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Do not put the electrical equipment in water to wash it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Switch off at the socket when you have finished using electrical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Wash equipment carefully- If the equipment is sharp, do not place it in</a:t>
            </a:r>
          </a:p>
          <a:p>
            <a:r>
              <a:rPr lang="en-GB" sz="1400" dirty="0"/>
              <a:t>a</a:t>
            </a:r>
            <a:r>
              <a:rPr lang="en-GB" sz="1400" dirty="0" smtClean="0"/>
              <a:t> bowl of soapy water where it cannot be seen.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Do not use metal spoons in a saucepan, as they conduct heat.</a:t>
            </a:r>
            <a:endParaRPr lang="en-GB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13653"/>
              </p:ext>
            </p:extLst>
          </p:nvPr>
        </p:nvGraphicFramePr>
        <p:xfrm>
          <a:off x="6258012" y="2685867"/>
          <a:ext cx="5715303" cy="249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61">
                  <a:extLst>
                    <a:ext uri="{9D8B030D-6E8A-4147-A177-3AD203B41FA5}">
                      <a16:colId xmlns:a16="http://schemas.microsoft.com/office/drawing/2014/main" val="2695888166"/>
                    </a:ext>
                  </a:extLst>
                </a:gridCol>
                <a:gridCol w="3448342">
                  <a:extLst>
                    <a:ext uri="{9D8B030D-6E8A-4147-A177-3AD203B41FA5}">
                      <a16:colId xmlns:a16="http://schemas.microsoft.com/office/drawing/2014/main" val="1321224033"/>
                    </a:ext>
                  </a:extLst>
                </a:gridCol>
              </a:tblGrid>
              <a:tr h="25419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Food Task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Piece of equipment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74138"/>
                  </a:ext>
                </a:extLst>
              </a:tr>
              <a:tr h="25419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Chopping nuts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2608"/>
                  </a:ext>
                </a:extLst>
              </a:tr>
              <a:tr h="313386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Making shortcrust pastry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80748"/>
                  </a:ext>
                </a:extLst>
              </a:tr>
              <a:tr h="313386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Making a Victoria sandwich cake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57338"/>
                  </a:ext>
                </a:extLst>
              </a:tr>
              <a:tr h="313386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Making a fruit smoothie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72513"/>
                  </a:ext>
                </a:extLst>
              </a:tr>
              <a:tr h="25419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Blending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soup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92826"/>
                  </a:ext>
                </a:extLst>
              </a:tr>
              <a:tr h="25419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Whipping cream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85326"/>
                  </a:ext>
                </a:extLst>
              </a:tr>
              <a:tr h="43874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Shredding cabbage and grating carrots for a coleslaw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6728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0138" y="97810"/>
            <a:ext cx="1392931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Knowledge –Electrical equipment - Why and How?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200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1667237" y="459726"/>
            <a:ext cx="313892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8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196" y="573285"/>
            <a:ext cx="6184959" cy="6284715"/>
            <a:chOff x="518960" y="975359"/>
            <a:chExt cx="4649132" cy="5724000"/>
          </a:xfrm>
        </p:grpSpPr>
        <p:sp>
          <p:nvSpPr>
            <p:cNvPr id="50" name="Rounded Rectangle 49"/>
            <p:cNvSpPr/>
            <p:nvPr/>
          </p:nvSpPr>
          <p:spPr>
            <a:xfrm>
              <a:off x="1372705" y="2932606"/>
              <a:ext cx="2847328" cy="4326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489" y="2694971"/>
              <a:ext cx="835216" cy="8352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6948" y="2923897"/>
              <a:ext cx="2959397" cy="43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Where does our food come from?</a:t>
              </a:r>
            </a:p>
            <a:p>
              <a:pPr algn="ctr"/>
              <a:r>
                <a:rPr lang="en-GB" sz="1200" b="1" dirty="0"/>
                <a:t>All our food comes from </a:t>
              </a:r>
              <a:r>
                <a:rPr lang="en-GB" sz="1200" b="1" dirty="0">
                  <a:solidFill>
                    <a:srgbClr val="00B050"/>
                  </a:solidFill>
                </a:rPr>
                <a:t>plants </a:t>
              </a:r>
              <a:r>
                <a:rPr lang="en-GB" sz="1200" b="1" dirty="0"/>
                <a:t>and </a:t>
              </a:r>
              <a:r>
                <a:rPr lang="en-GB" sz="1200" b="1" dirty="0">
                  <a:solidFill>
                    <a:schemeClr val="accent2"/>
                  </a:solidFill>
                </a:rPr>
                <a:t>animals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9347" y="2419300"/>
              <a:ext cx="754886" cy="28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B050"/>
                  </a:solidFill>
                </a:rPr>
                <a:t>Grown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2161" y="3579604"/>
              <a:ext cx="1724491" cy="28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2"/>
                  </a:solidFill>
                </a:rPr>
                <a:t>Reared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9624" y="3559659"/>
              <a:ext cx="1373696" cy="28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2"/>
                  </a:solidFill>
                </a:rPr>
                <a:t>Caught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10" y="3881244"/>
              <a:ext cx="2213365" cy="13965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22" y="5317091"/>
              <a:ext cx="2219478" cy="133585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178" y="3879811"/>
              <a:ext cx="2261993" cy="13776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6127" y="5295533"/>
              <a:ext cx="2261006" cy="1360854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611651" y="1040452"/>
              <a:ext cx="2137374" cy="1423767"/>
              <a:chOff x="373848" y="1106319"/>
              <a:chExt cx="2137374" cy="142376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848" y="1106319"/>
                <a:ext cx="2137374" cy="142376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8936" y="1137478"/>
                <a:ext cx="566368" cy="521249"/>
              </a:xfrm>
              <a:prstGeom prst="rect">
                <a:avLst/>
              </a:prstGeom>
            </p:spPr>
          </p:pic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5498" y="5350604"/>
              <a:ext cx="586417" cy="564724"/>
            </a:xfrm>
            <a:prstGeom prst="rect">
              <a:avLst/>
            </a:prstGeom>
          </p:spPr>
        </p:pic>
        <p:pic>
          <p:nvPicPr>
            <p:cNvPr id="41" name="Picture 40" descr="Macintosh HD:Users:andrewwhitehead:Desktop:Unknown-1.jpeg"/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1"/>
            <a:stretch/>
          </p:blipFill>
          <p:spPr bwMode="auto">
            <a:xfrm>
              <a:off x="4228742" y="3915636"/>
              <a:ext cx="863651" cy="3817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" name="Group 45"/>
            <p:cNvGrpSpPr/>
            <p:nvPr/>
          </p:nvGrpSpPr>
          <p:grpSpPr>
            <a:xfrm>
              <a:off x="2859088" y="1040452"/>
              <a:ext cx="2278027" cy="1423767"/>
              <a:chOff x="2582206" y="935943"/>
              <a:chExt cx="2278027" cy="142376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2206" y="935943"/>
                <a:ext cx="2278027" cy="142376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96202" y="1761355"/>
                <a:ext cx="505541" cy="552504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5497" y="4635516"/>
              <a:ext cx="577374" cy="607666"/>
            </a:xfrm>
            <a:prstGeom prst="rect">
              <a:avLst/>
            </a:prstGeom>
          </p:spPr>
        </p:pic>
        <p:pic>
          <p:nvPicPr>
            <p:cNvPr id="44" name="Picture 43" descr="Macintosh HD:Users:andrewwhitehead:Desktop:Unknown-1.jpeg"/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1"/>
            <a:stretch/>
          </p:blipFill>
          <p:spPr bwMode="auto">
            <a:xfrm>
              <a:off x="4220033" y="6232232"/>
              <a:ext cx="863651" cy="3817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Right Arrow 46"/>
            <p:cNvSpPr/>
            <p:nvPr/>
          </p:nvSpPr>
          <p:spPr>
            <a:xfrm rot="16200000">
              <a:off x="2672475" y="2604851"/>
              <a:ext cx="267800" cy="40262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ight Arrow 47"/>
            <p:cNvSpPr/>
            <p:nvPr/>
          </p:nvSpPr>
          <p:spPr>
            <a:xfrm rot="5400000">
              <a:off x="1574252" y="3298983"/>
              <a:ext cx="267800" cy="4026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ight Arrow 48"/>
            <p:cNvSpPr/>
            <p:nvPr/>
          </p:nvSpPr>
          <p:spPr>
            <a:xfrm rot="5400000">
              <a:off x="3784155" y="3305080"/>
              <a:ext cx="267800" cy="4026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71454" y="2801099"/>
              <a:ext cx="864426" cy="69331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518960" y="975359"/>
              <a:ext cx="4649132" cy="57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96751" y="529431"/>
            <a:ext cx="5991537" cy="6372422"/>
            <a:chOff x="5189123" y="975360"/>
            <a:chExt cx="4239729" cy="5751061"/>
          </a:xfrm>
        </p:grpSpPr>
        <p:sp>
          <p:nvSpPr>
            <p:cNvPr id="58" name="Rounded Rectangle 57"/>
            <p:cNvSpPr/>
            <p:nvPr/>
          </p:nvSpPr>
          <p:spPr>
            <a:xfrm>
              <a:off x="5838423" y="3240396"/>
              <a:ext cx="2847328" cy="2573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ight Arrow 61"/>
            <p:cNvSpPr/>
            <p:nvPr/>
          </p:nvSpPr>
          <p:spPr>
            <a:xfrm rot="5400000">
              <a:off x="7022914" y="3468226"/>
              <a:ext cx="325574" cy="40262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ight Arrow 62"/>
            <p:cNvSpPr/>
            <p:nvPr/>
          </p:nvSpPr>
          <p:spPr>
            <a:xfrm rot="16200000">
              <a:off x="8081601" y="2879546"/>
              <a:ext cx="324915" cy="40262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6148680" y="2872283"/>
              <a:ext cx="327810" cy="40262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 flipH="1">
              <a:off x="7140622" y="1358216"/>
              <a:ext cx="2018371" cy="10234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7800" y="2154390"/>
              <a:ext cx="795384" cy="86927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838423" y="3225544"/>
              <a:ext cx="2847328" cy="25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How far does our food travel to get to us?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18160" y="2705215"/>
              <a:ext cx="1155094" cy="24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Some is local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21959" y="2348220"/>
              <a:ext cx="1468510" cy="56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Some comes by lorry from all over the UK or Europe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93070" y="3785285"/>
              <a:ext cx="2890524" cy="24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Some is flown here from all over the world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89123" y="5974067"/>
              <a:ext cx="3050713" cy="462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The higher the </a:t>
              </a:r>
              <a:r>
                <a:rPr lang="en-GB" sz="1400" b="1" dirty="0">
                  <a:solidFill>
                    <a:srgbClr val="00B0F0"/>
                  </a:solidFill>
                </a:rPr>
                <a:t>food miles </a:t>
              </a:r>
              <a:r>
                <a:rPr lang="en-GB" sz="1200" b="1" dirty="0"/>
                <a:t>the bigger the environmental issues for our planet 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324500" y="1335634"/>
              <a:ext cx="1641930" cy="1373704"/>
              <a:chOff x="389667" y="2047410"/>
              <a:chExt cx="5116872" cy="4280978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9667" y="2047410"/>
                <a:ext cx="5116872" cy="236783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9667" y="4303335"/>
                <a:ext cx="5116869" cy="2025053"/>
              </a:xfrm>
              <a:prstGeom prst="rect">
                <a:avLst/>
              </a:prstGeom>
            </p:spPr>
          </p:pic>
        </p:grp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4500" y="4040239"/>
              <a:ext cx="3533983" cy="189373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087" y="3557524"/>
              <a:ext cx="1080207" cy="885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5" name="Rectangle 64"/>
            <p:cNvSpPr/>
            <p:nvPr/>
          </p:nvSpPr>
          <p:spPr>
            <a:xfrm>
              <a:off x="5246350" y="975360"/>
              <a:ext cx="4125275" cy="57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3529" y="5610806"/>
              <a:ext cx="1365323" cy="1115615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262252" y="1002422"/>
              <a:ext cx="4093470" cy="28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B0F0"/>
                  </a:solidFill>
                </a:rPr>
                <a:t>Food miles </a:t>
              </a:r>
              <a:r>
                <a:rPr lang="en-GB" sz="1200" b="1" dirty="0"/>
                <a:t>- The distance food travels from </a:t>
              </a:r>
              <a:r>
                <a:rPr lang="en-GB" sz="1400" b="1" dirty="0">
                  <a:solidFill>
                    <a:srgbClr val="00B0F0"/>
                  </a:solidFill>
                </a:rPr>
                <a:t>Farm To Fork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6643179" y="2925237"/>
              <a:ext cx="1182881" cy="346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B0F0"/>
                  </a:solidFill>
                </a:rPr>
                <a:t>Food miles </a:t>
              </a:r>
              <a:endParaRPr lang="en-GB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2196" y="96251"/>
            <a:ext cx="4025663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Year 7 Extension  –Food Provenance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40765" y="152875"/>
            <a:ext cx="796665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Food Provenance- </a:t>
            </a:r>
            <a:r>
              <a:rPr lang="en-GB" sz="1400" b="1" dirty="0" smtClean="0"/>
              <a:t>knowing where food is grown, reared, caught and how it is produced and transported.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850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1639</Words>
  <Application>Microsoft Office PowerPoint</Application>
  <PresentationFormat>Widescreen</PresentationFormat>
  <Paragraphs>250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MS Mincho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Hillcrest School and Sixth 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Kirsz</dc:creator>
  <cp:lastModifiedBy>A Kirsz</cp:lastModifiedBy>
  <cp:revision>354</cp:revision>
  <cp:lastPrinted>2020-07-06T09:53:28Z</cp:lastPrinted>
  <dcterms:created xsi:type="dcterms:W3CDTF">2020-06-25T15:28:24Z</dcterms:created>
  <dcterms:modified xsi:type="dcterms:W3CDTF">2022-06-12T19:22:18Z</dcterms:modified>
</cp:coreProperties>
</file>