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61" r:id="rId3"/>
  </p:sldIdLst>
  <p:sldSz cx="12192000" cy="6858000"/>
  <p:notesSz cx="6742113" cy="9799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59" autoAdjust="0"/>
    <p:restoredTop sz="88182" autoAdjust="0"/>
  </p:normalViewPr>
  <p:slideViewPr>
    <p:cSldViewPr snapToGrid="0">
      <p:cViewPr varScale="1">
        <p:scale>
          <a:sx n="80" d="100"/>
          <a:sy n="80" d="100"/>
        </p:scale>
        <p:origin x="12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1684"/>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1684"/>
          </a:xfrm>
          <a:prstGeom prst="rect">
            <a:avLst/>
          </a:prstGeom>
        </p:spPr>
        <p:txBody>
          <a:bodyPr vert="horz" lIns="91440" tIns="45720" rIns="91440" bIns="45720" rtlCol="0"/>
          <a:lstStyle>
            <a:lvl1pPr algn="r">
              <a:defRPr sz="1200"/>
            </a:lvl1pPr>
          </a:lstStyle>
          <a:p>
            <a:fld id="{1E58E4A8-CD0D-4FE0-A9B8-888455BD889D}" type="datetimeFigureOut">
              <a:rPr lang="en-GB" smtClean="0"/>
              <a:t>02/06/2021</a:t>
            </a:fld>
            <a:endParaRPr lang="en-GB"/>
          </a:p>
        </p:txBody>
      </p:sp>
      <p:sp>
        <p:nvSpPr>
          <p:cNvPr id="4" name="Slide Image Placeholder 3"/>
          <p:cNvSpPr>
            <a:spLocks noGrp="1" noRot="1" noChangeAspect="1"/>
          </p:cNvSpPr>
          <p:nvPr>
            <p:ph type="sldImg" idx="2"/>
          </p:nvPr>
        </p:nvSpPr>
        <p:spPr>
          <a:xfrm>
            <a:off x="430213" y="1223963"/>
            <a:ext cx="5881687" cy="33083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16076"/>
            <a:ext cx="5393690" cy="385860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07956"/>
            <a:ext cx="2921582" cy="49168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07956"/>
            <a:ext cx="2921582" cy="491683"/>
          </a:xfrm>
          <a:prstGeom prst="rect">
            <a:avLst/>
          </a:prstGeom>
        </p:spPr>
        <p:txBody>
          <a:bodyPr vert="horz" lIns="91440" tIns="45720" rIns="91440" bIns="45720" rtlCol="0" anchor="b"/>
          <a:lstStyle>
            <a:lvl1pPr algn="r">
              <a:defRPr sz="1200"/>
            </a:lvl1pPr>
          </a:lstStyle>
          <a:p>
            <a:fld id="{2C2C4F16-C3C7-4499-BD04-B74B4C3BC336}" type="slidenum">
              <a:rPr lang="en-GB" smtClean="0"/>
              <a:t>‹#›</a:t>
            </a:fld>
            <a:endParaRPr lang="en-GB"/>
          </a:p>
        </p:txBody>
      </p:sp>
    </p:spTree>
    <p:extLst>
      <p:ext uri="{BB962C8B-B14F-4D97-AF65-F5344CB8AC3E}">
        <p14:creationId xmlns:p14="http://schemas.microsoft.com/office/powerpoint/2010/main" val="186365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CD5E0A7-27E7-4EAF-A672-CC8CDC7392BD}" type="slidenum">
              <a:rPr lang="en-GB" smtClean="0"/>
              <a:t>1</a:t>
            </a:fld>
            <a:endParaRPr lang="en-GB"/>
          </a:p>
        </p:txBody>
      </p:sp>
    </p:spTree>
    <p:extLst>
      <p:ext uri="{BB962C8B-B14F-4D97-AF65-F5344CB8AC3E}">
        <p14:creationId xmlns:p14="http://schemas.microsoft.com/office/powerpoint/2010/main" val="27572581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485508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3525774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3755713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12323B2-D3AE-4E70-8C48-B04314389F1C}"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18277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2323B2-D3AE-4E70-8C48-B04314389F1C}" type="datetimeFigureOut">
              <a:rPr lang="en-GB" smtClean="0"/>
              <a:t>02/06/2021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537860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12323B2-D3AE-4E70-8C48-B04314389F1C}" type="datetimeFigureOut">
              <a:rPr lang="en-GB" smtClean="0"/>
              <a:t>02/06/2021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5230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12323B2-D3AE-4E70-8C48-B04314389F1C}" type="datetimeFigureOut">
              <a:rPr lang="en-GB" smtClean="0"/>
              <a:t>02/06/2021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1902234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12323B2-D3AE-4E70-8C48-B04314389F1C}" type="datetimeFigureOut">
              <a:rPr lang="en-GB" smtClean="0"/>
              <a:t>02/06/2021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683099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323B2-D3AE-4E70-8C48-B04314389F1C}" type="datetimeFigureOut">
              <a:rPr lang="en-GB" smtClean="0"/>
              <a:t>02/06/2021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969427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323B2-D3AE-4E70-8C48-B04314389F1C}" type="datetimeFigureOut">
              <a:rPr lang="en-GB" smtClean="0"/>
              <a:t>02/06/2021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52757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2323B2-D3AE-4E70-8C48-B04314389F1C}" type="datetimeFigureOut">
              <a:rPr lang="en-GB" smtClean="0"/>
              <a:t>02/06/2021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541630-541C-458C-881D-15196E45640D}" type="slidenum">
              <a:rPr lang="en-GB" smtClean="0"/>
              <a:t>‹#›</a:t>
            </a:fld>
            <a:endParaRPr lang="en-GB"/>
          </a:p>
        </p:txBody>
      </p:sp>
    </p:spTree>
    <p:extLst>
      <p:ext uri="{BB962C8B-B14F-4D97-AF65-F5344CB8AC3E}">
        <p14:creationId xmlns:p14="http://schemas.microsoft.com/office/powerpoint/2010/main" val="2928512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2323B2-D3AE-4E70-8C48-B04314389F1C}" type="datetimeFigureOut">
              <a:rPr lang="en-GB" smtClean="0"/>
              <a:t>02/06/2021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541630-541C-458C-881D-15196E45640D}" type="slidenum">
              <a:rPr lang="en-GB" smtClean="0"/>
              <a:t>‹#›</a:t>
            </a:fld>
            <a:endParaRPr lang="en-GB"/>
          </a:p>
        </p:txBody>
      </p:sp>
    </p:spTree>
    <p:extLst>
      <p:ext uri="{BB962C8B-B14F-4D97-AF65-F5344CB8AC3E}">
        <p14:creationId xmlns:p14="http://schemas.microsoft.com/office/powerpoint/2010/main" val="688689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532" y="-24597"/>
            <a:ext cx="4258638" cy="307777"/>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n-GB" sz="1400" b="1" dirty="0" smtClean="0"/>
              <a:t>Merchant of Venice </a:t>
            </a:r>
            <a:r>
              <a:rPr lang="en-GB" sz="1400" b="1" dirty="0"/>
              <a:t>KO</a:t>
            </a:r>
          </a:p>
        </p:txBody>
      </p:sp>
      <p:graphicFrame>
        <p:nvGraphicFramePr>
          <p:cNvPr id="5" name="Table 4"/>
          <p:cNvGraphicFramePr>
            <a:graphicFrameLocks noGrp="1"/>
          </p:cNvGraphicFramePr>
          <p:nvPr>
            <p:extLst>
              <p:ext uri="{D42A27DB-BD31-4B8C-83A1-F6EECF244321}">
                <p14:modId xmlns:p14="http://schemas.microsoft.com/office/powerpoint/2010/main" val="3289359206"/>
              </p:ext>
            </p:extLst>
          </p:nvPr>
        </p:nvGraphicFramePr>
        <p:xfrm>
          <a:off x="18097" y="299660"/>
          <a:ext cx="1834805" cy="6586262"/>
        </p:xfrm>
        <a:graphic>
          <a:graphicData uri="http://schemas.openxmlformats.org/drawingml/2006/table">
            <a:tbl>
              <a:tblPr firstRow="1" bandRow="1">
                <a:tableStyleId>{93296810-A885-4BE3-A3E7-6D5BEEA58F35}</a:tableStyleId>
              </a:tblPr>
              <a:tblGrid>
                <a:gridCol w="869170">
                  <a:extLst>
                    <a:ext uri="{9D8B030D-6E8A-4147-A177-3AD203B41FA5}">
                      <a16:colId xmlns:a16="http://schemas.microsoft.com/office/drawing/2014/main" val="20000"/>
                    </a:ext>
                  </a:extLst>
                </a:gridCol>
                <a:gridCol w="965635">
                  <a:extLst>
                    <a:ext uri="{9D8B030D-6E8A-4147-A177-3AD203B41FA5}">
                      <a16:colId xmlns:a16="http://schemas.microsoft.com/office/drawing/2014/main" val="20001"/>
                    </a:ext>
                  </a:extLst>
                </a:gridCol>
              </a:tblGrid>
              <a:tr h="229455">
                <a:tc>
                  <a:txBody>
                    <a:bodyPr/>
                    <a:lstStyle/>
                    <a:p>
                      <a:pPr algn="ctr"/>
                      <a:r>
                        <a:rPr lang="en-GB" sz="900" dirty="0">
                          <a:solidFill>
                            <a:schemeClr val="tx1"/>
                          </a:solidFill>
                        </a:rPr>
                        <a:t>Vocabulary</a:t>
                      </a:r>
                    </a:p>
                  </a:txBody>
                  <a:tcPr/>
                </a:tc>
                <a:tc>
                  <a:txBody>
                    <a:bodyPr/>
                    <a:lstStyle/>
                    <a:p>
                      <a:pPr algn="ctr"/>
                      <a:r>
                        <a:rPr lang="en-GB" sz="900" dirty="0">
                          <a:solidFill>
                            <a:schemeClr val="tx1"/>
                          </a:solidFill>
                        </a:rPr>
                        <a:t>Definition</a:t>
                      </a:r>
                      <a:r>
                        <a:rPr lang="en-GB" sz="900" baseline="0" dirty="0">
                          <a:solidFill>
                            <a:schemeClr val="tx1"/>
                          </a:solidFill>
                        </a:rPr>
                        <a:t> </a:t>
                      </a:r>
                      <a:endParaRPr lang="en-GB" sz="900" dirty="0">
                        <a:solidFill>
                          <a:schemeClr val="tx1"/>
                        </a:solidFill>
                      </a:endParaRPr>
                    </a:p>
                  </a:txBody>
                  <a:tcPr/>
                </a:tc>
                <a:extLst>
                  <a:ext uri="{0D108BD9-81ED-4DB2-BD59-A6C34878D82A}">
                    <a16:rowId xmlns:a16="http://schemas.microsoft.com/office/drawing/2014/main" val="10000"/>
                  </a:ext>
                </a:extLst>
              </a:tr>
              <a:tr h="458732">
                <a:tc>
                  <a:txBody>
                    <a:bodyPr/>
                    <a:lstStyle/>
                    <a:p>
                      <a:pPr algn="l"/>
                      <a:r>
                        <a:rPr lang="en-GB" sz="800" b="1" dirty="0"/>
                        <a:t>Retribution </a:t>
                      </a:r>
                    </a:p>
                  </a:txBody>
                  <a:tcPr/>
                </a:tc>
                <a:tc>
                  <a:txBody>
                    <a:bodyPr/>
                    <a:lstStyle/>
                    <a:p>
                      <a:pPr algn="l"/>
                      <a:r>
                        <a:rPr lang="en-GB" sz="800" dirty="0"/>
                        <a:t>Inflicting punishment for a wrongful act </a:t>
                      </a:r>
                    </a:p>
                  </a:txBody>
                  <a:tcPr/>
                </a:tc>
                <a:extLst>
                  <a:ext uri="{0D108BD9-81ED-4DB2-BD59-A6C34878D82A}">
                    <a16:rowId xmlns:a16="http://schemas.microsoft.com/office/drawing/2014/main" val="10001"/>
                  </a:ext>
                </a:extLst>
              </a:tr>
              <a:tr h="452215">
                <a:tc>
                  <a:txBody>
                    <a:bodyPr/>
                    <a:lstStyle/>
                    <a:p>
                      <a:pPr algn="l"/>
                      <a:r>
                        <a:rPr lang="en-GB" sz="800" b="1" dirty="0"/>
                        <a:t>Patriarchy </a:t>
                      </a:r>
                    </a:p>
                  </a:txBody>
                  <a:tcPr/>
                </a:tc>
                <a:tc>
                  <a:txBody>
                    <a:bodyPr/>
                    <a:lstStyle/>
                    <a:p>
                      <a:pPr algn="l"/>
                      <a:r>
                        <a:rPr lang="en-GB" sz="800" dirty="0"/>
                        <a:t>Society dominated</a:t>
                      </a:r>
                      <a:r>
                        <a:rPr lang="en-GB" sz="800" baseline="0" dirty="0"/>
                        <a:t> by </a:t>
                      </a:r>
                      <a:r>
                        <a:rPr lang="en-GB" sz="800" dirty="0"/>
                        <a:t>males who</a:t>
                      </a:r>
                      <a:r>
                        <a:rPr lang="en-GB" sz="800" baseline="0" dirty="0"/>
                        <a:t> </a:t>
                      </a:r>
                      <a:r>
                        <a:rPr lang="en-GB" sz="800" dirty="0"/>
                        <a:t>rule</a:t>
                      </a:r>
                      <a:r>
                        <a:rPr lang="en-GB" sz="800" baseline="0" dirty="0"/>
                        <a:t> over females</a:t>
                      </a:r>
                      <a:r>
                        <a:rPr lang="en-GB" sz="800" dirty="0"/>
                        <a:t> </a:t>
                      </a:r>
                    </a:p>
                  </a:txBody>
                  <a:tcPr/>
                </a:tc>
                <a:extLst>
                  <a:ext uri="{0D108BD9-81ED-4DB2-BD59-A6C34878D82A}">
                    <a16:rowId xmlns:a16="http://schemas.microsoft.com/office/drawing/2014/main" val="10002"/>
                  </a:ext>
                </a:extLst>
              </a:tr>
              <a:tr h="572806">
                <a:tc>
                  <a:txBody>
                    <a:bodyPr/>
                    <a:lstStyle/>
                    <a:p>
                      <a:pPr algn="l"/>
                      <a:r>
                        <a:rPr lang="en-GB" sz="800" b="1" dirty="0"/>
                        <a:t>Masculinity</a:t>
                      </a:r>
                    </a:p>
                  </a:txBody>
                  <a:tcPr/>
                </a:tc>
                <a:tc>
                  <a:txBody>
                    <a:bodyPr/>
                    <a:lstStyle/>
                    <a:p>
                      <a:pPr algn="l"/>
                      <a:r>
                        <a:rPr lang="en-GB" sz="800" dirty="0"/>
                        <a:t>Traits relating to being stereotypically</a:t>
                      </a:r>
                      <a:r>
                        <a:rPr lang="en-GB" sz="800" baseline="0" dirty="0"/>
                        <a:t> male</a:t>
                      </a:r>
                      <a:endParaRPr lang="en-GB" sz="800" dirty="0"/>
                    </a:p>
                  </a:txBody>
                  <a:tcPr/>
                </a:tc>
                <a:extLst>
                  <a:ext uri="{0D108BD9-81ED-4DB2-BD59-A6C34878D82A}">
                    <a16:rowId xmlns:a16="http://schemas.microsoft.com/office/drawing/2014/main" val="10003"/>
                  </a:ext>
                </a:extLst>
              </a:tr>
              <a:tr h="452215">
                <a:tc>
                  <a:txBody>
                    <a:bodyPr/>
                    <a:lstStyle/>
                    <a:p>
                      <a:pPr algn="l"/>
                      <a:r>
                        <a:rPr lang="en-GB" sz="800" b="1" dirty="0" smtClean="0"/>
                        <a:t>Archetypal</a:t>
                      </a:r>
                      <a:endParaRPr lang="en-GB" sz="800" b="1" dirty="0"/>
                    </a:p>
                  </a:txBody>
                  <a:tcPr/>
                </a:tc>
                <a:tc>
                  <a:txBody>
                    <a:bodyPr/>
                    <a:lstStyle/>
                    <a:p>
                      <a:pPr algn="l"/>
                      <a:r>
                        <a:rPr lang="en-GB" sz="800" dirty="0" smtClean="0"/>
                        <a:t>Very typical of a certain kind of person or thing</a:t>
                      </a:r>
                    </a:p>
                  </a:txBody>
                  <a:tcPr/>
                </a:tc>
                <a:extLst>
                  <a:ext uri="{0D108BD9-81ED-4DB2-BD59-A6C34878D82A}">
                    <a16:rowId xmlns:a16="http://schemas.microsoft.com/office/drawing/2014/main" val="10004"/>
                  </a:ext>
                </a:extLst>
              </a:tr>
              <a:tr h="452215">
                <a:tc>
                  <a:txBody>
                    <a:bodyPr/>
                    <a:lstStyle/>
                    <a:p>
                      <a:pPr algn="l"/>
                      <a:r>
                        <a:rPr lang="en-GB" sz="800" b="1" dirty="0"/>
                        <a:t>Loyalty</a:t>
                      </a:r>
                      <a:r>
                        <a:rPr lang="en-GB" sz="800" b="1" baseline="0" dirty="0"/>
                        <a:t> </a:t>
                      </a:r>
                      <a:endParaRPr lang="en-GB" sz="800" b="1" dirty="0"/>
                    </a:p>
                  </a:txBody>
                  <a:tcPr/>
                </a:tc>
                <a:tc>
                  <a:txBody>
                    <a:bodyPr/>
                    <a:lstStyle/>
                    <a:p>
                      <a:pPr algn="l"/>
                      <a:r>
                        <a:rPr lang="en-GB" sz="800" dirty="0"/>
                        <a:t>Having a strong</a:t>
                      </a:r>
                      <a:r>
                        <a:rPr lang="en-GB" sz="800" baseline="0" dirty="0"/>
                        <a:t> feeling of support or allegiance </a:t>
                      </a:r>
                      <a:endParaRPr lang="en-GB" sz="800" dirty="0"/>
                    </a:p>
                  </a:txBody>
                  <a:tcPr/>
                </a:tc>
                <a:extLst>
                  <a:ext uri="{0D108BD9-81ED-4DB2-BD59-A6C34878D82A}">
                    <a16:rowId xmlns:a16="http://schemas.microsoft.com/office/drawing/2014/main" val="10005"/>
                  </a:ext>
                </a:extLst>
              </a:tr>
              <a:tr h="452215">
                <a:tc>
                  <a:txBody>
                    <a:bodyPr/>
                    <a:lstStyle/>
                    <a:p>
                      <a:pPr algn="l"/>
                      <a:r>
                        <a:rPr lang="en-GB" sz="800" b="1" dirty="0"/>
                        <a:t>Wisdom</a:t>
                      </a:r>
                    </a:p>
                  </a:txBody>
                  <a:tcPr/>
                </a:tc>
                <a:tc>
                  <a:txBody>
                    <a:bodyPr/>
                    <a:lstStyle/>
                    <a:p>
                      <a:pPr algn="l"/>
                      <a:r>
                        <a:rPr lang="en-GB" sz="800" dirty="0"/>
                        <a:t>Quality of having</a:t>
                      </a:r>
                      <a:r>
                        <a:rPr lang="en-GB" sz="800" baseline="0" dirty="0"/>
                        <a:t> good judgement/ being </a:t>
                      </a:r>
                      <a:r>
                        <a:rPr lang="en-GB" sz="800" dirty="0"/>
                        <a:t>wise</a:t>
                      </a:r>
                    </a:p>
                  </a:txBody>
                  <a:tcPr/>
                </a:tc>
                <a:extLst>
                  <a:ext uri="{0D108BD9-81ED-4DB2-BD59-A6C34878D82A}">
                    <a16:rowId xmlns:a16="http://schemas.microsoft.com/office/drawing/2014/main" val="10006"/>
                  </a:ext>
                </a:extLst>
              </a:tr>
              <a:tr h="372946">
                <a:tc>
                  <a:txBody>
                    <a:bodyPr/>
                    <a:lstStyle/>
                    <a:p>
                      <a:pPr algn="l"/>
                      <a:r>
                        <a:rPr lang="en-GB" sz="800" b="1" dirty="0"/>
                        <a:t>Justice</a:t>
                      </a:r>
                    </a:p>
                  </a:txBody>
                  <a:tcPr/>
                </a:tc>
                <a:tc>
                  <a:txBody>
                    <a:bodyPr/>
                    <a:lstStyle/>
                    <a:p>
                      <a:pPr algn="l"/>
                      <a:r>
                        <a:rPr lang="en-GB" sz="800" dirty="0"/>
                        <a:t>Fair treatment</a:t>
                      </a:r>
                      <a:r>
                        <a:rPr lang="en-GB" sz="800" baseline="0" dirty="0"/>
                        <a:t> or behaviour </a:t>
                      </a:r>
                      <a:endParaRPr lang="en-GB" sz="800" dirty="0"/>
                    </a:p>
                  </a:txBody>
                  <a:tcPr/>
                </a:tc>
                <a:extLst>
                  <a:ext uri="{0D108BD9-81ED-4DB2-BD59-A6C34878D82A}">
                    <a16:rowId xmlns:a16="http://schemas.microsoft.com/office/drawing/2014/main" val="10007"/>
                  </a:ext>
                </a:extLst>
              </a:tr>
              <a:tr h="452215">
                <a:tc>
                  <a:txBody>
                    <a:bodyPr/>
                    <a:lstStyle/>
                    <a:p>
                      <a:pPr algn="l"/>
                      <a:r>
                        <a:rPr lang="en-GB" sz="800" b="1" dirty="0" smtClean="0"/>
                        <a:t>Manipulative</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smtClean="0"/>
                        <a:t>Controlling things or people to get what you want.</a:t>
                      </a:r>
                    </a:p>
                  </a:txBody>
                  <a:tcPr/>
                </a:tc>
                <a:extLst>
                  <a:ext uri="{0D108BD9-81ED-4DB2-BD59-A6C34878D82A}">
                    <a16:rowId xmlns:a16="http://schemas.microsoft.com/office/drawing/2014/main" val="10009"/>
                  </a:ext>
                </a:extLst>
              </a:tr>
              <a:tr h="572806">
                <a:tc>
                  <a:txBody>
                    <a:bodyPr/>
                    <a:lstStyle/>
                    <a:p>
                      <a:pPr algn="l"/>
                      <a:r>
                        <a:rPr lang="en-GB" sz="800" b="1" dirty="0" smtClean="0"/>
                        <a:t>Prejudice</a:t>
                      </a:r>
                      <a:endParaRPr lang="en-GB" sz="800" b="1" dirty="0"/>
                    </a:p>
                  </a:txBody>
                  <a:tcPr/>
                </a:tc>
                <a:tc>
                  <a:txBody>
                    <a:bodyPr/>
                    <a:lstStyle/>
                    <a:p>
                      <a:pPr algn="l"/>
                      <a:r>
                        <a:rPr lang="en-GB" sz="800" dirty="0" smtClean="0"/>
                        <a:t>Unreasonable dislike for something or someone.</a:t>
                      </a:r>
                    </a:p>
                  </a:txBody>
                  <a:tcPr/>
                </a:tc>
                <a:extLst>
                  <a:ext uri="{0D108BD9-81ED-4DB2-BD59-A6C34878D82A}">
                    <a16:rowId xmlns:a16="http://schemas.microsoft.com/office/drawing/2014/main" val="10010"/>
                  </a:ext>
                </a:extLst>
              </a:tr>
              <a:tr h="343529">
                <a:tc>
                  <a:txBody>
                    <a:bodyPr/>
                    <a:lstStyle/>
                    <a:p>
                      <a:pPr algn="l"/>
                      <a:r>
                        <a:rPr lang="en-GB" sz="800" b="1" dirty="0"/>
                        <a:t>Malevolence</a:t>
                      </a:r>
                    </a:p>
                  </a:txBody>
                  <a:tcPr/>
                </a:tc>
                <a:tc>
                  <a:txBody>
                    <a:bodyPr/>
                    <a:lstStyle/>
                    <a:p>
                      <a:pPr algn="l"/>
                      <a:r>
                        <a:rPr lang="en-GB" sz="800" dirty="0" smtClean="0"/>
                        <a:t>Being deliberately hostile to others </a:t>
                      </a:r>
                      <a:endParaRPr lang="en-GB" sz="800" dirty="0"/>
                    </a:p>
                  </a:txBody>
                  <a:tcPr/>
                </a:tc>
                <a:extLst>
                  <a:ext uri="{0D108BD9-81ED-4DB2-BD59-A6C34878D82A}">
                    <a16:rowId xmlns:a16="http://schemas.microsoft.com/office/drawing/2014/main" val="10011"/>
                  </a:ext>
                </a:extLst>
              </a:tr>
              <a:tr h="452215">
                <a:tc>
                  <a:txBody>
                    <a:bodyPr/>
                    <a:lstStyle/>
                    <a:p>
                      <a:pPr algn="l"/>
                      <a:r>
                        <a:rPr lang="en-GB" sz="800" b="1" dirty="0" smtClean="0"/>
                        <a:t>Oppression</a:t>
                      </a:r>
                      <a:endParaRPr lang="en-GB" sz="800" b="1" dirty="0"/>
                    </a:p>
                  </a:txBody>
                  <a:tcPr/>
                </a:tc>
                <a:tc>
                  <a:txBody>
                    <a:bodyPr/>
                    <a:lstStyle/>
                    <a:p>
                      <a:pPr algn="l"/>
                      <a:r>
                        <a:rPr lang="en-GB" sz="800" dirty="0" smtClean="0"/>
                        <a:t>Cruel or unfair treatment by those in power.</a:t>
                      </a:r>
                    </a:p>
                  </a:txBody>
                  <a:tcPr/>
                </a:tc>
                <a:extLst>
                  <a:ext uri="{0D108BD9-81ED-4DB2-BD59-A6C34878D82A}">
                    <a16:rowId xmlns:a16="http://schemas.microsoft.com/office/drawing/2014/main" val="10012"/>
                  </a:ext>
                </a:extLst>
              </a:tr>
              <a:tr h="572806">
                <a:tc>
                  <a:txBody>
                    <a:bodyPr/>
                    <a:lstStyle/>
                    <a:p>
                      <a:pPr algn="l"/>
                      <a:r>
                        <a:rPr lang="en-GB" sz="800" b="1" dirty="0" smtClean="0"/>
                        <a:t>Obedience</a:t>
                      </a:r>
                      <a:endParaRPr lang="en-GB" sz="800" b="1" dirty="0"/>
                    </a:p>
                  </a:txBody>
                  <a:tcPr/>
                </a:tc>
                <a:tc>
                  <a:txBody>
                    <a:bodyPr/>
                    <a:lstStyle/>
                    <a:p>
                      <a:pPr algn="l"/>
                      <a:r>
                        <a:rPr lang="en-GB" sz="800" dirty="0" smtClean="0"/>
                        <a:t>Accepting / submitting to another’s authority</a:t>
                      </a:r>
                      <a:endParaRPr lang="en-GB" sz="800" dirty="0"/>
                    </a:p>
                  </a:txBody>
                  <a:tcPr/>
                </a:tc>
                <a:extLst>
                  <a:ext uri="{0D108BD9-81ED-4DB2-BD59-A6C34878D82A}">
                    <a16:rowId xmlns:a16="http://schemas.microsoft.com/office/drawing/2014/main" val="10013"/>
                  </a:ext>
                </a:extLst>
              </a:tr>
              <a:tr h="693396">
                <a:tc>
                  <a:txBody>
                    <a:bodyPr/>
                    <a:lstStyle/>
                    <a:p>
                      <a:pPr algn="l"/>
                      <a:r>
                        <a:rPr lang="en-GB" sz="800" b="1" dirty="0" smtClean="0"/>
                        <a:t>Capitalism</a:t>
                      </a:r>
                      <a:endParaRPr lang="en-GB" sz="800" b="1" dirty="0"/>
                    </a:p>
                  </a:txBody>
                  <a:tcPr/>
                </a:tc>
                <a:tc>
                  <a:txBody>
                    <a:bodyPr/>
                    <a:lstStyle/>
                    <a:p>
                      <a:pPr algn="l"/>
                      <a:r>
                        <a:rPr lang="en-GB" sz="800" dirty="0" smtClean="0"/>
                        <a:t>System in which trade and industry are controlled by private owners for profit.</a:t>
                      </a:r>
                      <a:endParaRPr lang="en-GB" sz="800" dirty="0"/>
                    </a:p>
                  </a:txBody>
                  <a:tcPr/>
                </a:tc>
                <a:extLst>
                  <a:ext uri="{0D108BD9-81ED-4DB2-BD59-A6C34878D82A}">
                    <a16:rowId xmlns:a16="http://schemas.microsoft.com/office/drawing/2014/main" val="10014"/>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7224310"/>
              </p:ext>
            </p:extLst>
          </p:nvPr>
        </p:nvGraphicFramePr>
        <p:xfrm>
          <a:off x="1871785" y="291127"/>
          <a:ext cx="1957432" cy="6538298"/>
        </p:xfrm>
        <a:graphic>
          <a:graphicData uri="http://schemas.openxmlformats.org/drawingml/2006/table">
            <a:tbl>
              <a:tblPr firstRow="1" bandRow="1">
                <a:tableStyleId>{93296810-A885-4BE3-A3E7-6D5BEEA58F35}</a:tableStyleId>
              </a:tblPr>
              <a:tblGrid>
                <a:gridCol w="833482">
                  <a:extLst>
                    <a:ext uri="{9D8B030D-6E8A-4147-A177-3AD203B41FA5}">
                      <a16:colId xmlns:a16="http://schemas.microsoft.com/office/drawing/2014/main" val="20000"/>
                    </a:ext>
                  </a:extLst>
                </a:gridCol>
                <a:gridCol w="1123950">
                  <a:extLst>
                    <a:ext uri="{9D8B030D-6E8A-4147-A177-3AD203B41FA5}">
                      <a16:colId xmlns:a16="http://schemas.microsoft.com/office/drawing/2014/main" val="20001"/>
                    </a:ext>
                  </a:extLst>
                </a:gridCol>
              </a:tblGrid>
              <a:tr h="251082">
                <a:tc>
                  <a:txBody>
                    <a:bodyPr/>
                    <a:lstStyle/>
                    <a:p>
                      <a:pPr algn="l"/>
                      <a:r>
                        <a:rPr lang="en-GB" sz="800" dirty="0">
                          <a:solidFill>
                            <a:schemeClr val="tx1"/>
                          </a:solidFill>
                        </a:rPr>
                        <a:t>Terminology</a:t>
                      </a:r>
                    </a:p>
                  </a:txBody>
                  <a:tcPr/>
                </a:tc>
                <a:tc>
                  <a:txBody>
                    <a:bodyPr/>
                    <a:lstStyle/>
                    <a:p>
                      <a:pPr algn="l"/>
                      <a:r>
                        <a:rPr lang="en-GB" sz="800" dirty="0">
                          <a:solidFill>
                            <a:schemeClr val="tx1"/>
                          </a:solidFill>
                        </a:rPr>
                        <a:t>Definition</a:t>
                      </a:r>
                      <a:r>
                        <a:rPr lang="en-GB" sz="800" baseline="0" dirty="0">
                          <a:solidFill>
                            <a:schemeClr val="tx1"/>
                          </a:solidFill>
                        </a:rPr>
                        <a:t> </a:t>
                      </a:r>
                      <a:endParaRPr lang="en-GB" sz="800" dirty="0">
                        <a:solidFill>
                          <a:schemeClr val="tx1"/>
                        </a:solidFill>
                      </a:endParaRPr>
                    </a:p>
                  </a:txBody>
                  <a:tcPr/>
                </a:tc>
                <a:extLst>
                  <a:ext uri="{0D108BD9-81ED-4DB2-BD59-A6C34878D82A}">
                    <a16:rowId xmlns:a16="http://schemas.microsoft.com/office/drawing/2014/main" val="10000"/>
                  </a:ext>
                </a:extLst>
              </a:tr>
              <a:tr h="464967">
                <a:tc>
                  <a:txBody>
                    <a:bodyPr/>
                    <a:lstStyle/>
                    <a:p>
                      <a:pPr algn="l"/>
                      <a:r>
                        <a:rPr lang="en-GB" sz="800" b="1" smtClean="0"/>
                        <a:t>Protagonist</a:t>
                      </a:r>
                      <a:endParaRPr lang="en-GB" sz="800" b="1" dirty="0"/>
                    </a:p>
                  </a:txBody>
                  <a:tcPr/>
                </a:tc>
                <a:tc>
                  <a:txBody>
                    <a:bodyPr/>
                    <a:lstStyle/>
                    <a:p>
                      <a:pPr algn="l"/>
                      <a:r>
                        <a:rPr lang="en-GB" sz="800" dirty="0"/>
                        <a:t>The main character who propels the action</a:t>
                      </a:r>
                      <a:r>
                        <a:rPr lang="en-GB" sz="800" baseline="0" dirty="0"/>
                        <a:t> forward</a:t>
                      </a:r>
                      <a:endParaRPr lang="en-GB" sz="800" dirty="0"/>
                    </a:p>
                  </a:txBody>
                  <a:tcPr/>
                </a:tc>
                <a:extLst>
                  <a:ext uri="{0D108BD9-81ED-4DB2-BD59-A6C34878D82A}">
                    <a16:rowId xmlns:a16="http://schemas.microsoft.com/office/drawing/2014/main" val="10001"/>
                  </a:ext>
                </a:extLst>
              </a:tr>
              <a:tr h="502705">
                <a:tc>
                  <a:txBody>
                    <a:bodyPr/>
                    <a:lstStyle/>
                    <a:p>
                      <a:pPr algn="l"/>
                      <a:r>
                        <a:rPr lang="en-GB" sz="800" b="1" dirty="0" smtClean="0"/>
                        <a:t>Antagonist</a:t>
                      </a:r>
                      <a:endParaRPr lang="en-GB" sz="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smtClean="0"/>
                        <a:t>The character who opposes  the protagonist</a:t>
                      </a:r>
                    </a:p>
                  </a:txBody>
                  <a:tcPr/>
                </a:tc>
                <a:extLst>
                  <a:ext uri="{0D108BD9-81ED-4DB2-BD59-A6C34878D82A}">
                    <a16:rowId xmlns:a16="http://schemas.microsoft.com/office/drawing/2014/main" val="4150518188"/>
                  </a:ext>
                </a:extLst>
              </a:tr>
              <a:tr h="599591">
                <a:tc>
                  <a:txBody>
                    <a:bodyPr/>
                    <a:lstStyle/>
                    <a:p>
                      <a:pPr algn="l"/>
                      <a:r>
                        <a:rPr lang="en-GB" sz="800" b="1" dirty="0"/>
                        <a:t>Dramatic Irony </a:t>
                      </a:r>
                    </a:p>
                  </a:txBody>
                  <a:tcPr/>
                </a:tc>
                <a:tc>
                  <a:txBody>
                    <a:bodyPr/>
                    <a:lstStyle/>
                    <a:p>
                      <a:pPr algn="l"/>
                      <a:r>
                        <a:rPr lang="en-GB" sz="800" kern="1200" dirty="0">
                          <a:solidFill>
                            <a:schemeClr val="dk1"/>
                          </a:solidFill>
                          <a:effectLst/>
                          <a:latin typeface="+mn-lt"/>
                          <a:ea typeface="+mn-ea"/>
                          <a:cs typeface="+mn-cs"/>
                        </a:rPr>
                        <a:t>where the audience are more aware of the action happening than the characters </a:t>
                      </a:r>
                      <a:endParaRPr lang="en-GB" sz="800" dirty="0"/>
                    </a:p>
                  </a:txBody>
                  <a:tcPr/>
                </a:tc>
                <a:extLst>
                  <a:ext uri="{0D108BD9-81ED-4DB2-BD59-A6C34878D82A}">
                    <a16:rowId xmlns:a16="http://schemas.microsoft.com/office/drawing/2014/main" val="377520017"/>
                  </a:ext>
                </a:extLst>
              </a:tr>
              <a:tr h="689475">
                <a:tc>
                  <a:txBody>
                    <a:bodyPr/>
                    <a:lstStyle/>
                    <a:p>
                      <a:pPr algn="l"/>
                      <a:r>
                        <a:rPr lang="en-GB" sz="800" b="1" dirty="0"/>
                        <a:t>Soliloquy</a:t>
                      </a:r>
                    </a:p>
                  </a:txBody>
                  <a:tcPr/>
                </a:tc>
                <a:tc>
                  <a:txBody>
                    <a:bodyPr/>
                    <a:lstStyle/>
                    <a:p>
                      <a:pPr lvl="0"/>
                      <a:r>
                        <a:rPr lang="en-GB" sz="800" kern="1200" dirty="0">
                          <a:solidFill>
                            <a:schemeClr val="dk1"/>
                          </a:solidFill>
                          <a:effectLst/>
                          <a:latin typeface="+mn-lt"/>
                          <a:ea typeface="+mn-ea"/>
                          <a:cs typeface="+mn-cs"/>
                        </a:rPr>
                        <a:t>an individual character in a play speaking their thoughts out loud to the audience </a:t>
                      </a:r>
                    </a:p>
                  </a:txBody>
                  <a:tcPr/>
                </a:tc>
                <a:extLst>
                  <a:ext uri="{0D108BD9-81ED-4DB2-BD59-A6C34878D82A}">
                    <a16:rowId xmlns:a16="http://schemas.microsoft.com/office/drawing/2014/main" val="3473727237"/>
                  </a:ext>
                </a:extLst>
              </a:tr>
              <a:tr h="599591">
                <a:tc>
                  <a:txBody>
                    <a:bodyPr/>
                    <a:lstStyle/>
                    <a:p>
                      <a:pPr algn="l"/>
                      <a:r>
                        <a:rPr lang="en-GB" sz="800" b="1" dirty="0"/>
                        <a:t>Imagery </a:t>
                      </a:r>
                    </a:p>
                  </a:txBody>
                  <a:tcPr/>
                </a:tc>
                <a:tc>
                  <a:txBody>
                    <a:bodyPr/>
                    <a:lstStyle/>
                    <a:p>
                      <a:pPr algn="l"/>
                      <a:r>
                        <a:rPr lang="en-GB" sz="800" dirty="0" smtClean="0"/>
                        <a:t>Visual descriptions</a:t>
                      </a:r>
                      <a:r>
                        <a:rPr lang="en-GB" sz="800" baseline="0" dirty="0" smtClean="0"/>
                        <a:t> that allows the audience to understand an idea</a:t>
                      </a:r>
                      <a:endParaRPr lang="en-GB" sz="800" dirty="0"/>
                    </a:p>
                  </a:txBody>
                  <a:tcPr/>
                </a:tc>
                <a:extLst>
                  <a:ext uri="{0D108BD9-81ED-4DB2-BD59-A6C34878D82A}">
                    <a16:rowId xmlns:a16="http://schemas.microsoft.com/office/drawing/2014/main" val="2868435682"/>
                  </a:ext>
                </a:extLst>
              </a:tr>
              <a:tr h="599591">
                <a:tc>
                  <a:txBody>
                    <a:bodyPr/>
                    <a:lstStyle/>
                    <a:p>
                      <a:pPr algn="l"/>
                      <a:r>
                        <a:rPr lang="en-GB" sz="800" b="1" dirty="0"/>
                        <a:t>Oxymoron</a:t>
                      </a:r>
                    </a:p>
                  </a:txBody>
                  <a:tcPr/>
                </a:tc>
                <a:tc>
                  <a:txBody>
                    <a:bodyPr/>
                    <a:lstStyle/>
                    <a:p>
                      <a:pPr lvl="0"/>
                      <a:r>
                        <a:rPr lang="en-GB" sz="800" kern="1200" dirty="0">
                          <a:solidFill>
                            <a:schemeClr val="dk1"/>
                          </a:solidFill>
                          <a:effectLst/>
                          <a:latin typeface="+mn-lt"/>
                          <a:ea typeface="+mn-ea"/>
                          <a:cs typeface="+mn-cs"/>
                        </a:rPr>
                        <a:t>using two opposing terms together, that normally contradict each other</a:t>
                      </a:r>
                    </a:p>
                  </a:txBody>
                  <a:tcPr/>
                </a:tc>
                <a:extLst>
                  <a:ext uri="{0D108BD9-81ED-4DB2-BD59-A6C34878D82A}">
                    <a16:rowId xmlns:a16="http://schemas.microsoft.com/office/drawing/2014/main" val="586631322"/>
                  </a:ext>
                </a:extLst>
              </a:tr>
              <a:tr h="599591">
                <a:tc>
                  <a:txBody>
                    <a:bodyPr/>
                    <a:lstStyle/>
                    <a:p>
                      <a:pPr algn="l"/>
                      <a:r>
                        <a:rPr lang="en-GB" sz="800" b="1" dirty="0"/>
                        <a:t>Juxtaposition </a:t>
                      </a:r>
                    </a:p>
                  </a:txBody>
                  <a:tcPr/>
                </a:tc>
                <a:tc>
                  <a:txBody>
                    <a:bodyPr/>
                    <a:lstStyle/>
                    <a:p>
                      <a:pPr algn="l"/>
                      <a:r>
                        <a:rPr lang="en-GB" sz="800" dirty="0"/>
                        <a:t>Placing contrasting ideas close</a:t>
                      </a:r>
                      <a:r>
                        <a:rPr lang="en-GB" sz="800" baseline="0" dirty="0"/>
                        <a:t> together in a text</a:t>
                      </a:r>
                      <a:endParaRPr lang="en-GB" sz="800" dirty="0"/>
                    </a:p>
                  </a:txBody>
                  <a:tcPr/>
                </a:tc>
                <a:extLst>
                  <a:ext uri="{0D108BD9-81ED-4DB2-BD59-A6C34878D82A}">
                    <a16:rowId xmlns:a16="http://schemas.microsoft.com/office/drawing/2014/main" val="2491245401"/>
                  </a:ext>
                </a:extLst>
              </a:tr>
              <a:tr h="510874">
                <a:tc>
                  <a:txBody>
                    <a:bodyPr/>
                    <a:lstStyle/>
                    <a:p>
                      <a:pPr algn="l"/>
                      <a:r>
                        <a:rPr lang="en-GB" sz="800" b="1" dirty="0"/>
                        <a:t>Foreshadowing</a:t>
                      </a:r>
                    </a:p>
                  </a:txBody>
                  <a:tcPr/>
                </a:tc>
                <a:tc>
                  <a:txBody>
                    <a:bodyPr/>
                    <a:lstStyle/>
                    <a:p>
                      <a:pPr lvl="0"/>
                      <a:r>
                        <a:rPr lang="en-GB" sz="800" kern="1200" dirty="0">
                          <a:solidFill>
                            <a:schemeClr val="dk1"/>
                          </a:solidFill>
                          <a:effectLst/>
                          <a:latin typeface="+mn-lt"/>
                          <a:ea typeface="+mn-ea"/>
                          <a:cs typeface="+mn-cs"/>
                        </a:rPr>
                        <a:t>a hint or suggestion of what might happen later in the story </a:t>
                      </a:r>
                    </a:p>
                  </a:txBody>
                  <a:tcPr/>
                </a:tc>
                <a:extLst>
                  <a:ext uri="{0D108BD9-81ED-4DB2-BD59-A6C34878D82A}">
                    <a16:rowId xmlns:a16="http://schemas.microsoft.com/office/drawing/2014/main" val="371457559"/>
                  </a:ext>
                </a:extLst>
              </a:tr>
              <a:tr h="599591">
                <a:tc>
                  <a:txBody>
                    <a:bodyPr/>
                    <a:lstStyle/>
                    <a:p>
                      <a:pPr algn="l"/>
                      <a:r>
                        <a:rPr lang="en-GB" sz="800" b="1" dirty="0" smtClean="0"/>
                        <a:t>Antithesis</a:t>
                      </a:r>
                      <a:endParaRPr lang="en-GB" sz="800" b="1" dirty="0"/>
                    </a:p>
                  </a:txBody>
                  <a:tcPr/>
                </a:tc>
                <a:tc>
                  <a:txBody>
                    <a:bodyPr/>
                    <a:lstStyle/>
                    <a:p>
                      <a:pPr algn="l"/>
                      <a:r>
                        <a:rPr lang="en-GB" sz="800" dirty="0" smtClean="0"/>
                        <a:t>People or things that oppose each other. </a:t>
                      </a:r>
                      <a:endParaRPr lang="en-GB" sz="800" dirty="0"/>
                    </a:p>
                  </a:txBody>
                  <a:tcPr/>
                </a:tc>
                <a:extLst>
                  <a:ext uri="{0D108BD9-81ED-4DB2-BD59-A6C34878D82A}">
                    <a16:rowId xmlns:a16="http://schemas.microsoft.com/office/drawing/2014/main" val="1951102899"/>
                  </a:ext>
                </a:extLst>
              </a:tr>
              <a:tr h="599591">
                <a:tc>
                  <a:txBody>
                    <a:bodyPr/>
                    <a:lstStyle/>
                    <a:p>
                      <a:pPr algn="l"/>
                      <a:r>
                        <a:rPr lang="en-GB" sz="800" b="1" dirty="0"/>
                        <a:t>Connotations/ Zooming in </a:t>
                      </a:r>
                    </a:p>
                  </a:txBody>
                  <a:tcPr/>
                </a:tc>
                <a:tc>
                  <a:txBody>
                    <a:bodyPr/>
                    <a:lstStyle/>
                    <a:p>
                      <a:pPr algn="l"/>
                      <a:r>
                        <a:rPr lang="en-GB" sz="800" dirty="0"/>
                        <a:t>Implied or suggested meanings</a:t>
                      </a:r>
                      <a:r>
                        <a:rPr lang="en-GB" sz="800" baseline="0" dirty="0"/>
                        <a:t> of a word or phrases</a:t>
                      </a:r>
                      <a:endParaRPr lang="en-GB" sz="800" dirty="0"/>
                    </a:p>
                  </a:txBody>
                  <a:tcPr/>
                </a:tc>
                <a:extLst>
                  <a:ext uri="{0D108BD9-81ED-4DB2-BD59-A6C34878D82A}">
                    <a16:rowId xmlns:a16="http://schemas.microsoft.com/office/drawing/2014/main" val="1390709208"/>
                  </a:ext>
                </a:extLst>
              </a:tr>
              <a:tr h="510084">
                <a:tc>
                  <a:txBody>
                    <a:bodyPr/>
                    <a:lstStyle/>
                    <a:p>
                      <a:pPr algn="l"/>
                      <a:r>
                        <a:rPr lang="en-GB" sz="800" b="1" dirty="0"/>
                        <a:t>Hyperbole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kern="1200" dirty="0">
                          <a:solidFill>
                            <a:schemeClr val="dk1"/>
                          </a:solidFill>
                          <a:effectLst/>
                          <a:latin typeface="+mn-lt"/>
                          <a:ea typeface="+mn-ea"/>
                          <a:cs typeface="+mn-cs"/>
                        </a:rPr>
                        <a:t>use of extremely exaggerated terms for emphasis</a:t>
                      </a:r>
                    </a:p>
                  </a:txBody>
                  <a:tcPr/>
                </a:tc>
                <a:extLst>
                  <a:ext uri="{0D108BD9-81ED-4DB2-BD59-A6C34878D82A}">
                    <a16:rowId xmlns:a16="http://schemas.microsoft.com/office/drawing/2014/main" val="340377472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810032093"/>
              </p:ext>
            </p:extLst>
          </p:nvPr>
        </p:nvGraphicFramePr>
        <p:xfrm>
          <a:off x="3848100" y="-32544"/>
          <a:ext cx="1957431" cy="2874065"/>
        </p:xfrm>
        <a:graphic>
          <a:graphicData uri="http://schemas.openxmlformats.org/drawingml/2006/table">
            <a:tbl>
              <a:tblPr firstRow="1" bandRow="1">
                <a:tableStyleId>{93296810-A885-4BE3-A3E7-6D5BEEA58F35}</a:tableStyleId>
              </a:tblPr>
              <a:tblGrid>
                <a:gridCol w="1957431">
                  <a:extLst>
                    <a:ext uri="{9D8B030D-6E8A-4147-A177-3AD203B41FA5}">
                      <a16:colId xmlns:a16="http://schemas.microsoft.com/office/drawing/2014/main" val="20000"/>
                    </a:ext>
                  </a:extLst>
                </a:gridCol>
              </a:tblGrid>
              <a:tr h="215339">
                <a:tc>
                  <a:txBody>
                    <a:bodyPr/>
                    <a:lstStyle/>
                    <a:p>
                      <a:pPr algn="ctr"/>
                      <a:r>
                        <a:rPr lang="en-GB" sz="900" dirty="0" smtClean="0">
                          <a:solidFill>
                            <a:schemeClr val="tx1"/>
                          </a:solidFill>
                        </a:rPr>
                        <a:t>SKILLS (AO1, AO2</a:t>
                      </a:r>
                      <a:r>
                        <a:rPr lang="en-GB" sz="900" baseline="0" dirty="0" smtClean="0">
                          <a:solidFill>
                            <a:schemeClr val="tx1"/>
                          </a:solidFill>
                        </a:rPr>
                        <a:t> &amp; AO4)</a:t>
                      </a:r>
                      <a:endParaRPr lang="en-GB" sz="400" dirty="0">
                        <a:solidFill>
                          <a:schemeClr val="tx1"/>
                        </a:solidFill>
                      </a:endParaRPr>
                    </a:p>
                  </a:txBody>
                  <a:tcPr/>
                </a:tc>
                <a:extLst>
                  <a:ext uri="{0D108BD9-81ED-4DB2-BD59-A6C34878D82A}">
                    <a16:rowId xmlns:a16="http://schemas.microsoft.com/office/drawing/2014/main" val="10000"/>
                  </a:ext>
                </a:extLst>
              </a:tr>
              <a:tr h="2645465">
                <a:tc>
                  <a:txBody>
                    <a:bodyPr/>
                    <a:lstStyle/>
                    <a:p>
                      <a:pPr algn="l"/>
                      <a:r>
                        <a:rPr lang="en-GB" sz="800" b="1" dirty="0" smtClean="0">
                          <a:solidFill>
                            <a:schemeClr val="tx1"/>
                          </a:solidFill>
                        </a:rPr>
                        <a:t>Analysis using PEAZ:</a:t>
                      </a:r>
                      <a:r>
                        <a:rPr lang="en-GB" sz="800" b="1" baseline="0" dirty="0" smtClean="0">
                          <a:solidFill>
                            <a:schemeClr val="tx1"/>
                          </a:solidFill>
                        </a:rPr>
                        <a:t> </a:t>
                      </a:r>
                    </a:p>
                    <a:p>
                      <a:pPr marL="0" indent="0" algn="l">
                        <a:buFont typeface="Arial" panose="020B0604020202020204" pitchFamily="34" charset="0"/>
                        <a:buNone/>
                      </a:pPr>
                      <a:r>
                        <a:rPr lang="en-GB" sz="800" b="1" dirty="0" smtClean="0">
                          <a:solidFill>
                            <a:schemeClr val="tx1"/>
                          </a:solidFill>
                        </a:rPr>
                        <a:t>Point:</a:t>
                      </a:r>
                      <a:r>
                        <a:rPr lang="en-GB" sz="800" b="0" dirty="0" smtClean="0">
                          <a:solidFill>
                            <a:schemeClr val="tx1"/>
                          </a:solidFill>
                        </a:rPr>
                        <a:t> A clear analytical</a:t>
                      </a:r>
                      <a:r>
                        <a:rPr lang="en-GB" sz="800" b="0" baseline="0" dirty="0" smtClean="0">
                          <a:solidFill>
                            <a:schemeClr val="tx1"/>
                          </a:solidFill>
                        </a:rPr>
                        <a:t> point which shows insight and clearly answers</a:t>
                      </a:r>
                      <a:r>
                        <a:rPr lang="en-GB" sz="800" b="0" dirty="0" smtClean="0">
                          <a:solidFill>
                            <a:schemeClr val="tx1"/>
                          </a:solidFill>
                        </a:rPr>
                        <a:t> the question</a:t>
                      </a:r>
                    </a:p>
                    <a:p>
                      <a:pPr marL="0" indent="0" algn="l">
                        <a:buFont typeface="Arial" panose="020B0604020202020204" pitchFamily="34" charset="0"/>
                        <a:buNone/>
                      </a:pPr>
                      <a:r>
                        <a:rPr lang="en-GB" sz="800" b="1" dirty="0" smtClean="0">
                          <a:solidFill>
                            <a:schemeClr val="tx1"/>
                          </a:solidFill>
                        </a:rPr>
                        <a:t>Evidence</a:t>
                      </a:r>
                      <a:r>
                        <a:rPr lang="en-GB" sz="800" b="1" baseline="0" dirty="0" smtClean="0">
                          <a:solidFill>
                            <a:schemeClr val="tx1"/>
                          </a:solidFill>
                        </a:rPr>
                        <a:t>: </a:t>
                      </a:r>
                      <a:r>
                        <a:rPr lang="en-GB" sz="800" b="0" baseline="0" dirty="0" smtClean="0">
                          <a:solidFill>
                            <a:schemeClr val="tx1"/>
                          </a:solidFill>
                        </a:rPr>
                        <a:t>Support with a short quote(s) or example from the text. </a:t>
                      </a:r>
                    </a:p>
                    <a:p>
                      <a:pPr marL="0" indent="0" algn="l">
                        <a:buFont typeface="Arial" panose="020B0604020202020204" pitchFamily="34" charset="0"/>
                        <a:buNone/>
                      </a:pPr>
                      <a:r>
                        <a:rPr lang="en-GB" sz="800" b="1" dirty="0" smtClean="0">
                          <a:solidFill>
                            <a:schemeClr val="tx1"/>
                          </a:solidFill>
                        </a:rPr>
                        <a:t>Analysis: </a:t>
                      </a:r>
                      <a:r>
                        <a:rPr lang="en-GB" sz="800" b="0" dirty="0" smtClean="0">
                          <a:solidFill>
                            <a:schemeClr val="tx1"/>
                          </a:solidFill>
                        </a:rPr>
                        <a:t>Make</a:t>
                      </a:r>
                      <a:r>
                        <a:rPr lang="en-GB" sz="800" b="0" baseline="0" dirty="0" smtClean="0">
                          <a:solidFill>
                            <a:schemeClr val="tx1"/>
                          </a:solidFill>
                        </a:rPr>
                        <a:t> explicit where the quote is from then e</a:t>
                      </a:r>
                      <a:r>
                        <a:rPr lang="en-GB" sz="800" b="0" dirty="0" smtClean="0">
                          <a:solidFill>
                            <a:schemeClr val="tx1"/>
                          </a:solidFill>
                        </a:rPr>
                        <a:t>xplain the meaning and effect  of the quote(s)</a:t>
                      </a:r>
                      <a:r>
                        <a:rPr lang="en-GB" sz="800" b="0" baseline="0" dirty="0" smtClean="0">
                          <a:solidFill>
                            <a:schemeClr val="tx1"/>
                          </a:solidFill>
                        </a:rPr>
                        <a:t> you use </a:t>
                      </a:r>
                      <a:r>
                        <a:rPr lang="en-GB" sz="800" b="0" dirty="0" smtClean="0">
                          <a:solidFill>
                            <a:schemeClr val="tx1"/>
                          </a:solidFill>
                        </a:rPr>
                        <a:t>– both</a:t>
                      </a:r>
                      <a:r>
                        <a:rPr lang="en-GB" sz="800" b="0" baseline="0" dirty="0" smtClean="0">
                          <a:solidFill>
                            <a:schemeClr val="tx1"/>
                          </a:solidFill>
                        </a:rPr>
                        <a:t> </a:t>
                      </a:r>
                      <a:r>
                        <a:rPr lang="en-GB" sz="800" b="0" dirty="0" smtClean="0">
                          <a:solidFill>
                            <a:schemeClr val="tx1"/>
                          </a:solidFill>
                        </a:rPr>
                        <a:t>explicit and implicit.</a:t>
                      </a:r>
                      <a:r>
                        <a:rPr lang="en-GB" sz="800" b="0" baseline="0" dirty="0" smtClean="0">
                          <a:solidFill>
                            <a:schemeClr val="tx1"/>
                          </a:solidFill>
                        </a:rPr>
                        <a:t> Aim for two interpretations per quote. </a:t>
                      </a:r>
                    </a:p>
                    <a:p>
                      <a:pPr marL="0" indent="0" algn="l">
                        <a:buFont typeface="Arial" panose="020B0604020202020204" pitchFamily="34" charset="0"/>
                        <a:buNone/>
                      </a:pPr>
                      <a:r>
                        <a:rPr lang="en-GB" sz="800" b="1" dirty="0" smtClean="0">
                          <a:solidFill>
                            <a:schemeClr val="tx1"/>
                          </a:solidFill>
                        </a:rPr>
                        <a:t>Zoom in on</a:t>
                      </a:r>
                      <a:r>
                        <a:rPr lang="en-GB" sz="800" b="1" baseline="0" dirty="0" smtClean="0">
                          <a:solidFill>
                            <a:schemeClr val="tx1"/>
                          </a:solidFill>
                        </a:rPr>
                        <a:t> Language</a:t>
                      </a:r>
                      <a:r>
                        <a:rPr lang="en-GB" sz="800" b="1" dirty="0" smtClean="0">
                          <a:solidFill>
                            <a:schemeClr val="tx1"/>
                          </a:solidFill>
                        </a:rPr>
                        <a:t>:</a:t>
                      </a:r>
                      <a:r>
                        <a:rPr lang="en-GB" sz="800" b="0" dirty="0" smtClean="0">
                          <a:solidFill>
                            <a:schemeClr val="tx1"/>
                          </a:solidFill>
                        </a:rPr>
                        <a:t> Zoom in on a specific language choice (use subject terminology)</a:t>
                      </a:r>
                      <a:r>
                        <a:rPr lang="en-GB" sz="800" b="0" baseline="0" dirty="0" smtClean="0">
                          <a:solidFill>
                            <a:schemeClr val="tx1"/>
                          </a:solidFill>
                        </a:rPr>
                        <a:t> </a:t>
                      </a:r>
                      <a:r>
                        <a:rPr lang="en-GB" sz="800" b="0" dirty="0" smtClean="0">
                          <a:solidFill>
                            <a:schemeClr val="tx1"/>
                          </a:solidFill>
                        </a:rPr>
                        <a:t>and explore its connotations and effect on the audience. Consider</a:t>
                      </a:r>
                      <a:r>
                        <a:rPr lang="en-GB" sz="800" b="0" baseline="0" dirty="0" smtClean="0">
                          <a:solidFill>
                            <a:schemeClr val="tx1"/>
                          </a:solidFill>
                        </a:rPr>
                        <a:t> whether Elizabethan audience would react differently to a contemporary audience.</a:t>
                      </a:r>
                      <a:endParaRPr lang="en-GB" sz="800" b="0" dirty="0" smtClean="0">
                        <a:solidFill>
                          <a:schemeClr val="tx1"/>
                        </a:solidFill>
                      </a:endParaRPr>
                    </a:p>
                    <a:p>
                      <a:pPr marL="0" indent="0" algn="l">
                        <a:buFont typeface="Arial" panose="020B0604020202020204" pitchFamily="34" charset="0"/>
                        <a:buNone/>
                      </a:pPr>
                      <a:r>
                        <a:rPr lang="en-GB" sz="800" b="1" dirty="0" smtClean="0">
                          <a:solidFill>
                            <a:schemeClr val="tx1"/>
                          </a:solidFill>
                        </a:rPr>
                        <a:t>Refer to the writer: </a:t>
                      </a:r>
                      <a:r>
                        <a:rPr lang="en-GB" sz="800" b="0" dirty="0" smtClean="0">
                          <a:solidFill>
                            <a:schemeClr val="tx1"/>
                          </a:solidFill>
                        </a:rPr>
                        <a:t>Evaluate Shakespeare’s motive</a:t>
                      </a:r>
                      <a:r>
                        <a:rPr lang="en-GB" sz="800" b="0" baseline="0" dirty="0" smtClean="0">
                          <a:solidFill>
                            <a:schemeClr val="tx1"/>
                          </a:solidFill>
                        </a:rPr>
                        <a:t> and how it supports his intended purpose for the play</a:t>
                      </a:r>
                    </a:p>
                  </a:txBody>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892579081"/>
              </p:ext>
            </p:extLst>
          </p:nvPr>
        </p:nvGraphicFramePr>
        <p:xfrm>
          <a:off x="3863878" y="2855763"/>
          <a:ext cx="1925874" cy="3962400"/>
        </p:xfrm>
        <a:graphic>
          <a:graphicData uri="http://schemas.openxmlformats.org/drawingml/2006/table">
            <a:tbl>
              <a:tblPr firstRow="1" bandRow="1">
                <a:tableStyleId>{93296810-A885-4BE3-A3E7-6D5BEEA58F35}</a:tableStyleId>
              </a:tblPr>
              <a:tblGrid>
                <a:gridCol w="1925874">
                  <a:extLst>
                    <a:ext uri="{9D8B030D-6E8A-4147-A177-3AD203B41FA5}">
                      <a16:colId xmlns:a16="http://schemas.microsoft.com/office/drawing/2014/main" val="20000"/>
                    </a:ext>
                  </a:extLst>
                </a:gridCol>
              </a:tblGrid>
              <a:tr h="232550">
                <a:tc>
                  <a:txBody>
                    <a:bodyPr/>
                    <a:lstStyle/>
                    <a:p>
                      <a:pPr algn="ctr"/>
                      <a:r>
                        <a:rPr lang="en-GB" sz="800" dirty="0">
                          <a:solidFill>
                            <a:schemeClr val="tx1"/>
                          </a:solidFill>
                        </a:rPr>
                        <a:t>EXAM</a:t>
                      </a:r>
                      <a:r>
                        <a:rPr lang="en-GB" sz="800" baseline="0" dirty="0">
                          <a:solidFill>
                            <a:schemeClr val="tx1"/>
                          </a:solidFill>
                        </a:rPr>
                        <a:t> </a:t>
                      </a:r>
                      <a:r>
                        <a:rPr lang="en-GB" sz="800" baseline="0" dirty="0" smtClean="0">
                          <a:solidFill>
                            <a:schemeClr val="tx1"/>
                          </a:solidFill>
                        </a:rPr>
                        <a:t>REQUIREMENTS  - English Literature - Component 1, Section A</a:t>
                      </a:r>
                      <a:endParaRPr lang="en-GB" sz="300" dirty="0">
                        <a:solidFill>
                          <a:schemeClr val="tx1"/>
                        </a:solidFill>
                      </a:endParaRPr>
                    </a:p>
                  </a:txBody>
                  <a:tcPr/>
                </a:tc>
                <a:extLst>
                  <a:ext uri="{0D108BD9-81ED-4DB2-BD59-A6C34878D82A}">
                    <a16:rowId xmlns:a16="http://schemas.microsoft.com/office/drawing/2014/main" val="10000"/>
                  </a:ext>
                </a:extLst>
              </a:tr>
              <a:tr h="2675154">
                <a:tc>
                  <a:txBody>
                    <a:bodyPr/>
                    <a:lstStyle/>
                    <a:p>
                      <a:pPr algn="ctr"/>
                      <a:r>
                        <a:rPr lang="en-GB" sz="800" b="1" i="0" u="none" dirty="0" smtClean="0">
                          <a:solidFill>
                            <a:schemeClr val="tx1"/>
                          </a:solidFill>
                        </a:rPr>
                        <a:t>EXTRACT</a:t>
                      </a:r>
                      <a:r>
                        <a:rPr lang="en-GB" sz="800" b="1" i="0" u="none" baseline="0" dirty="0" smtClean="0">
                          <a:solidFill>
                            <a:schemeClr val="tx1"/>
                          </a:solidFill>
                        </a:rPr>
                        <a:t> ESSAY on Merchant of Venice – 20 mins - 15 marks </a:t>
                      </a:r>
                    </a:p>
                    <a:p>
                      <a:pPr algn="ctr"/>
                      <a:endParaRPr lang="en-GB" sz="800" b="1" i="0" u="none" baseline="0" dirty="0" smtClean="0">
                        <a:solidFill>
                          <a:schemeClr val="tx1"/>
                        </a:solidFill>
                      </a:endParaRPr>
                    </a:p>
                    <a:p>
                      <a:pPr algn="l"/>
                      <a:r>
                        <a:rPr lang="en-GB" sz="800" b="0" i="0" u="sng" dirty="0" smtClean="0">
                          <a:solidFill>
                            <a:schemeClr val="tx1"/>
                          </a:solidFill>
                        </a:rPr>
                        <a:t>Intro</a:t>
                      </a:r>
                      <a:r>
                        <a:rPr lang="en-GB" sz="800" b="0" i="0" dirty="0" smtClean="0">
                          <a:solidFill>
                            <a:schemeClr val="tx1"/>
                          </a:solidFill>
                        </a:rPr>
                        <a:t> – link to question. Provide an overview</a:t>
                      </a:r>
                      <a:r>
                        <a:rPr lang="en-GB" sz="800" b="0" i="0" baseline="0" dirty="0" smtClean="0">
                          <a:solidFill>
                            <a:schemeClr val="tx1"/>
                          </a:solidFill>
                        </a:rPr>
                        <a:t> of the scene</a:t>
                      </a:r>
                      <a:r>
                        <a:rPr lang="en-GB" sz="800" b="0" i="0" dirty="0" smtClean="0">
                          <a:solidFill>
                            <a:schemeClr val="tx1"/>
                          </a:solidFill>
                        </a:rPr>
                        <a:t>.  </a:t>
                      </a:r>
                    </a:p>
                    <a:p>
                      <a:pPr algn="l"/>
                      <a:r>
                        <a:rPr lang="en-GB" sz="800" b="0" i="0" u="sng" dirty="0" smtClean="0">
                          <a:solidFill>
                            <a:schemeClr val="tx1"/>
                          </a:solidFill>
                        </a:rPr>
                        <a:t>Throughout the essay </a:t>
                      </a:r>
                      <a:r>
                        <a:rPr lang="en-GB" sz="800" b="0" i="0" dirty="0" smtClean="0">
                          <a:solidFill>
                            <a:schemeClr val="tx1"/>
                          </a:solidFill>
                        </a:rPr>
                        <a:t>– Choose relevant quotes and analyse the language, structure and effect of these quotes. Refer to the question regularly. </a:t>
                      </a:r>
                    </a:p>
                    <a:p>
                      <a:endParaRPr lang="en-GB" sz="800" b="0" i="0" u="sng" dirty="0" smtClean="0">
                        <a:solidFill>
                          <a:schemeClr val="tx1"/>
                        </a:solidFill>
                      </a:endParaRPr>
                    </a:p>
                    <a:p>
                      <a:pPr algn="ctr"/>
                      <a:r>
                        <a:rPr lang="en-GB" sz="800" b="1" u="none" dirty="0" smtClean="0">
                          <a:solidFill>
                            <a:schemeClr val="tx1"/>
                          </a:solidFill>
                        </a:rPr>
                        <a:t>WHOLE PLAY ESSAY - Merchant of Venice </a:t>
                      </a:r>
                    </a:p>
                    <a:p>
                      <a:pPr algn="ctr"/>
                      <a:r>
                        <a:rPr lang="en-GB" sz="800" b="1" u="none" dirty="0" smtClean="0">
                          <a:solidFill>
                            <a:schemeClr val="tx1"/>
                          </a:solidFill>
                        </a:rPr>
                        <a:t> – 40 mins - 25 marks </a:t>
                      </a:r>
                      <a:r>
                        <a:rPr lang="en-GB" sz="800" b="1" u="sng" dirty="0" smtClean="0">
                          <a:solidFill>
                            <a:schemeClr val="tx1"/>
                          </a:solidFill>
                        </a:rPr>
                        <a:t>(5 for </a:t>
                      </a:r>
                      <a:r>
                        <a:rPr lang="en-GB" sz="800" b="1" u="sng" dirty="0" err="1" smtClean="0">
                          <a:solidFill>
                            <a:schemeClr val="tx1"/>
                          </a:solidFill>
                        </a:rPr>
                        <a:t>SPaG</a:t>
                      </a:r>
                      <a:r>
                        <a:rPr lang="en-GB" sz="800" b="1" u="sng" dirty="0" smtClean="0">
                          <a:solidFill>
                            <a:schemeClr val="tx1"/>
                          </a:solidFill>
                        </a:rPr>
                        <a:t> )</a:t>
                      </a:r>
                    </a:p>
                    <a:p>
                      <a:pPr algn="ctr"/>
                      <a:endParaRPr lang="en-GB" sz="800" b="1" u="sng" dirty="0" smtClean="0">
                        <a:solidFill>
                          <a:schemeClr val="tx1"/>
                        </a:solidFill>
                      </a:endParaRPr>
                    </a:p>
                    <a:p>
                      <a:pPr algn="ctr"/>
                      <a:r>
                        <a:rPr lang="en-GB" sz="800" b="1" u="none" dirty="0" smtClean="0">
                          <a:solidFill>
                            <a:schemeClr val="tx1"/>
                          </a:solidFill>
                        </a:rPr>
                        <a:t>Prioritise</a:t>
                      </a:r>
                      <a:r>
                        <a:rPr lang="en-GB" sz="800" b="1" u="none" baseline="0" dirty="0" smtClean="0">
                          <a:solidFill>
                            <a:schemeClr val="tx1"/>
                          </a:solidFill>
                        </a:rPr>
                        <a:t> your ideas in </a:t>
                      </a:r>
                      <a:r>
                        <a:rPr lang="en-GB" sz="800" b="1" u="sng" baseline="0" dirty="0" smtClean="0">
                          <a:solidFill>
                            <a:schemeClr val="tx1"/>
                          </a:solidFill>
                        </a:rPr>
                        <a:t>chronological</a:t>
                      </a:r>
                      <a:r>
                        <a:rPr lang="en-GB" sz="800" b="1" u="none" baseline="0" dirty="0" smtClean="0">
                          <a:solidFill>
                            <a:schemeClr val="tx1"/>
                          </a:solidFill>
                        </a:rPr>
                        <a:t> order.</a:t>
                      </a:r>
                      <a:endParaRPr lang="en-GB" sz="800" b="1" u="none" dirty="0" smtClean="0">
                        <a:solidFill>
                          <a:schemeClr val="tx1"/>
                        </a:solidFill>
                      </a:endParaRPr>
                    </a:p>
                    <a:p>
                      <a:pPr algn="ctr"/>
                      <a:endParaRPr lang="en-GB" sz="800" b="1" u="none" dirty="0" smtClean="0">
                        <a:solidFill>
                          <a:schemeClr val="tx1"/>
                        </a:solidFill>
                      </a:endParaRPr>
                    </a:p>
                    <a:p>
                      <a:pPr algn="l"/>
                      <a:r>
                        <a:rPr lang="en-GB" sz="800" b="0" i="0" u="sng" dirty="0" smtClean="0">
                          <a:solidFill>
                            <a:schemeClr val="tx1"/>
                          </a:solidFill>
                        </a:rPr>
                        <a:t>Intro</a:t>
                      </a:r>
                      <a:r>
                        <a:rPr lang="en-GB" sz="800" b="0" i="0" dirty="0" smtClean="0">
                          <a:solidFill>
                            <a:schemeClr val="tx1"/>
                          </a:solidFill>
                        </a:rPr>
                        <a:t> –</a:t>
                      </a:r>
                      <a:r>
                        <a:rPr lang="en-GB" sz="800" b="0" i="0" baseline="0" dirty="0" smtClean="0">
                          <a:solidFill>
                            <a:schemeClr val="tx1"/>
                          </a:solidFill>
                        </a:rPr>
                        <a:t> using words of the question give an overview that shows insight.</a:t>
                      </a:r>
                      <a:endParaRPr lang="en-GB" sz="800" b="0" i="0" dirty="0" smtClean="0">
                        <a:solidFill>
                          <a:schemeClr val="tx1"/>
                        </a:solidFill>
                      </a:endParaRPr>
                    </a:p>
                    <a:p>
                      <a:pPr algn="l"/>
                      <a:r>
                        <a:rPr lang="en-GB" sz="800" b="0" u="sng" dirty="0" smtClean="0">
                          <a:solidFill>
                            <a:schemeClr val="tx1"/>
                          </a:solidFill>
                        </a:rPr>
                        <a:t>PEAZ 1</a:t>
                      </a:r>
                      <a:r>
                        <a:rPr lang="en-GB" sz="800" b="0" u="none" dirty="0" smtClean="0">
                          <a:solidFill>
                            <a:schemeClr val="tx1"/>
                          </a:solidFill>
                        </a:rPr>
                        <a:t> -</a:t>
                      </a:r>
                      <a:r>
                        <a:rPr lang="en-GB" sz="800" b="0" u="none" baseline="0" dirty="0" smtClean="0">
                          <a:solidFill>
                            <a:schemeClr val="tx1"/>
                          </a:solidFill>
                        </a:rPr>
                        <a:t> </a:t>
                      </a:r>
                      <a:r>
                        <a:rPr lang="en-GB" sz="800" b="0" dirty="0" smtClean="0">
                          <a:solidFill>
                            <a:schemeClr val="tx1"/>
                          </a:solidFill>
                        </a:rPr>
                        <a:t>choose a moment from the play to explore with</a:t>
                      </a:r>
                      <a:r>
                        <a:rPr lang="en-GB" sz="800" b="0" baseline="0" dirty="0" smtClean="0">
                          <a:solidFill>
                            <a:schemeClr val="tx1"/>
                          </a:solidFill>
                        </a:rPr>
                        <a:t> </a:t>
                      </a:r>
                      <a:r>
                        <a:rPr lang="en-GB" sz="800" b="0" dirty="0" smtClean="0">
                          <a:solidFill>
                            <a:schemeClr val="tx1"/>
                          </a:solidFill>
                        </a:rPr>
                        <a:t>quotes &amp; context</a:t>
                      </a:r>
                    </a:p>
                    <a:p>
                      <a:pPr algn="l"/>
                      <a:r>
                        <a:rPr lang="en-GB" sz="800" b="0" u="sng" dirty="0" smtClean="0">
                          <a:solidFill>
                            <a:schemeClr val="tx1"/>
                          </a:solidFill>
                        </a:rPr>
                        <a:t>PEAZ 2</a:t>
                      </a:r>
                      <a:r>
                        <a:rPr lang="en-GB" sz="800" b="0" u="none" dirty="0" smtClean="0">
                          <a:solidFill>
                            <a:schemeClr val="tx1"/>
                          </a:solidFill>
                        </a:rPr>
                        <a:t>- </a:t>
                      </a:r>
                      <a:r>
                        <a:rPr lang="en-GB" sz="800" b="0" u="sng" dirty="0" smtClean="0">
                          <a:solidFill>
                            <a:schemeClr val="tx1"/>
                          </a:solidFill>
                        </a:rPr>
                        <a:t>c</a:t>
                      </a:r>
                      <a:r>
                        <a:rPr lang="en-GB" sz="800" b="0" dirty="0" smtClean="0">
                          <a:solidFill>
                            <a:schemeClr val="tx1"/>
                          </a:solidFill>
                        </a:rPr>
                        <a:t>hoose a 2</a:t>
                      </a:r>
                      <a:r>
                        <a:rPr lang="en-GB" sz="800" b="0" baseline="30000" dirty="0" smtClean="0">
                          <a:solidFill>
                            <a:schemeClr val="tx1"/>
                          </a:solidFill>
                        </a:rPr>
                        <a:t>nd</a:t>
                      </a:r>
                      <a:r>
                        <a:rPr lang="en-GB" sz="800" b="0" dirty="0" smtClean="0">
                          <a:solidFill>
                            <a:schemeClr val="tx1"/>
                          </a:solidFill>
                        </a:rPr>
                        <a:t> moment from the play to explore with quotes &amp; context</a:t>
                      </a:r>
                    </a:p>
                    <a:p>
                      <a:pPr algn="l"/>
                      <a:r>
                        <a:rPr lang="en-GB" sz="800" b="0" u="sng" dirty="0" smtClean="0">
                          <a:solidFill>
                            <a:schemeClr val="tx1"/>
                          </a:solidFill>
                        </a:rPr>
                        <a:t>PEAZ 3</a:t>
                      </a:r>
                      <a:r>
                        <a:rPr lang="en-GB" sz="800" b="0" u="none" dirty="0" smtClean="0">
                          <a:solidFill>
                            <a:schemeClr val="tx1"/>
                          </a:solidFill>
                        </a:rPr>
                        <a:t>  -</a:t>
                      </a:r>
                      <a:r>
                        <a:rPr lang="en-GB" sz="800" b="0" u="none" baseline="0" dirty="0" smtClean="0">
                          <a:solidFill>
                            <a:schemeClr val="tx1"/>
                          </a:solidFill>
                        </a:rPr>
                        <a:t> </a:t>
                      </a:r>
                      <a:r>
                        <a:rPr lang="en-GB" sz="800" b="0" dirty="0" smtClean="0">
                          <a:solidFill>
                            <a:schemeClr val="tx1"/>
                          </a:solidFill>
                        </a:rPr>
                        <a:t>choose a moment from the play to explore with quotes</a:t>
                      </a:r>
                      <a:r>
                        <a:rPr lang="en-GB" sz="800" b="0" baseline="0" dirty="0" smtClean="0">
                          <a:solidFill>
                            <a:schemeClr val="tx1"/>
                          </a:solidFill>
                        </a:rPr>
                        <a:t> &amp; context </a:t>
                      </a:r>
                    </a:p>
                    <a:p>
                      <a:pPr algn="l"/>
                      <a:r>
                        <a:rPr lang="en-GB" sz="800" b="0" u="sng" baseline="0" dirty="0" smtClean="0">
                          <a:solidFill>
                            <a:schemeClr val="tx1"/>
                          </a:solidFill>
                        </a:rPr>
                        <a:t>PEAZ 4</a:t>
                      </a:r>
                      <a:r>
                        <a:rPr lang="en-GB" sz="800" b="0" u="none" baseline="0" dirty="0" smtClean="0">
                          <a:solidFill>
                            <a:schemeClr val="tx1"/>
                          </a:solidFill>
                        </a:rPr>
                        <a:t> </a:t>
                      </a:r>
                      <a:r>
                        <a:rPr lang="en-GB" sz="800" b="0" baseline="0" dirty="0" smtClean="0">
                          <a:solidFill>
                            <a:schemeClr val="tx1"/>
                          </a:solidFill>
                        </a:rPr>
                        <a:t>– choose a moment to explore with quotes and context  </a:t>
                      </a:r>
                    </a:p>
                    <a:p>
                      <a:pPr algn="l"/>
                      <a:r>
                        <a:rPr lang="en-GB" sz="800" b="0" u="sng" dirty="0" smtClean="0">
                          <a:solidFill>
                            <a:schemeClr val="tx1"/>
                          </a:solidFill>
                        </a:rPr>
                        <a:t>Conclude</a:t>
                      </a:r>
                      <a:r>
                        <a:rPr lang="en-GB" sz="800" b="0" dirty="0" smtClean="0">
                          <a:solidFill>
                            <a:schemeClr val="tx1"/>
                          </a:solidFill>
                        </a:rPr>
                        <a:t> – Short summary of key insights linked to</a:t>
                      </a:r>
                      <a:r>
                        <a:rPr lang="en-GB" sz="800" b="0" baseline="0" dirty="0" smtClean="0">
                          <a:solidFill>
                            <a:schemeClr val="tx1"/>
                          </a:solidFill>
                        </a:rPr>
                        <a:t> the question and writer</a:t>
                      </a:r>
                      <a:r>
                        <a:rPr lang="en-GB" sz="800" b="0" dirty="0" smtClean="0">
                          <a:solidFill>
                            <a:schemeClr val="tx1"/>
                          </a:solidFill>
                        </a:rPr>
                        <a:t>. 2-3 sentences max.</a:t>
                      </a:r>
                      <a:endParaRPr lang="en-GB" sz="800" b="1" dirty="0" smtClean="0">
                        <a:solidFill>
                          <a:schemeClr val="tx1"/>
                        </a:solidFill>
                      </a:endParaRPr>
                    </a:p>
                  </a:txBody>
                  <a:tcPr/>
                </a:tc>
                <a:extLst>
                  <a:ext uri="{0D108BD9-81ED-4DB2-BD59-A6C34878D82A}">
                    <a16:rowId xmlns:a16="http://schemas.microsoft.com/office/drawing/2014/main" val="10001"/>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26091455"/>
              </p:ext>
            </p:extLst>
          </p:nvPr>
        </p:nvGraphicFramePr>
        <p:xfrm>
          <a:off x="9191625" y="-19048"/>
          <a:ext cx="3000375" cy="6838948"/>
        </p:xfrm>
        <a:graphic>
          <a:graphicData uri="http://schemas.openxmlformats.org/drawingml/2006/table">
            <a:tbl>
              <a:tblPr firstRow="1" bandRow="1">
                <a:tableStyleId>{93296810-A885-4BE3-A3E7-6D5BEEA58F35}</a:tableStyleId>
              </a:tblPr>
              <a:tblGrid>
                <a:gridCol w="342901">
                  <a:extLst>
                    <a:ext uri="{9D8B030D-6E8A-4147-A177-3AD203B41FA5}">
                      <a16:colId xmlns:a16="http://schemas.microsoft.com/office/drawing/2014/main" val="20000"/>
                    </a:ext>
                  </a:extLst>
                </a:gridCol>
                <a:gridCol w="2657474">
                  <a:extLst>
                    <a:ext uri="{9D8B030D-6E8A-4147-A177-3AD203B41FA5}">
                      <a16:colId xmlns:a16="http://schemas.microsoft.com/office/drawing/2014/main" val="20001"/>
                    </a:ext>
                  </a:extLst>
                </a:gridCol>
              </a:tblGrid>
              <a:tr h="238486">
                <a:tc>
                  <a:txBody>
                    <a:bodyPr/>
                    <a:lstStyle/>
                    <a:p>
                      <a:pPr algn="ctr"/>
                      <a:r>
                        <a:rPr lang="en-GB" sz="800" dirty="0" smtClean="0">
                          <a:solidFill>
                            <a:schemeClr val="tx1"/>
                          </a:solidFill>
                        </a:rPr>
                        <a:t>Act</a:t>
                      </a:r>
                      <a:endParaRPr lang="en-GB" sz="800" dirty="0">
                        <a:solidFill>
                          <a:schemeClr val="tx1"/>
                        </a:solidFill>
                      </a:endParaRPr>
                    </a:p>
                  </a:txBody>
                  <a:tcPr/>
                </a:tc>
                <a:tc>
                  <a:txBody>
                    <a:bodyPr/>
                    <a:lstStyle/>
                    <a:p>
                      <a:pPr algn="ctr"/>
                      <a:r>
                        <a:rPr lang="en-GB" sz="800" dirty="0" smtClean="0">
                          <a:solidFill>
                            <a:schemeClr val="tx1"/>
                          </a:solidFill>
                        </a:rPr>
                        <a:t>Plot and Structure</a:t>
                      </a:r>
                      <a:endParaRPr lang="en-GB" sz="800" dirty="0">
                        <a:solidFill>
                          <a:schemeClr val="tx1"/>
                        </a:solidFill>
                      </a:endParaRPr>
                    </a:p>
                  </a:txBody>
                  <a:tcPr/>
                </a:tc>
                <a:extLst>
                  <a:ext uri="{0D108BD9-81ED-4DB2-BD59-A6C34878D82A}">
                    <a16:rowId xmlns:a16="http://schemas.microsoft.com/office/drawing/2014/main" val="10000"/>
                  </a:ext>
                </a:extLst>
              </a:tr>
              <a:tr h="1114062">
                <a:tc>
                  <a:txBody>
                    <a:bodyPr/>
                    <a:lstStyle/>
                    <a:p>
                      <a:r>
                        <a:rPr lang="en-GB" sz="800" b="1" dirty="0" smtClean="0"/>
                        <a:t>1</a:t>
                      </a:r>
                      <a:endParaRPr lang="en-GB" sz="800" dirty="0"/>
                    </a:p>
                  </a:txBody>
                  <a:tcPr/>
                </a:tc>
                <a:tc>
                  <a:txBody>
                    <a:bodyPr/>
                    <a:lstStyle/>
                    <a:p>
                      <a:r>
                        <a:rPr lang="en-GB" sz="800" b="1" baseline="0" dirty="0" smtClean="0"/>
                        <a:t>Plot</a:t>
                      </a:r>
                      <a:r>
                        <a:rPr lang="en-GB" sz="800" baseline="0" dirty="0" smtClean="0"/>
                        <a:t>: Bassanio requests a loan to finance his courtship of Portia. Portia discusses her suitors with Nerissa. Antonio signs a bond with Shylock.</a:t>
                      </a:r>
                    </a:p>
                    <a:p>
                      <a:pPr>
                        <a:spcAft>
                          <a:spcPts val="600"/>
                        </a:spcAft>
                      </a:pPr>
                      <a:r>
                        <a:rPr lang="en-GB" sz="800" b="1" baseline="0" dirty="0" smtClean="0"/>
                        <a:t>Structure: </a:t>
                      </a:r>
                      <a:r>
                        <a:rPr lang="en-GB" sz="800" baseline="0" dirty="0" smtClean="0"/>
                        <a:t>By the end of this act, the main characters (protagonists and antagonist) and the reason for their conflict has been set out, the 2 main storylines are in place and both locations have been established: the exposition is complete.</a:t>
                      </a:r>
                    </a:p>
                  </a:txBody>
                  <a:tcPr/>
                </a:tc>
                <a:extLst>
                  <a:ext uri="{0D108BD9-81ED-4DB2-BD59-A6C34878D82A}">
                    <a16:rowId xmlns:a16="http://schemas.microsoft.com/office/drawing/2014/main" val="10001"/>
                  </a:ext>
                </a:extLst>
              </a:tr>
              <a:tr h="1133475">
                <a:tc>
                  <a:txBody>
                    <a:bodyPr/>
                    <a:lstStyle/>
                    <a:p>
                      <a:r>
                        <a:rPr lang="en-GB" sz="800" b="1" dirty="0" smtClean="0"/>
                        <a:t>2</a:t>
                      </a:r>
                      <a:endParaRPr lang="en-GB" sz="800" b="1" dirty="0"/>
                    </a:p>
                  </a:txBody>
                  <a:tcPr/>
                </a:tc>
                <a:tc>
                  <a:txBody>
                    <a:bodyPr/>
                    <a:lstStyle/>
                    <a:p>
                      <a:r>
                        <a:rPr lang="en-GB" sz="800" b="1" baseline="0" dirty="0" smtClean="0"/>
                        <a:t>Plot</a:t>
                      </a:r>
                      <a:r>
                        <a:rPr lang="en-GB" sz="800" baseline="0" dirty="0" smtClean="0"/>
                        <a:t>: </a:t>
                      </a:r>
                      <a:r>
                        <a:rPr lang="en-GB" sz="800" b="0" dirty="0" smtClean="0"/>
                        <a:t>Lancelot leaves Shylock to serve Bassanio; Jessica elopes with Lorenzo; Morocco and Aragon choose the wrong caskets; Bassanio is on the way.</a:t>
                      </a:r>
                    </a:p>
                    <a:p>
                      <a:endParaRPr lang="en-GB" sz="800" b="0" dirty="0" smtClean="0"/>
                    </a:p>
                    <a:p>
                      <a:r>
                        <a:rPr lang="en-GB" sz="800" b="1" baseline="0" dirty="0" smtClean="0"/>
                        <a:t>Structure: </a:t>
                      </a:r>
                      <a:r>
                        <a:rPr lang="en-GB" sz="800" b="0" dirty="0" smtClean="0"/>
                        <a:t> There are many short, quick scenes in this act: lots of information is revealed and future actions set up. This fits in well with the comedy genre – a complex set of sub-plots developing.</a:t>
                      </a:r>
                    </a:p>
                  </a:txBody>
                  <a:tcPr/>
                </a:tc>
                <a:extLst>
                  <a:ext uri="{0D108BD9-81ED-4DB2-BD59-A6C34878D82A}">
                    <a16:rowId xmlns:a16="http://schemas.microsoft.com/office/drawing/2014/main" val="10002"/>
                  </a:ext>
                </a:extLst>
              </a:tr>
              <a:tr h="1733550">
                <a:tc>
                  <a:txBody>
                    <a:bodyPr/>
                    <a:lstStyle/>
                    <a:p>
                      <a:r>
                        <a:rPr lang="en-GB" sz="800" dirty="0" smtClean="0"/>
                        <a:t>3</a:t>
                      </a:r>
                      <a:endParaRPr lang="en-GB" sz="800" dirty="0"/>
                    </a:p>
                  </a:txBody>
                  <a:tcPr/>
                </a:tc>
                <a:tc>
                  <a:txBody>
                    <a:bodyPr/>
                    <a:lstStyle/>
                    <a:p>
                      <a:r>
                        <a:rPr lang="en-GB" sz="800" b="1" baseline="0" dirty="0" smtClean="0"/>
                        <a:t>Plot</a:t>
                      </a:r>
                      <a:r>
                        <a:rPr lang="en-GB" sz="800" baseline="0" dirty="0" smtClean="0"/>
                        <a:t>: </a:t>
                      </a:r>
                      <a:r>
                        <a:rPr lang="en-GB" sz="800" b="0" dirty="0" smtClean="0"/>
                        <a:t>Shylock hears of Antonio’s losses and reacts to Jessica’s flight; Bassanio chooses the correct casket; news of Antonio’s plight reaches Belmont; Portia sends Bassanio to Venice to pay the debt; Shylock is unbending towards Antonio; Portia plans to go to Venice.</a:t>
                      </a:r>
                    </a:p>
                    <a:p>
                      <a:endParaRPr lang="en-GB" sz="800" b="1" baseline="0" dirty="0" smtClean="0"/>
                    </a:p>
                    <a:p>
                      <a:r>
                        <a:rPr lang="en-GB" sz="800" b="1" baseline="0" dirty="0" smtClean="0"/>
                        <a:t>Structure: </a:t>
                      </a:r>
                      <a:r>
                        <a:rPr lang="en-GB" sz="800" b="0" dirty="0" smtClean="0"/>
                        <a:t>The middle act of the play sees a lot of action, and characters begin to move between the two different locations. When Bassanio chooses the correct casket, it looks as if things are already going to be resolved happily – but news from Venice arrives and everything is set in motion again. All leads up to the court scene at the start of Act 4.</a:t>
                      </a:r>
                    </a:p>
                  </a:txBody>
                  <a:tcPr/>
                </a:tc>
                <a:extLst>
                  <a:ext uri="{0D108BD9-81ED-4DB2-BD59-A6C34878D82A}">
                    <a16:rowId xmlns:a16="http://schemas.microsoft.com/office/drawing/2014/main" val="10003"/>
                  </a:ext>
                </a:extLst>
              </a:tr>
              <a:tr h="1238250">
                <a:tc>
                  <a:txBody>
                    <a:bodyPr/>
                    <a:lstStyle/>
                    <a:p>
                      <a:r>
                        <a:rPr lang="en-GB" sz="800" b="0" dirty="0" smtClean="0"/>
                        <a:t>4</a:t>
                      </a:r>
                      <a:endParaRPr lang="en-GB" sz="800" b="0" dirty="0"/>
                    </a:p>
                  </a:txBody>
                  <a:tcPr/>
                </a:tc>
                <a:tc>
                  <a:txBody>
                    <a:bodyPr/>
                    <a:lstStyle/>
                    <a:p>
                      <a:r>
                        <a:rPr lang="en-GB" sz="800" b="1" baseline="0" dirty="0" smtClean="0"/>
                        <a:t>Plot</a:t>
                      </a:r>
                      <a:r>
                        <a:rPr lang="en-GB" sz="800" baseline="0" dirty="0" smtClean="0"/>
                        <a:t>: </a:t>
                      </a:r>
                      <a:r>
                        <a:rPr lang="en-GB" sz="800" b="0" dirty="0" smtClean="0"/>
                        <a:t>At the trial, Shylock insists on the law and refuses to show mercy; Portia, in disguise, leads Shylock on until she saves Antonio on a technicality and turns the tables on Shylock. Bassanio and Gratiano give their rings in gratitude. </a:t>
                      </a:r>
                    </a:p>
                    <a:p>
                      <a:endParaRPr lang="en-GB" sz="800" b="0" dirty="0" smtClean="0"/>
                    </a:p>
                    <a:p>
                      <a:r>
                        <a:rPr lang="en-GB" sz="800" b="1" baseline="0" dirty="0" smtClean="0"/>
                        <a:t>Structure: </a:t>
                      </a:r>
                      <a:r>
                        <a:rPr lang="en-GB" sz="800" b="0" dirty="0" smtClean="0"/>
                        <a:t>The longest scene in the play provides its climax. Throughout the initial tension, the audience knows that Portia is on her way and that despite flirting with tragedy, the play will end happily.</a:t>
                      </a:r>
                    </a:p>
                  </a:txBody>
                  <a:tcPr/>
                </a:tc>
                <a:extLst>
                  <a:ext uri="{0D108BD9-81ED-4DB2-BD59-A6C34878D82A}">
                    <a16:rowId xmlns:a16="http://schemas.microsoft.com/office/drawing/2014/main" val="10004"/>
                  </a:ext>
                </a:extLst>
              </a:tr>
              <a:tr h="1381125">
                <a:tc>
                  <a:txBody>
                    <a:bodyPr/>
                    <a:lstStyle/>
                    <a:p>
                      <a:r>
                        <a:rPr lang="en-GB" sz="800" b="0" dirty="0" smtClean="0"/>
                        <a:t>5</a:t>
                      </a:r>
                      <a:endParaRPr lang="en-GB" sz="800" b="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800" b="1" baseline="0" dirty="0" smtClean="0"/>
                        <a:t>Plot</a:t>
                      </a:r>
                      <a:r>
                        <a:rPr lang="en-GB" sz="800" baseline="0" dirty="0" smtClean="0"/>
                        <a:t>: </a:t>
                      </a:r>
                      <a:r>
                        <a:rPr lang="en-GB" sz="800" b="0" i="0" kern="1200" baseline="0" dirty="0" smtClean="0">
                          <a:solidFill>
                            <a:schemeClr val="tx1"/>
                          </a:solidFill>
                          <a:effectLst/>
                          <a:latin typeface="+mn-lt"/>
                          <a:ea typeface="Times" charset="0"/>
                          <a:cs typeface="Times" charset="0"/>
                        </a:rPr>
                        <a:t>Back in Belmont, Portia and Nerissa feign outrage at the loss of their husbands’ rings, before revealing the truth.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800" b="0" i="0" kern="1200" baseline="0" dirty="0" smtClean="0">
                        <a:solidFill>
                          <a:schemeClr val="tx1"/>
                        </a:solidFill>
                        <a:effectLst/>
                        <a:latin typeface="+mn-lt"/>
                        <a:ea typeface="Times" charset="0"/>
                        <a:cs typeface="Times"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800" b="0" i="0" kern="1200" baseline="0" dirty="0" smtClean="0">
                          <a:solidFill>
                            <a:schemeClr val="tx1"/>
                          </a:solidFill>
                          <a:effectLst/>
                          <a:latin typeface="+mn-lt"/>
                          <a:ea typeface="Times" charset="0"/>
                          <a:cs typeface="Times" charset="0"/>
                        </a:rPr>
                        <a:t>Jessica and Lorenzo learn that they will inherit Shylock’s money, and Antonio hears that his ships are safe.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800" b="0" i="0" kern="1200" baseline="0" dirty="0" smtClean="0">
                        <a:solidFill>
                          <a:schemeClr val="tx1"/>
                        </a:solidFill>
                        <a:effectLst/>
                        <a:latin typeface="+mn-lt"/>
                        <a:ea typeface="Times" charset="0"/>
                        <a:cs typeface="Times"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en-GB" sz="800" b="1" baseline="0" dirty="0" smtClean="0"/>
                        <a:t>Structure: </a:t>
                      </a:r>
                      <a:r>
                        <a:rPr lang="en-GB" sz="800" b="0" baseline="0" dirty="0" smtClean="0"/>
                        <a:t>Marriage / reuniting of the relationships to emphasise the expectation of Romantic Comedy.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GB" sz="800" b="0" baseline="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GB" sz="800" b="0" baseline="0" dirty="0" smtClean="0"/>
                        <a:t>Resolution of all the plot elements – is justice done?</a:t>
                      </a:r>
                      <a:endParaRPr lang="en-GB" sz="800" b="0" i="0" kern="1200" baseline="0" dirty="0">
                        <a:solidFill>
                          <a:schemeClr val="tx1"/>
                        </a:solidFill>
                        <a:effectLst/>
                        <a:latin typeface="+mn-lt"/>
                        <a:ea typeface="Times" charset="0"/>
                        <a:cs typeface="Times" charset="0"/>
                      </a:endParaRPr>
                    </a:p>
                  </a:txBody>
                  <a:tcPr/>
                </a:tc>
                <a:extLst>
                  <a:ext uri="{0D108BD9-81ED-4DB2-BD59-A6C34878D82A}">
                    <a16:rowId xmlns:a16="http://schemas.microsoft.com/office/drawing/2014/main" val="10005"/>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997531097"/>
              </p:ext>
            </p:extLst>
          </p:nvPr>
        </p:nvGraphicFramePr>
        <p:xfrm>
          <a:off x="5789752" y="5"/>
          <a:ext cx="3401873" cy="6865991"/>
        </p:xfrm>
        <a:graphic>
          <a:graphicData uri="http://schemas.openxmlformats.org/drawingml/2006/table">
            <a:tbl>
              <a:tblPr firstRow="1" bandRow="1">
                <a:tableStyleId>{93296810-A885-4BE3-A3E7-6D5BEEA58F35}</a:tableStyleId>
              </a:tblPr>
              <a:tblGrid>
                <a:gridCol w="706298">
                  <a:extLst>
                    <a:ext uri="{9D8B030D-6E8A-4147-A177-3AD203B41FA5}">
                      <a16:colId xmlns:a16="http://schemas.microsoft.com/office/drawing/2014/main" val="20000"/>
                    </a:ext>
                  </a:extLst>
                </a:gridCol>
                <a:gridCol w="2695575">
                  <a:extLst>
                    <a:ext uri="{9D8B030D-6E8A-4147-A177-3AD203B41FA5}">
                      <a16:colId xmlns:a16="http://schemas.microsoft.com/office/drawing/2014/main" val="20001"/>
                    </a:ext>
                  </a:extLst>
                </a:gridCol>
              </a:tblGrid>
              <a:tr h="209931">
                <a:tc gridSpan="2">
                  <a:txBody>
                    <a:bodyPr/>
                    <a:lstStyle/>
                    <a:p>
                      <a:pPr algn="ctr"/>
                      <a:r>
                        <a:rPr lang="en-GB" sz="800" dirty="0" smtClean="0">
                          <a:solidFill>
                            <a:schemeClr val="tx1"/>
                          </a:solidFill>
                        </a:rPr>
                        <a:t>Themes </a:t>
                      </a:r>
                    </a:p>
                  </a:txBody>
                  <a:tcPr/>
                </a:tc>
                <a:tc hMerge="1">
                  <a:txBody>
                    <a:bodyPr/>
                    <a:lstStyle/>
                    <a:p>
                      <a:pPr algn="ctr"/>
                      <a:endParaRPr lang="en-GB" sz="900" dirty="0">
                        <a:solidFill>
                          <a:schemeClr val="tx1"/>
                        </a:solidFill>
                      </a:endParaRPr>
                    </a:p>
                  </a:txBody>
                  <a:tcPr/>
                </a:tc>
                <a:extLst>
                  <a:ext uri="{0D108BD9-81ED-4DB2-BD59-A6C34878D82A}">
                    <a16:rowId xmlns:a16="http://schemas.microsoft.com/office/drawing/2014/main" val="10000"/>
                  </a:ext>
                </a:extLst>
              </a:tr>
              <a:tr h="1169616">
                <a:tc>
                  <a:txBody>
                    <a:bodyPr/>
                    <a:lstStyle/>
                    <a:p>
                      <a:r>
                        <a:rPr lang="en-GB" sz="800" dirty="0" smtClean="0"/>
                        <a:t>Appearance and reality and deception</a:t>
                      </a:r>
                    </a:p>
                    <a:p>
                      <a:endParaRPr lang="en-GB" sz="800" dirty="0" smtClean="0"/>
                    </a:p>
                    <a:p>
                      <a:endParaRPr lang="en-GB" sz="800" dirty="0"/>
                    </a:p>
                  </a:txBody>
                  <a:tcPr/>
                </a:tc>
                <a:tc>
                  <a:txBody>
                    <a:bodyPr/>
                    <a:lstStyle/>
                    <a:p>
                      <a:r>
                        <a:rPr lang="en-GB" sz="800" baseline="0" dirty="0" smtClean="0"/>
                        <a:t>The play highlights the danger of only seeing what is on the surface (the gold and silver casket conceal a ‘death’s head’ and a ‘blinking idiot’ – the unpromising lead casket rewards the one who chooses ‘not by the view.’)</a:t>
                      </a:r>
                    </a:p>
                    <a:p>
                      <a:r>
                        <a:rPr lang="en-GB" sz="800" baseline="0" dirty="0" smtClean="0"/>
                        <a:t>Characters, consciously or subconsciously, appear to be someone they are not: Portia and Nerissa pretend to be men, as does Jessica. Bassanio pretends to be rich; Shylock pretends to be Antonio’s friend. ‘Masques’ are worn literally in Act 2 Scene 6 to conceal identity.</a:t>
                      </a:r>
                    </a:p>
                  </a:txBody>
                  <a:tcPr/>
                </a:tc>
                <a:extLst>
                  <a:ext uri="{0D108BD9-81ED-4DB2-BD59-A6C34878D82A}">
                    <a16:rowId xmlns:a16="http://schemas.microsoft.com/office/drawing/2014/main" val="10001"/>
                  </a:ext>
                </a:extLst>
              </a:tr>
              <a:tr h="1289576">
                <a:tc>
                  <a:txBody>
                    <a:bodyPr/>
                    <a:lstStyle/>
                    <a:p>
                      <a:r>
                        <a:rPr lang="en-GB" sz="800" b="0" dirty="0" smtClean="0"/>
                        <a:t>Prejudice and</a:t>
                      </a:r>
                    </a:p>
                    <a:p>
                      <a:r>
                        <a:rPr lang="en-GB" sz="800" b="0" dirty="0" smtClean="0"/>
                        <a:t>Intolerance</a:t>
                      </a:r>
                    </a:p>
                    <a:p>
                      <a:endParaRPr lang="en-GB" sz="800" b="0" dirty="0" smtClean="0"/>
                    </a:p>
                    <a:p>
                      <a:endParaRPr lang="en-GB" sz="800" b="0" dirty="0" smtClean="0"/>
                    </a:p>
                  </a:txBody>
                  <a:tcPr/>
                </a:tc>
                <a:tc>
                  <a:txBody>
                    <a:bodyPr/>
                    <a:lstStyle/>
                    <a:p>
                      <a:r>
                        <a:rPr lang="en-GB" sz="800" dirty="0" smtClean="0"/>
                        <a:t>Prosperous Venice tolerates private prejudice against Jews. Portia is courteous to her suitors whilst criticizing them in private for their behaviour or skin colour (which also fits in with the theme of deception). It seems that the play endorses these prejudices, but Shakespeare may be subtly criticizing the prejudices of his characters; after all, it is hypocritical of the Christians to criticize Shylock for moneylending (see Usury in Context) and he has ‘learned’ his hatred from the Christians. Shylock argues that all people are the same biologically and under the law in 3.1.</a:t>
                      </a:r>
                      <a:endParaRPr lang="en-GB" sz="800" dirty="0"/>
                    </a:p>
                  </a:txBody>
                  <a:tcPr/>
                </a:tc>
                <a:extLst>
                  <a:ext uri="{0D108BD9-81ED-4DB2-BD59-A6C34878D82A}">
                    <a16:rowId xmlns:a16="http://schemas.microsoft.com/office/drawing/2014/main" val="10002"/>
                  </a:ext>
                </a:extLst>
              </a:tr>
              <a:tr h="1769419">
                <a:tc>
                  <a:txBody>
                    <a:bodyPr/>
                    <a:lstStyle/>
                    <a:p>
                      <a:r>
                        <a:rPr lang="en-GB" sz="800" dirty="0" smtClean="0"/>
                        <a:t>Justice, law, mercy and revenge</a:t>
                      </a:r>
                    </a:p>
                    <a:p>
                      <a:endParaRPr lang="en-GB" sz="800" dirty="0" smtClean="0"/>
                    </a:p>
                    <a:p>
                      <a:endParaRPr lang="en-GB" sz="800" dirty="0" smtClean="0"/>
                    </a:p>
                    <a:p>
                      <a:endParaRPr lang="en-GB" sz="800" dirty="0"/>
                    </a:p>
                  </a:txBody>
                  <a:tcPr/>
                </a:tc>
                <a:tc>
                  <a:txBody>
                    <a:bodyPr/>
                    <a:lstStyle/>
                    <a:p>
                      <a:r>
                        <a:rPr lang="en-GB" sz="800" dirty="0" smtClean="0"/>
                        <a:t>The idea of revenge surfaces throughout the play, sometimes seriously and at other times more comically: Shylock attempts to kill Antonio; Portia punishes Shylock; Antonio makes Shylock convert; Portia and Nerissa trick their husbands and watch them squirm.</a:t>
                      </a:r>
                    </a:p>
                    <a:p>
                      <a:r>
                        <a:rPr lang="en-GB" sz="800" dirty="0" smtClean="0"/>
                        <a:t>Although revenge is illegal, Shylock seeks it by sticking to the letter of the law within the Venetian justice system. In Act 4</a:t>
                      </a:r>
                      <a:r>
                        <a:rPr lang="en-GB" sz="800" baseline="0" dirty="0" smtClean="0"/>
                        <a:t> Scene </a:t>
                      </a:r>
                      <a:r>
                        <a:rPr lang="en-GB" sz="800" dirty="0" smtClean="0"/>
                        <a:t>1, both the Duke and Portia present mercy as a better alternative to revenge, but Shylock explicitly refuses, whereas the Christians show him mercy. Therefore, one interpretation of the play's structure is that Shakespeare meant to contrast the mercy of the main Christian characters with the vengefulness of a Jew, who lacks the religious grace to comprehend mercy. </a:t>
                      </a:r>
                    </a:p>
                  </a:txBody>
                  <a:tcPr/>
                </a:tc>
                <a:extLst>
                  <a:ext uri="{0D108BD9-81ED-4DB2-BD59-A6C34878D82A}">
                    <a16:rowId xmlns:a16="http://schemas.microsoft.com/office/drawing/2014/main" val="10003"/>
                  </a:ext>
                </a:extLst>
              </a:tr>
              <a:tr h="1584955">
                <a:tc>
                  <a:txBody>
                    <a:bodyPr/>
                    <a:lstStyle/>
                    <a:p>
                      <a:r>
                        <a:rPr lang="en-GB" sz="800" b="0" dirty="0" smtClean="0"/>
                        <a:t>Love &amp;</a:t>
                      </a:r>
                    </a:p>
                    <a:p>
                      <a:r>
                        <a:rPr lang="en-GB" sz="800" b="0" dirty="0" smtClean="0"/>
                        <a:t>friendship</a:t>
                      </a:r>
                    </a:p>
                    <a:p>
                      <a:endParaRPr lang="en-GB" sz="800" b="0" dirty="0" smtClean="0"/>
                    </a:p>
                    <a:p>
                      <a:endParaRPr lang="en-GB" sz="800" b="0" dirty="0"/>
                    </a:p>
                  </a:txBody>
                  <a:tcPr/>
                </a:tc>
                <a:tc>
                  <a:txBody>
                    <a:bodyPr/>
                    <a:lstStyle/>
                    <a:p>
                      <a:r>
                        <a:rPr lang="en-GB" sz="800" dirty="0" smtClean="0"/>
                        <a:t>Central romantic relationship of Portia and Bassanio is paralleled by elopement of Jessica with Lorenzo and marriage of Nerissa and Gratiano. </a:t>
                      </a:r>
                    </a:p>
                    <a:p>
                      <a:r>
                        <a:rPr lang="en-GB" sz="800" dirty="0" smtClean="0"/>
                        <a:t>Some critics suggest that the strongest friendship in the play, that between Antonio and Bassanio, approaches romantic love. However, Shakespeare may have intended the audience to see Antonio as a guardian / father figure. </a:t>
                      </a:r>
                    </a:p>
                    <a:p>
                      <a:r>
                        <a:rPr lang="en-GB" sz="800" dirty="0" smtClean="0"/>
                        <a:t>There are strong ties between all the Venetian Christian characters – they all rally round Antonio. But the play also demonstrates how the apparent purity of love can be tainted by economic concerns, beginning with Bassanio borrowing money to woo.</a:t>
                      </a:r>
                    </a:p>
                  </a:txBody>
                  <a:tcPr/>
                </a:tc>
                <a:extLst>
                  <a:ext uri="{0D108BD9-81ED-4DB2-BD59-A6C34878D82A}">
                    <a16:rowId xmlns:a16="http://schemas.microsoft.com/office/drawing/2014/main" val="10004"/>
                  </a:ext>
                </a:extLst>
              </a:tr>
              <a:tr h="769996">
                <a:tc>
                  <a:txBody>
                    <a:bodyPr/>
                    <a:lstStyle/>
                    <a:p>
                      <a:r>
                        <a:rPr lang="en-GB" sz="800" b="0" dirty="0" smtClean="0"/>
                        <a:t>Filial duty</a:t>
                      </a:r>
                    </a:p>
                    <a:p>
                      <a:endParaRPr lang="en-GB" sz="800" b="0" dirty="0" smtClean="0"/>
                    </a:p>
                    <a:p>
                      <a:endParaRPr lang="en-GB" sz="800" b="0" dirty="0"/>
                    </a:p>
                  </a:txBody>
                  <a:tcPr/>
                </a:tc>
                <a:tc>
                  <a:txBody>
                    <a:bodyPr/>
                    <a:lstStyle/>
                    <a:p>
                      <a:r>
                        <a:rPr lang="en-GB" sz="800" dirty="0" smtClean="0"/>
                        <a:t>Portia is not prepared to go against the judgement of her dead father. Jessica is openly ashamed of her father and elopes with a Christian, stealing Shylock’s money and jewels. In a patriarchal society, women are expected to obey their fathers. </a:t>
                      </a:r>
                    </a:p>
                  </a:txBody>
                  <a:tcPr/>
                </a:tc>
                <a:extLst>
                  <a:ext uri="{0D108BD9-81ED-4DB2-BD59-A6C34878D82A}">
                    <a16:rowId xmlns:a16="http://schemas.microsoft.com/office/drawing/2014/main" val="3760364729"/>
                  </a:ext>
                </a:extLst>
              </a:tr>
            </a:tbl>
          </a:graphicData>
        </a:graphic>
      </p:graphicFrame>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b="15947"/>
          <a:stretch/>
        </p:blipFill>
        <p:spPr>
          <a:xfrm>
            <a:off x="5805531" y="773143"/>
            <a:ext cx="700662" cy="588932"/>
          </a:xfrm>
          <a:prstGeom prst="rect">
            <a:avLst/>
          </a:prstGeom>
        </p:spPr>
      </p:pic>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r="5493" b="14865"/>
          <a:stretch/>
        </p:blipFill>
        <p:spPr>
          <a:xfrm>
            <a:off x="5801343" y="1924050"/>
            <a:ext cx="666132" cy="600075"/>
          </a:xfrm>
          <a:prstGeom prst="rect">
            <a:avLst/>
          </a:prstGeom>
        </p:spPr>
      </p:pic>
      <p:pic>
        <p:nvPicPr>
          <p:cNvPr id="11" name="Picture 10"/>
          <p:cNvPicPr>
            <a:picLocks noChangeAspect="1"/>
          </p:cNvPicPr>
          <p:nvPr/>
        </p:nvPicPr>
        <p:blipFill rotWithShape="1">
          <a:blip r:embed="rId5" cstate="print">
            <a:extLst>
              <a:ext uri="{28A0092B-C50C-407E-A947-70E740481C1C}">
                <a14:useLocalDpi xmlns:a14="http://schemas.microsoft.com/office/drawing/2010/main" val="0"/>
              </a:ext>
            </a:extLst>
          </a:blip>
          <a:srcRect r="7581" b="16440"/>
          <a:stretch/>
        </p:blipFill>
        <p:spPr>
          <a:xfrm>
            <a:off x="5755091" y="3202498"/>
            <a:ext cx="696701" cy="770721"/>
          </a:xfrm>
          <a:prstGeom prst="rect">
            <a:avLst/>
          </a:prstGeom>
        </p:spPr>
      </p:pic>
      <p:pic>
        <p:nvPicPr>
          <p:cNvPr id="12" name="Picture 11"/>
          <p:cNvPicPr>
            <a:picLocks noChangeAspect="1"/>
          </p:cNvPicPr>
          <p:nvPr/>
        </p:nvPicPr>
        <p:blipFill rotWithShape="1">
          <a:blip r:embed="rId6" cstate="print">
            <a:extLst>
              <a:ext uri="{28A0092B-C50C-407E-A947-70E740481C1C}">
                <a14:useLocalDpi xmlns:a14="http://schemas.microsoft.com/office/drawing/2010/main" val="0"/>
              </a:ext>
            </a:extLst>
          </a:blip>
          <a:srcRect l="1168" r="-1" b="17350"/>
          <a:stretch/>
        </p:blipFill>
        <p:spPr>
          <a:xfrm>
            <a:off x="5770869" y="4944044"/>
            <a:ext cx="776598" cy="649437"/>
          </a:xfrm>
          <a:prstGeom prst="rect">
            <a:avLst/>
          </a:prstGeom>
        </p:spPr>
      </p:pic>
      <p:pic>
        <p:nvPicPr>
          <p:cNvPr id="13" name="Picture 12"/>
          <p:cNvPicPr>
            <a:picLocks noChangeAspect="1"/>
          </p:cNvPicPr>
          <p:nvPr/>
        </p:nvPicPr>
        <p:blipFill rotWithShape="1">
          <a:blip r:embed="rId7" cstate="print">
            <a:extLst>
              <a:ext uri="{28A0092B-C50C-407E-A947-70E740481C1C}">
                <a14:useLocalDpi xmlns:a14="http://schemas.microsoft.com/office/drawing/2010/main" val="0"/>
              </a:ext>
            </a:extLst>
          </a:blip>
          <a:srcRect l="5924" b="15033"/>
          <a:stretch/>
        </p:blipFill>
        <p:spPr>
          <a:xfrm>
            <a:off x="5872038" y="6336637"/>
            <a:ext cx="504149" cy="455337"/>
          </a:xfrm>
          <a:prstGeom prst="rect">
            <a:avLst/>
          </a:prstGeom>
        </p:spPr>
      </p:pic>
    </p:spTree>
    <p:extLst>
      <p:ext uri="{BB962C8B-B14F-4D97-AF65-F5344CB8AC3E}">
        <p14:creationId xmlns:p14="http://schemas.microsoft.com/office/powerpoint/2010/main" val="3578201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761AA00-A849-4AB4-B32E-38037A96C627}"/>
              </a:ext>
            </a:extLst>
          </p:cNvPr>
          <p:cNvGraphicFramePr>
            <a:graphicFrameLocks noGrp="1"/>
          </p:cNvGraphicFramePr>
          <p:nvPr>
            <p:extLst>
              <p:ext uri="{D42A27DB-BD31-4B8C-83A1-F6EECF244321}">
                <p14:modId xmlns:p14="http://schemas.microsoft.com/office/powerpoint/2010/main" val="3681908722"/>
              </p:ext>
            </p:extLst>
          </p:nvPr>
        </p:nvGraphicFramePr>
        <p:xfrm>
          <a:off x="1" y="-6057"/>
          <a:ext cx="8477248" cy="6845606"/>
        </p:xfrm>
        <a:graphic>
          <a:graphicData uri="http://schemas.openxmlformats.org/drawingml/2006/table">
            <a:tbl>
              <a:tblPr firstRow="1" bandRow="1">
                <a:tableStyleId>{93296810-A885-4BE3-A3E7-6D5BEEA58F35}</a:tableStyleId>
              </a:tblPr>
              <a:tblGrid>
                <a:gridCol w="610361">
                  <a:extLst>
                    <a:ext uri="{9D8B030D-6E8A-4147-A177-3AD203B41FA5}">
                      <a16:colId xmlns:a16="http://schemas.microsoft.com/office/drawing/2014/main" val="873052931"/>
                    </a:ext>
                  </a:extLst>
                </a:gridCol>
                <a:gridCol w="770763">
                  <a:extLst>
                    <a:ext uri="{9D8B030D-6E8A-4147-A177-3AD203B41FA5}">
                      <a16:colId xmlns:a16="http://schemas.microsoft.com/office/drawing/2014/main" val="2252897691"/>
                    </a:ext>
                  </a:extLst>
                </a:gridCol>
                <a:gridCol w="7096124">
                  <a:extLst>
                    <a:ext uri="{9D8B030D-6E8A-4147-A177-3AD203B41FA5}">
                      <a16:colId xmlns:a16="http://schemas.microsoft.com/office/drawing/2014/main" val="4249886783"/>
                    </a:ext>
                  </a:extLst>
                </a:gridCol>
              </a:tblGrid>
              <a:tr h="340864">
                <a:tc>
                  <a:txBody>
                    <a:bodyPr/>
                    <a:lstStyle/>
                    <a:p>
                      <a:r>
                        <a:rPr lang="en-GB" sz="800" i="0" dirty="0"/>
                        <a:t>Characters</a:t>
                      </a:r>
                    </a:p>
                  </a:txBody>
                  <a:tcPr marL="68580" marR="68580" marT="34290" marB="34290" anchor="ctr"/>
                </a:tc>
                <a:tc>
                  <a:txBody>
                    <a:bodyPr/>
                    <a:lstStyle/>
                    <a:p>
                      <a:r>
                        <a:rPr lang="en-GB" sz="800" i="0" dirty="0"/>
                        <a:t>Characteristics</a:t>
                      </a:r>
                    </a:p>
                  </a:txBody>
                  <a:tcPr marL="68580" marR="68580" marT="34290" marB="34290" anchor="ctr"/>
                </a:tc>
                <a:tc>
                  <a:txBody>
                    <a:bodyPr/>
                    <a:lstStyle/>
                    <a:p>
                      <a:r>
                        <a:rPr lang="en-GB" sz="800" i="0" dirty="0"/>
                        <a:t>Quotes</a:t>
                      </a:r>
                    </a:p>
                  </a:txBody>
                  <a:tcPr marL="68580" marR="68580" marT="34290" marB="34290" anchor="ctr"/>
                </a:tc>
                <a:extLst>
                  <a:ext uri="{0D108BD9-81ED-4DB2-BD59-A6C34878D82A}">
                    <a16:rowId xmlns:a16="http://schemas.microsoft.com/office/drawing/2014/main" val="2138811835"/>
                  </a:ext>
                </a:extLst>
              </a:tr>
              <a:tr h="944194">
                <a:tc>
                  <a:txBody>
                    <a:bodyPr/>
                    <a:lstStyle/>
                    <a:p>
                      <a:r>
                        <a:rPr lang="en-GB" sz="800" b="1" i="0" dirty="0" smtClean="0"/>
                        <a:t>Antonio</a:t>
                      </a:r>
                    </a:p>
                    <a:p>
                      <a:endParaRPr lang="en-GB" sz="800" b="1" i="0" dirty="0" smtClean="0"/>
                    </a:p>
                    <a:p>
                      <a:endParaRPr lang="en-GB" sz="800" b="1" i="0" dirty="0"/>
                    </a:p>
                  </a:txBody>
                  <a:tcPr marL="68580" marR="68580" marT="34290" marB="34290"/>
                </a:tc>
                <a:tc>
                  <a:txBody>
                    <a:bodyPr/>
                    <a:lstStyle/>
                    <a:p>
                      <a:r>
                        <a:rPr lang="en-GB" sz="800" i="0" dirty="0" smtClean="0"/>
                        <a:t>Loving and loyal friend, but still  prejudiced!</a:t>
                      </a:r>
                      <a:endParaRPr lang="en-US" sz="800" i="0" dirty="0" smtClean="0"/>
                    </a:p>
                  </a:txBody>
                  <a:tcPr marL="68580" marR="68580" marT="34290" marB="34290"/>
                </a:tc>
                <a:tc>
                  <a:txBody>
                    <a:bodyPr/>
                    <a:lstStyle/>
                    <a:p>
                      <a:pPr lvl="0">
                        <a:lnSpc>
                          <a:spcPct val="100000"/>
                        </a:lnSpc>
                      </a:pPr>
                      <a:r>
                        <a:rPr lang="en-GB" sz="800" b="1" i="0" kern="1200" dirty="0" smtClean="0">
                          <a:solidFill>
                            <a:schemeClr val="dk1"/>
                          </a:solidFill>
                          <a:effectLst/>
                          <a:latin typeface="+mn-lt"/>
                          <a:ea typeface="+mn-ea"/>
                          <a:cs typeface="+mn-cs"/>
                        </a:rPr>
                        <a:t>Generous </a:t>
                      </a:r>
                      <a:r>
                        <a:rPr lang="en-GB" sz="800" b="0" i="0" kern="1200" dirty="0" smtClean="0">
                          <a:solidFill>
                            <a:schemeClr val="dk1"/>
                          </a:solidFill>
                          <a:effectLst/>
                          <a:latin typeface="+mn-lt"/>
                          <a:ea typeface="+mn-ea"/>
                          <a:cs typeface="+mn-cs"/>
                        </a:rPr>
                        <a:t>- “My purse, my person, my </a:t>
                      </a:r>
                      <a:r>
                        <a:rPr lang="en-GB" sz="800" b="0" i="0" kern="1200" dirty="0" err="1" smtClean="0">
                          <a:solidFill>
                            <a:schemeClr val="dk1"/>
                          </a:solidFill>
                          <a:effectLst/>
                          <a:latin typeface="+mn-lt"/>
                          <a:ea typeface="+mn-ea"/>
                          <a:cs typeface="+mn-cs"/>
                        </a:rPr>
                        <a:t>extremest</a:t>
                      </a:r>
                      <a:r>
                        <a:rPr lang="en-GB" sz="800" b="0" i="0" kern="1200" dirty="0" smtClean="0">
                          <a:solidFill>
                            <a:schemeClr val="dk1"/>
                          </a:solidFill>
                          <a:effectLst/>
                          <a:latin typeface="+mn-lt"/>
                          <a:ea typeface="+mn-ea"/>
                          <a:cs typeface="+mn-cs"/>
                        </a:rPr>
                        <a:t> means/ Lie all unlocked to your occasions.”(1:1)</a:t>
                      </a:r>
                    </a:p>
                    <a:p>
                      <a:pPr lvl="0">
                        <a:lnSpc>
                          <a:spcPct val="100000"/>
                        </a:lnSpc>
                      </a:pPr>
                      <a:r>
                        <a:rPr lang="en-GB" sz="800" b="1" i="0" kern="1200" dirty="0" smtClean="0">
                          <a:solidFill>
                            <a:schemeClr val="dk1"/>
                          </a:solidFill>
                          <a:effectLst/>
                          <a:latin typeface="+mn-lt"/>
                          <a:ea typeface="+mn-ea"/>
                          <a:cs typeface="+mn-cs"/>
                        </a:rPr>
                        <a:t>Prejudiced</a:t>
                      </a:r>
                      <a:r>
                        <a:rPr lang="en-GB" sz="800" b="0" i="0" kern="1200" dirty="0" smtClean="0">
                          <a:solidFill>
                            <a:schemeClr val="dk1"/>
                          </a:solidFill>
                          <a:effectLst/>
                          <a:latin typeface="+mn-lt"/>
                          <a:ea typeface="+mn-ea"/>
                          <a:cs typeface="+mn-cs"/>
                        </a:rPr>
                        <a:t> - “I am as like to call thee so again</a:t>
                      </a:r>
                      <a:r>
                        <a:rPr lang="en-GB" sz="800" b="1" i="0" kern="1200" dirty="0" smtClean="0">
                          <a:solidFill>
                            <a:schemeClr val="dk1"/>
                          </a:solidFill>
                          <a:effectLst/>
                          <a:latin typeface="+mn-lt"/>
                          <a:ea typeface="+mn-ea"/>
                          <a:cs typeface="+mn-cs"/>
                        </a:rPr>
                        <a:t>,/ </a:t>
                      </a:r>
                      <a:r>
                        <a:rPr lang="en-GB" sz="800" b="0" i="0" kern="1200" dirty="0" smtClean="0">
                          <a:solidFill>
                            <a:schemeClr val="dk1"/>
                          </a:solidFill>
                          <a:effectLst/>
                          <a:latin typeface="+mn-lt"/>
                          <a:ea typeface="+mn-ea"/>
                          <a:cs typeface="+mn-cs"/>
                        </a:rPr>
                        <a:t>To spit on thee again, to spurn thee too./ If thou wilt lend this money, lend it not/ As to thy friends, for when did friendship take/ A breed of barren metal of his friend?”</a:t>
                      </a:r>
                    </a:p>
                    <a:p>
                      <a:pPr lvl="0">
                        <a:lnSpc>
                          <a:spcPct val="100000"/>
                        </a:lnSpc>
                      </a:pPr>
                      <a:r>
                        <a:rPr lang="en-GB" sz="800" b="1" i="0" kern="1200" dirty="0" smtClean="0">
                          <a:solidFill>
                            <a:schemeClr val="dk1"/>
                          </a:solidFill>
                          <a:effectLst/>
                          <a:latin typeface="+mn-lt"/>
                          <a:ea typeface="+mn-ea"/>
                          <a:cs typeface="+mn-cs"/>
                        </a:rPr>
                        <a:t>Patient/Loving at the trial scene (vs Shylock): </a:t>
                      </a:r>
                      <a:r>
                        <a:rPr lang="en-GB" sz="800" b="0" i="0" kern="1200" dirty="0" smtClean="0">
                          <a:solidFill>
                            <a:schemeClr val="dk1"/>
                          </a:solidFill>
                          <a:effectLst/>
                          <a:latin typeface="+mn-lt"/>
                          <a:ea typeface="+mn-ea"/>
                          <a:cs typeface="+mn-cs"/>
                        </a:rPr>
                        <a:t>“I do oppose/ My patience to his fury, and am armed /To suffer with a quietness of spirit…”(4.1) </a:t>
                      </a:r>
                    </a:p>
                    <a:p>
                      <a:pPr lvl="0">
                        <a:lnSpc>
                          <a:spcPct val="100000"/>
                        </a:lnSpc>
                      </a:pPr>
                      <a:r>
                        <a:rPr lang="en-GB" sz="800" b="1" i="0" kern="1200" dirty="0" smtClean="0">
                          <a:solidFill>
                            <a:schemeClr val="dk1"/>
                          </a:solidFill>
                          <a:effectLst/>
                          <a:latin typeface="+mn-lt"/>
                          <a:ea typeface="+mn-ea"/>
                          <a:cs typeface="+mn-cs"/>
                        </a:rPr>
                        <a:t>Loyal and in love: </a:t>
                      </a:r>
                      <a:r>
                        <a:rPr lang="en-GB" sz="800" b="0" i="0" kern="1200" dirty="0" err="1" smtClean="0">
                          <a:solidFill>
                            <a:schemeClr val="dk1"/>
                          </a:solidFill>
                          <a:effectLst/>
                          <a:latin typeface="+mn-lt"/>
                          <a:ea typeface="+mn-ea"/>
                          <a:cs typeface="+mn-cs"/>
                        </a:rPr>
                        <a:t>Solanio</a:t>
                      </a:r>
                      <a:r>
                        <a:rPr lang="en-GB" sz="800" b="0" i="0" kern="1200" dirty="0" smtClean="0">
                          <a:solidFill>
                            <a:schemeClr val="dk1"/>
                          </a:solidFill>
                          <a:effectLst/>
                          <a:latin typeface="+mn-lt"/>
                          <a:ea typeface="+mn-ea"/>
                          <a:cs typeface="+mn-cs"/>
                        </a:rPr>
                        <a:t> describes A’s feelings for B: ’I think he loves the world for him’ (Act 2:8)</a:t>
                      </a:r>
                    </a:p>
                    <a:p>
                      <a:pPr lvl="0">
                        <a:lnSpc>
                          <a:spcPct val="100000"/>
                        </a:lnSpc>
                      </a:pPr>
                      <a:r>
                        <a:rPr lang="en-GB" sz="800" b="1" i="0" kern="1200" dirty="0" smtClean="0">
                          <a:solidFill>
                            <a:schemeClr val="dk1"/>
                          </a:solidFill>
                          <a:effectLst/>
                          <a:latin typeface="+mn-lt"/>
                          <a:ea typeface="+mn-ea"/>
                          <a:cs typeface="+mn-cs"/>
                        </a:rPr>
                        <a:t>Merciful</a:t>
                      </a:r>
                      <a:r>
                        <a:rPr lang="en-GB" sz="800" b="0" i="0" kern="1200" dirty="0" smtClean="0">
                          <a:solidFill>
                            <a:schemeClr val="dk1"/>
                          </a:solidFill>
                          <a:effectLst/>
                          <a:latin typeface="+mn-lt"/>
                          <a:ea typeface="+mn-ea"/>
                          <a:cs typeface="+mn-cs"/>
                        </a:rPr>
                        <a:t> - At the end of the play, he lessens Shylock’s sentence as long as he promises to give half of his inheritance to Lorenzo: “The gentleman who lately stole his daughter”(4.1) This acknowledges the wrong done to Shylock as his prop for his old age has stolen away and also refers, indirectly, to the theft that took place. </a:t>
                      </a:r>
                    </a:p>
                  </a:txBody>
                  <a:tcPr marL="68580" marR="68580" marT="34290" marB="34290"/>
                </a:tc>
                <a:extLst>
                  <a:ext uri="{0D108BD9-81ED-4DB2-BD59-A6C34878D82A}">
                    <a16:rowId xmlns:a16="http://schemas.microsoft.com/office/drawing/2014/main" val="2688456801"/>
                  </a:ext>
                </a:extLst>
              </a:tr>
              <a:tr h="1354231">
                <a:tc>
                  <a:txBody>
                    <a:bodyPr/>
                    <a:lstStyle/>
                    <a:p>
                      <a:r>
                        <a:rPr lang="en-GB" sz="800" b="1" i="0" dirty="0" smtClean="0"/>
                        <a:t>Shylock</a:t>
                      </a:r>
                    </a:p>
                    <a:p>
                      <a:endParaRPr lang="en-GB" sz="800" b="1" i="0" dirty="0" smtClean="0"/>
                    </a:p>
                    <a:p>
                      <a:endParaRPr lang="en-GB" sz="800" b="1" i="0" dirty="0"/>
                    </a:p>
                  </a:txBody>
                  <a:tcPr marL="68580" marR="68580" marT="34290" marB="34290"/>
                </a:tc>
                <a:tc>
                  <a:txBody>
                    <a:bodyPr/>
                    <a:lstStyle/>
                    <a:p>
                      <a:r>
                        <a:rPr lang="en-US" sz="800" i="0" dirty="0" smtClean="0"/>
                        <a:t>Victim or villain?</a:t>
                      </a:r>
                      <a:r>
                        <a:rPr lang="en-US" sz="800" i="0" baseline="0" dirty="0" smtClean="0"/>
                        <a:t> </a:t>
                      </a:r>
                    </a:p>
                    <a:p>
                      <a:endParaRPr lang="en-US" sz="800" i="0" baseline="0" dirty="0" smtClean="0"/>
                    </a:p>
                    <a:p>
                      <a:r>
                        <a:rPr lang="en-US" sz="800" i="0" baseline="0" dirty="0" smtClean="0"/>
                        <a:t>He is mistreated and oppressed but also cruel and merciless.</a:t>
                      </a:r>
                      <a:endParaRPr lang="en-US" sz="800" i="0" dirty="0"/>
                    </a:p>
                  </a:txBody>
                  <a:tcPr marL="68580" marR="68580" marT="34290" marB="34290"/>
                </a:tc>
                <a:tc>
                  <a:txBody>
                    <a:bodyPr/>
                    <a:lstStyle/>
                    <a:p>
                      <a:pPr lvl="0"/>
                      <a:r>
                        <a:rPr lang="en-GB" sz="800" b="1" i="0" kern="1200" dirty="0" smtClean="0">
                          <a:solidFill>
                            <a:schemeClr val="dk1"/>
                          </a:solidFill>
                          <a:effectLst/>
                          <a:latin typeface="+mn-lt"/>
                          <a:ea typeface="+mn-ea"/>
                          <a:cs typeface="+mn-cs"/>
                        </a:rPr>
                        <a:t>Prejudiced/villainous: </a:t>
                      </a:r>
                      <a:r>
                        <a:rPr lang="en-GB" sz="800" b="0" i="0" kern="1200" dirty="0" smtClean="0">
                          <a:solidFill>
                            <a:schemeClr val="dk1"/>
                          </a:solidFill>
                          <a:effectLst/>
                          <a:latin typeface="+mn-lt"/>
                          <a:ea typeface="+mn-ea"/>
                          <a:cs typeface="+mn-cs"/>
                        </a:rPr>
                        <a:t>“I hate him for he is a Christian/ But more, for that in low simplicity/He lends out money gratis, and brings down/ The rate of </a:t>
                      </a:r>
                      <a:r>
                        <a:rPr lang="en-GB" sz="800" b="0" i="0" kern="1200" dirty="0" err="1" smtClean="0">
                          <a:solidFill>
                            <a:schemeClr val="dk1"/>
                          </a:solidFill>
                          <a:effectLst/>
                          <a:latin typeface="+mn-lt"/>
                          <a:ea typeface="+mn-ea"/>
                          <a:cs typeface="+mn-cs"/>
                        </a:rPr>
                        <a:t>usance</a:t>
                      </a:r>
                      <a:r>
                        <a:rPr lang="en-GB" sz="800" b="0" i="0" kern="1200" dirty="0" smtClean="0">
                          <a:solidFill>
                            <a:schemeClr val="dk1"/>
                          </a:solidFill>
                          <a:effectLst/>
                          <a:latin typeface="+mn-lt"/>
                          <a:ea typeface="+mn-ea"/>
                          <a:cs typeface="+mn-cs"/>
                        </a:rPr>
                        <a:t> with us here in Venice.” “If I can catch him once upon the hip,/I will feed fat the ancient grudge I bear him.” “I am not bid for love, they flatter me;/But yet I’ll go in hate, to feed upon/The prodigal Christian./Lock up my doors…”</a:t>
                      </a:r>
                    </a:p>
                    <a:p>
                      <a:pPr lvl="0"/>
                      <a:r>
                        <a:rPr lang="en-GB" sz="800" b="1" i="0" kern="1200" dirty="0" smtClean="0">
                          <a:solidFill>
                            <a:schemeClr val="dk1"/>
                          </a:solidFill>
                          <a:effectLst/>
                          <a:latin typeface="+mn-lt"/>
                          <a:ea typeface="+mn-ea"/>
                          <a:cs typeface="+mn-cs"/>
                        </a:rPr>
                        <a:t>A victim: </a:t>
                      </a:r>
                      <a:r>
                        <a:rPr lang="en-GB" sz="800" b="0" i="0" kern="1200" dirty="0" smtClean="0">
                          <a:solidFill>
                            <a:schemeClr val="dk1"/>
                          </a:solidFill>
                          <a:effectLst/>
                          <a:latin typeface="+mn-lt"/>
                          <a:ea typeface="+mn-ea"/>
                          <a:cs typeface="+mn-cs"/>
                        </a:rPr>
                        <a:t>“You call me misbeliever, cut-throat dog,/And spit upon my Jewish gabardine,/And all for use of that which is mine own”; “Hath a dog money? Is it possible/ A cur can lend here thousand ducats?”; “I say my daughter is my flesh and blood.” “Hath not a Jew eyes? Hath not a Jew hands, organs, dimensions, senses, affections, passions?” “If you prick us, do we not bleed? If you tickle us, do we not laugh? If you poison us, do we not die?” After the judgement: “You take my life when you do take the means whereby I live.” (4.1)</a:t>
                      </a:r>
                    </a:p>
                    <a:p>
                      <a:pPr lvl="0"/>
                      <a:r>
                        <a:rPr lang="en-GB" sz="800" b="1" i="0" kern="1200" dirty="0" smtClean="0">
                          <a:solidFill>
                            <a:schemeClr val="dk1"/>
                          </a:solidFill>
                          <a:effectLst/>
                          <a:latin typeface="+mn-lt"/>
                          <a:ea typeface="+mn-ea"/>
                          <a:cs typeface="+mn-cs"/>
                        </a:rPr>
                        <a:t>Vengeful and villainous: </a:t>
                      </a:r>
                      <a:r>
                        <a:rPr lang="en-GB" sz="800" b="0" i="0" kern="1200" dirty="0" smtClean="0">
                          <a:solidFill>
                            <a:schemeClr val="dk1"/>
                          </a:solidFill>
                          <a:effectLst/>
                          <a:latin typeface="+mn-lt"/>
                          <a:ea typeface="+mn-ea"/>
                          <a:cs typeface="+mn-cs"/>
                        </a:rPr>
                        <a:t>“It will feed my revenge…” “The villainy you teach me, I will execute, and it shall go hard but I will better the instruction.” “I would my daughter were dead at my foot, and the jewels in her ear.” “Tell me not of mercy.” (3:3); “Thou </a:t>
                      </a:r>
                      <a:r>
                        <a:rPr lang="en-GB" sz="800" b="0" i="0" kern="1200" dirty="0" err="1" smtClean="0">
                          <a:solidFill>
                            <a:schemeClr val="dk1"/>
                          </a:solidFill>
                          <a:effectLst/>
                          <a:latin typeface="+mn-lt"/>
                          <a:ea typeface="+mn-ea"/>
                          <a:cs typeface="+mn-cs"/>
                        </a:rPr>
                        <a:t>call’dst</a:t>
                      </a:r>
                      <a:r>
                        <a:rPr lang="en-GB" sz="800" b="0" i="0" kern="1200" dirty="0" smtClean="0">
                          <a:solidFill>
                            <a:schemeClr val="dk1"/>
                          </a:solidFill>
                          <a:effectLst/>
                          <a:latin typeface="+mn-lt"/>
                          <a:ea typeface="+mn-ea"/>
                          <a:cs typeface="+mn-cs"/>
                        </a:rPr>
                        <a:t> me dog before thou </a:t>
                      </a:r>
                      <a:r>
                        <a:rPr lang="en-GB" sz="800" b="0" i="0" kern="1200" dirty="0" err="1" smtClean="0">
                          <a:solidFill>
                            <a:schemeClr val="dk1"/>
                          </a:solidFill>
                          <a:effectLst/>
                          <a:latin typeface="+mn-lt"/>
                          <a:ea typeface="+mn-ea"/>
                          <a:cs typeface="+mn-cs"/>
                        </a:rPr>
                        <a:t>hadst</a:t>
                      </a:r>
                      <a:r>
                        <a:rPr lang="en-GB" sz="800" b="0" i="0" kern="1200" dirty="0" smtClean="0">
                          <a:solidFill>
                            <a:schemeClr val="dk1"/>
                          </a:solidFill>
                          <a:effectLst/>
                          <a:latin typeface="+mn-lt"/>
                          <a:ea typeface="+mn-ea"/>
                          <a:cs typeface="+mn-cs"/>
                        </a:rPr>
                        <a:t> a cause,/But since I am a dog, beware my fangs.” (3.3) “I’ll have no speaking, I will have my bond.” (3:3); “My deeds upon my head! I crave the law,/ The penalty and forfeit of my bond.”(4.1)</a:t>
                      </a:r>
                    </a:p>
                  </a:txBody>
                  <a:tcPr marL="68580" marR="68580" marT="34290" marB="34290"/>
                </a:tc>
                <a:extLst>
                  <a:ext uri="{0D108BD9-81ED-4DB2-BD59-A6C34878D82A}">
                    <a16:rowId xmlns:a16="http://schemas.microsoft.com/office/drawing/2014/main" val="4093244929"/>
                  </a:ext>
                </a:extLst>
              </a:tr>
              <a:tr h="1282588">
                <a:tc>
                  <a:txBody>
                    <a:bodyPr/>
                    <a:lstStyle/>
                    <a:p>
                      <a:r>
                        <a:rPr lang="en-GB" sz="800" b="1" i="0" dirty="0" smtClean="0"/>
                        <a:t>Bassanio</a:t>
                      </a:r>
                    </a:p>
                    <a:p>
                      <a:endParaRPr lang="en-GB" sz="800" b="1" i="0" dirty="0" smtClean="0"/>
                    </a:p>
                    <a:p>
                      <a:endParaRPr lang="en-GB" sz="800" b="1" i="0" dirty="0"/>
                    </a:p>
                  </a:txBody>
                  <a:tcPr marL="68580" marR="68580" marT="34290" marB="34290"/>
                </a:tc>
                <a:tc>
                  <a:txBody>
                    <a:bodyPr/>
                    <a:lstStyle/>
                    <a:p>
                      <a:r>
                        <a:rPr lang="en-GB" sz="800" b="0" i="0" dirty="0" smtClean="0"/>
                        <a:t>Popular, handsome, but perhaps a cad?</a:t>
                      </a:r>
                    </a:p>
                    <a:p>
                      <a:r>
                        <a:rPr lang="en-GB" sz="800" b="0" i="0" dirty="0" smtClean="0"/>
                        <a:t>Perhaps taking advantage of Antonio’s affection</a:t>
                      </a:r>
                      <a:r>
                        <a:rPr lang="en-GB" sz="800" b="0" i="0" baseline="0" dirty="0" smtClean="0"/>
                        <a:t> and marry Portia for money.</a:t>
                      </a:r>
                      <a:endParaRPr lang="en-US" sz="800" b="0" i="0" dirty="0" smtClean="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dirty="0" smtClean="0"/>
                        <a:t>Indebted/ spendthrift </a:t>
                      </a:r>
                      <a:r>
                        <a:rPr lang="en-GB" sz="800" b="0" i="0" dirty="0" smtClean="0"/>
                        <a:t>- “…..my chief care/Is to come fairly off from the great debt.” (1:1) “To you, Antonio,/I owe the most in money and in love.” (1:1) </a:t>
                      </a:r>
                      <a:r>
                        <a:rPr lang="en-GB" sz="800" b="1" i="0" dirty="0" smtClean="0"/>
                        <a:t>Money- </a:t>
                      </a:r>
                      <a:r>
                        <a:rPr lang="en-GB" sz="800" b="1" i="0" dirty="0" err="1" smtClean="0"/>
                        <a:t>oriented</a:t>
                      </a:r>
                      <a:r>
                        <a:rPr lang="en-GB" sz="800" b="0" i="0" dirty="0" err="1" smtClean="0"/>
                        <a:t>:“In</a:t>
                      </a:r>
                      <a:r>
                        <a:rPr lang="en-GB" sz="800" b="0" i="0" dirty="0" smtClean="0"/>
                        <a:t> Belmont is a lady richly left,/And she is fair/Nor is the wide world ignorant of her worth/…her sunny locks/Hang on her temples like a golden fleece.”(1:1)</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dirty="0" smtClean="0"/>
                        <a:t>Loyal and a good friend?</a:t>
                      </a:r>
                      <a:r>
                        <a:rPr lang="en-GB" sz="800" b="0" i="0" dirty="0" smtClean="0"/>
                        <a:t> “You shall not seal to such a bond for me!/ I'll rather dwell in my necessity.” (1.3). However, he does allow his friend to take the loan!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dirty="0" smtClean="0"/>
                        <a:t>Honest</a:t>
                      </a:r>
                      <a:r>
                        <a:rPr lang="en-GB" sz="800" b="0" i="0" dirty="0" smtClean="0"/>
                        <a:t> – after he has won her, Bassanio tells Portia his true financial worth: “When I told you/ My state was nothing” it was not true, for “I was worse than nothing; for indeed,/ I have engaged myself to a dear friend,/ Engaged my friend to his mere enemy.”~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dirty="0" smtClean="0"/>
                        <a:t>Loyal to Portia: </a:t>
                      </a:r>
                      <a:r>
                        <a:rPr lang="en-GB" sz="800" b="0" i="0" dirty="0" smtClean="0"/>
                        <a:t>“When this ring/ Parts from this finger, then life parts from hence.”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dirty="0" smtClean="0"/>
                        <a:t>Loving to his friend over his wife</a:t>
                      </a:r>
                      <a:r>
                        <a:rPr lang="en-GB" sz="800" b="0" i="0" dirty="0" smtClean="0"/>
                        <a:t>: “I am married to a wife…/But life itself, my wife, and all the world,/ Are not esteemed above thy life…/I would lose all, ay sacrifice all/ Here to this devil to save you.” </a:t>
                      </a:r>
                      <a:r>
                        <a:rPr lang="en-GB" sz="800" b="1" i="0" dirty="0" smtClean="0"/>
                        <a:t>Disloyal to Portia as gives away the ring! </a:t>
                      </a:r>
                    </a:p>
                  </a:txBody>
                  <a:tcPr marL="68580" marR="68580" marT="34290" marB="34290"/>
                </a:tc>
                <a:extLst>
                  <a:ext uri="{0D108BD9-81ED-4DB2-BD59-A6C34878D82A}">
                    <a16:rowId xmlns:a16="http://schemas.microsoft.com/office/drawing/2014/main" val="1755489928"/>
                  </a:ext>
                </a:extLst>
              </a:tr>
              <a:tr h="1424813">
                <a:tc>
                  <a:txBody>
                    <a:bodyPr/>
                    <a:lstStyle/>
                    <a:p>
                      <a:r>
                        <a:rPr lang="en-GB" sz="800" b="1" i="0" dirty="0" smtClean="0"/>
                        <a:t>Portia</a:t>
                      </a:r>
                    </a:p>
                    <a:p>
                      <a:endParaRPr lang="en-GB" sz="800" b="1" i="0" dirty="0" smtClean="0"/>
                    </a:p>
                    <a:p>
                      <a:endParaRPr lang="en-GB" sz="800" b="1" i="0" dirty="0"/>
                    </a:p>
                  </a:txBody>
                  <a:tcPr marL="68580" marR="68580" marT="34290" marB="34290"/>
                </a:tc>
                <a:tc>
                  <a:txBody>
                    <a:bodyPr/>
                    <a:lstStyle/>
                    <a:p>
                      <a:r>
                        <a:rPr lang="en-US" sz="800" i="0" dirty="0" smtClean="0"/>
                        <a:t>Perhaps the true hero?</a:t>
                      </a:r>
                    </a:p>
                    <a:p>
                      <a:endParaRPr lang="en-US" sz="800" i="0" dirty="0" smtClean="0"/>
                    </a:p>
                    <a:p>
                      <a:r>
                        <a:rPr lang="en-US" sz="800" i="0" dirty="0" smtClean="0"/>
                        <a:t>Intelligent</a:t>
                      </a:r>
                      <a:r>
                        <a:rPr lang="en-US" sz="800" i="0" baseline="0" dirty="0" smtClean="0"/>
                        <a:t> and wise.</a:t>
                      </a:r>
                    </a:p>
                    <a:p>
                      <a:endParaRPr lang="en-US" sz="800" i="0" baseline="0" dirty="0" smtClean="0"/>
                    </a:p>
                    <a:p>
                      <a:r>
                        <a:rPr lang="en-US" sz="800" i="0" baseline="0" dirty="0" smtClean="0"/>
                        <a:t>Independent yet obedient.</a:t>
                      </a:r>
                      <a:endParaRPr lang="en-US" sz="800" i="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dirty="0" smtClean="0">
                          <a:solidFill>
                            <a:schemeClr val="dk1"/>
                          </a:solidFill>
                          <a:effectLst/>
                          <a:latin typeface="+mn-lt"/>
                          <a:ea typeface="+mn-ea"/>
                          <a:cs typeface="+mn-cs"/>
                        </a:rPr>
                        <a:t>Obedient </a:t>
                      </a:r>
                      <a:r>
                        <a:rPr lang="en-GB" sz="800" b="0" i="0" kern="1200" dirty="0" smtClean="0">
                          <a:solidFill>
                            <a:schemeClr val="dk1"/>
                          </a:solidFill>
                          <a:effectLst/>
                          <a:latin typeface="+mn-lt"/>
                          <a:ea typeface="+mn-ea"/>
                          <a:cs typeface="+mn-cs"/>
                        </a:rPr>
                        <a:t>even though she finds it difficult to accept her father’s judgement:</a:t>
                      </a:r>
                      <a:r>
                        <a:rPr lang="en-GB" sz="800" b="0" i="0" kern="1200" baseline="0" dirty="0" smtClean="0">
                          <a:solidFill>
                            <a:schemeClr val="dk1"/>
                          </a:solidFill>
                          <a:effectLst/>
                          <a:latin typeface="+mn-lt"/>
                          <a:ea typeface="+mn-ea"/>
                          <a:cs typeface="+mn-cs"/>
                        </a:rPr>
                        <a:t> </a:t>
                      </a:r>
                      <a:r>
                        <a:rPr lang="en-GB" sz="800" b="0" i="0" kern="1200" dirty="0" smtClean="0">
                          <a:solidFill>
                            <a:schemeClr val="dk1"/>
                          </a:solidFill>
                          <a:effectLst/>
                          <a:latin typeface="+mn-lt"/>
                          <a:ea typeface="+mn-ea"/>
                          <a:cs typeface="+mn-cs"/>
                        </a:rPr>
                        <a:t>“So is the will of a living daughter curbed by the will of a dead father.”(1:2). </a:t>
                      </a:r>
                      <a:r>
                        <a:rPr lang="en-GB" sz="800" b="1" i="0" kern="1200" dirty="0" smtClean="0">
                          <a:solidFill>
                            <a:schemeClr val="dk1"/>
                          </a:solidFill>
                          <a:effectLst/>
                          <a:latin typeface="+mn-lt"/>
                          <a:ea typeface="+mn-ea"/>
                          <a:cs typeface="+mn-cs"/>
                        </a:rPr>
                        <a:t>In love </a:t>
                      </a:r>
                      <a:r>
                        <a:rPr lang="en-GB" sz="800" b="0" i="0" kern="1200" dirty="0" smtClean="0">
                          <a:solidFill>
                            <a:schemeClr val="dk1"/>
                          </a:solidFill>
                          <a:effectLst/>
                          <a:latin typeface="+mn-lt"/>
                          <a:ea typeface="+mn-ea"/>
                          <a:cs typeface="+mn-cs"/>
                        </a:rPr>
                        <a:t>with Bassanio and </a:t>
                      </a:r>
                      <a:r>
                        <a:rPr lang="en-GB" sz="800" b="1" i="0" kern="1200" dirty="0" smtClean="0">
                          <a:solidFill>
                            <a:schemeClr val="dk1"/>
                          </a:solidFill>
                          <a:effectLst/>
                          <a:latin typeface="+mn-lt"/>
                          <a:ea typeface="+mn-ea"/>
                          <a:cs typeface="+mn-cs"/>
                        </a:rPr>
                        <a:t>dutiful</a:t>
                      </a:r>
                      <a:r>
                        <a:rPr lang="en-GB" sz="800" b="0" i="0" kern="1200" dirty="0" smtClean="0">
                          <a:solidFill>
                            <a:schemeClr val="dk1"/>
                          </a:solidFill>
                          <a:effectLst/>
                          <a:latin typeface="+mn-lt"/>
                          <a:ea typeface="+mn-ea"/>
                          <a:cs typeface="+mn-cs"/>
                        </a:rPr>
                        <a:t> as a fiancé/wife: “Her lord, her governor, her king./ Myself, and what is mine, to you and yours/ Is now converted.” </a:t>
                      </a:r>
                      <a:r>
                        <a:rPr lang="en-GB" sz="800" b="1" i="0" kern="1200" dirty="0" smtClean="0">
                          <a:solidFill>
                            <a:schemeClr val="dk1"/>
                          </a:solidFill>
                          <a:effectLst/>
                          <a:latin typeface="+mn-lt"/>
                          <a:ea typeface="+mn-ea"/>
                          <a:cs typeface="+mn-cs"/>
                        </a:rPr>
                        <a:t>Loving</a:t>
                      </a:r>
                      <a:r>
                        <a:rPr lang="en-GB" sz="800" b="0" i="0" kern="1200" dirty="0" smtClean="0">
                          <a:solidFill>
                            <a:schemeClr val="dk1"/>
                          </a:solidFill>
                          <a:effectLst/>
                          <a:latin typeface="+mn-lt"/>
                          <a:ea typeface="+mn-ea"/>
                          <a:cs typeface="+mn-cs"/>
                        </a:rPr>
                        <a:t> (after </a:t>
                      </a:r>
                      <a:r>
                        <a:rPr lang="en-GB" sz="800" b="0" i="0" kern="1200" dirty="0" err="1" smtClean="0">
                          <a:solidFill>
                            <a:schemeClr val="dk1"/>
                          </a:solidFill>
                          <a:effectLst/>
                          <a:latin typeface="+mn-lt"/>
                          <a:ea typeface="+mn-ea"/>
                          <a:cs typeface="+mn-cs"/>
                        </a:rPr>
                        <a:t>Bassanio’s</a:t>
                      </a:r>
                      <a:r>
                        <a:rPr lang="en-GB" sz="800" b="0" i="0" kern="1200" dirty="0" smtClean="0">
                          <a:solidFill>
                            <a:schemeClr val="dk1"/>
                          </a:solidFill>
                          <a:effectLst/>
                          <a:latin typeface="+mn-lt"/>
                          <a:ea typeface="+mn-ea"/>
                          <a:cs typeface="+mn-cs"/>
                        </a:rPr>
                        <a:t> debt is revealed): “Since you are dear bought, I will love you dear.” </a:t>
                      </a:r>
                      <a:r>
                        <a:rPr lang="en-GB" sz="800" b="1" i="0" kern="1200" dirty="0" smtClean="0">
                          <a:solidFill>
                            <a:schemeClr val="dk1"/>
                          </a:solidFill>
                          <a:effectLst/>
                          <a:latin typeface="+mn-lt"/>
                          <a:ea typeface="+mn-ea"/>
                          <a:cs typeface="+mn-cs"/>
                        </a:rPr>
                        <a:t>and generous</a:t>
                      </a:r>
                      <a:r>
                        <a:rPr lang="en-GB" sz="800" b="0" i="0" kern="1200" dirty="0" smtClean="0">
                          <a:solidFill>
                            <a:schemeClr val="dk1"/>
                          </a:solidFill>
                          <a:effectLst/>
                          <a:latin typeface="+mn-lt"/>
                          <a:ea typeface="+mn-ea"/>
                          <a:cs typeface="+mn-cs"/>
                        </a:rPr>
                        <a:t>: “Pay him six thousand, and deface the bond.” shows a lack of concern about money and a similar generosity as Antonio, she is not concerned about the cost.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dirty="0" smtClean="0">
                          <a:solidFill>
                            <a:schemeClr val="dk1"/>
                          </a:solidFill>
                          <a:effectLst/>
                          <a:latin typeface="+mn-lt"/>
                          <a:ea typeface="+mn-ea"/>
                          <a:cs typeface="+mn-cs"/>
                        </a:rPr>
                        <a:t>Wise and eloquent</a:t>
                      </a:r>
                      <a:r>
                        <a:rPr lang="en-GB" sz="800" b="0" i="0" kern="1200" dirty="0" smtClean="0">
                          <a:solidFill>
                            <a:schemeClr val="dk1"/>
                          </a:solidFill>
                          <a:effectLst/>
                          <a:latin typeface="+mn-lt"/>
                          <a:ea typeface="+mn-ea"/>
                          <a:cs typeface="+mn-cs"/>
                        </a:rPr>
                        <a:t>, giving a series of arguments for Shylock to  have mercy at the trial scene. These begin with religion and God: “The quality of mercy is not strained,/It </a:t>
                      </a:r>
                      <a:r>
                        <a:rPr lang="en-GB" sz="800" b="0" i="0" kern="1200" dirty="0" err="1" smtClean="0">
                          <a:solidFill>
                            <a:schemeClr val="dk1"/>
                          </a:solidFill>
                          <a:effectLst/>
                          <a:latin typeface="+mn-lt"/>
                          <a:ea typeface="+mn-ea"/>
                          <a:cs typeface="+mn-cs"/>
                        </a:rPr>
                        <a:t>droppeth</a:t>
                      </a:r>
                      <a:r>
                        <a:rPr lang="en-GB" sz="800" b="0" i="0" kern="1200" smtClean="0">
                          <a:solidFill>
                            <a:schemeClr val="dk1"/>
                          </a:solidFill>
                          <a:effectLst/>
                          <a:latin typeface="+mn-lt"/>
                          <a:ea typeface="+mn-ea"/>
                          <a:cs typeface="+mn-cs"/>
                        </a:rPr>
                        <a:t> like </a:t>
                      </a:r>
                      <a:r>
                        <a:rPr lang="en-GB" sz="800" b="0" i="0" kern="1200" dirty="0" smtClean="0">
                          <a:solidFill>
                            <a:schemeClr val="dk1"/>
                          </a:solidFill>
                          <a:effectLst/>
                          <a:latin typeface="+mn-lt"/>
                          <a:ea typeface="+mn-ea"/>
                          <a:cs typeface="+mn-cs"/>
                        </a:rPr>
                        <a:t>the gentle rain from heaven.” (4.1);  Then appeal to Shylock’s self-interest: “ Here’s thrice the money offered thee.”(4.1) and finally Shylock’s humanity: “Have by some surgeon…To stop his wounds, lest he do bleed to death.” However, this fails and she must reverse the judgement on him becoming vengeful: “Though shalt have justice more than thou </a:t>
                      </a:r>
                      <a:r>
                        <a:rPr lang="en-GB" sz="800" b="0" i="0" kern="1200" dirty="0" err="1" smtClean="0">
                          <a:solidFill>
                            <a:schemeClr val="dk1"/>
                          </a:solidFill>
                          <a:effectLst/>
                          <a:latin typeface="+mn-lt"/>
                          <a:ea typeface="+mn-ea"/>
                          <a:cs typeface="+mn-cs"/>
                        </a:rPr>
                        <a:t>desirest</a:t>
                      </a:r>
                      <a:r>
                        <a:rPr lang="en-GB" sz="800" b="0" i="0" kern="1200" dirty="0" smtClean="0">
                          <a:solidFill>
                            <a:schemeClr val="dk1"/>
                          </a:solidFill>
                          <a:effectLst/>
                          <a:latin typeface="+mn-lt"/>
                          <a:ea typeface="+mn-ea"/>
                          <a:cs typeface="+mn-cs"/>
                        </a:rPr>
                        <a:t> / He shall have merely justice and his bond.”(4.1)  Witty and funny in her scorn of her suitors – see Act 1:3.</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dirty="0" smtClean="0">
                          <a:solidFill>
                            <a:schemeClr val="dk1"/>
                          </a:solidFill>
                          <a:effectLst/>
                          <a:latin typeface="+mn-lt"/>
                          <a:ea typeface="+mn-ea"/>
                          <a:cs typeface="+mn-cs"/>
                        </a:rPr>
                        <a:t>Clever and willing</a:t>
                      </a:r>
                      <a:r>
                        <a:rPr lang="en-GB" sz="800" b="1" i="0" kern="1200" baseline="0" dirty="0" smtClean="0">
                          <a:solidFill>
                            <a:schemeClr val="dk1"/>
                          </a:solidFill>
                          <a:effectLst/>
                          <a:latin typeface="+mn-lt"/>
                          <a:ea typeface="+mn-ea"/>
                          <a:cs typeface="+mn-cs"/>
                        </a:rPr>
                        <a:t> to trick and tease Bassanio</a:t>
                      </a:r>
                      <a:r>
                        <a:rPr lang="en-GB" sz="800" b="0" i="0" kern="1200" baseline="0" dirty="0" smtClean="0">
                          <a:solidFill>
                            <a:schemeClr val="dk1"/>
                          </a:solidFill>
                          <a:effectLst/>
                          <a:latin typeface="+mn-lt"/>
                          <a:ea typeface="+mn-ea"/>
                          <a:cs typeface="+mn-cs"/>
                        </a:rPr>
                        <a:t> (showing she can outwit her future husband)</a:t>
                      </a:r>
                      <a:r>
                        <a:rPr lang="en-GB" sz="800" b="0" i="0" kern="1200" dirty="0" smtClean="0">
                          <a:solidFill>
                            <a:schemeClr val="dk1"/>
                          </a:solidFill>
                          <a:effectLst/>
                          <a:latin typeface="+mn-lt"/>
                          <a:ea typeface="+mn-ea"/>
                          <a:cs typeface="+mn-cs"/>
                        </a:rPr>
                        <a:t>: “And for love, I’ll take this ring from you.” (4:1) ”For, by this ring, the doctor lay with me.” (5:1) </a:t>
                      </a:r>
                      <a:r>
                        <a:rPr lang="en-GB" sz="800" b="1" i="0" kern="1200" dirty="0" smtClean="0">
                          <a:solidFill>
                            <a:schemeClr val="dk1"/>
                          </a:solidFill>
                          <a:effectLst/>
                          <a:latin typeface="+mn-lt"/>
                          <a:ea typeface="+mn-ea"/>
                          <a:cs typeface="+mn-cs"/>
                        </a:rPr>
                        <a:t>Prejudiced</a:t>
                      </a:r>
                      <a:r>
                        <a:rPr lang="en-GB" sz="800" b="0" i="0" kern="1200" dirty="0" smtClean="0">
                          <a:solidFill>
                            <a:schemeClr val="dk1"/>
                          </a:solidFill>
                          <a:effectLst/>
                          <a:latin typeface="+mn-lt"/>
                          <a:ea typeface="+mn-ea"/>
                          <a:cs typeface="+mn-cs"/>
                        </a:rPr>
                        <a:t> . After </a:t>
                      </a:r>
                      <a:r>
                        <a:rPr lang="en-GB" sz="800" b="0" i="0" kern="1200" dirty="0" err="1" smtClean="0">
                          <a:solidFill>
                            <a:schemeClr val="dk1"/>
                          </a:solidFill>
                          <a:effectLst/>
                          <a:latin typeface="+mn-lt"/>
                          <a:ea typeface="+mn-ea"/>
                          <a:cs typeface="+mn-cs"/>
                        </a:rPr>
                        <a:t>Moroco’s</a:t>
                      </a:r>
                      <a:r>
                        <a:rPr lang="en-GB" sz="800" b="0" i="0" kern="1200" dirty="0" smtClean="0">
                          <a:solidFill>
                            <a:schemeClr val="dk1"/>
                          </a:solidFill>
                          <a:effectLst/>
                          <a:latin typeface="+mn-lt"/>
                          <a:ea typeface="+mn-ea"/>
                          <a:cs typeface="+mn-cs"/>
                        </a:rPr>
                        <a:t> failure: “Let all of his complexion choose me so.” (2:7)</a:t>
                      </a:r>
                    </a:p>
                  </a:txBody>
                  <a:tcPr marL="68580" marR="68580" marT="34290" marB="34290"/>
                </a:tc>
                <a:extLst>
                  <a:ext uri="{0D108BD9-81ED-4DB2-BD59-A6C34878D82A}">
                    <a16:rowId xmlns:a16="http://schemas.microsoft.com/office/drawing/2014/main" val="4197101136"/>
                  </a:ext>
                </a:extLst>
              </a:tr>
              <a:tr h="1498916">
                <a:tc>
                  <a:txBody>
                    <a:bodyPr/>
                    <a:lstStyle/>
                    <a:p>
                      <a:r>
                        <a:rPr lang="en-GB" sz="800" b="1" i="0" dirty="0" smtClean="0"/>
                        <a:t>Jessica</a:t>
                      </a:r>
                      <a:endParaRPr lang="en-GB" sz="800" b="1" i="0" dirty="0"/>
                    </a:p>
                  </a:txBody>
                  <a:tcPr marL="68580" marR="68580" marT="34290" marB="34290"/>
                </a:tc>
                <a:tc>
                  <a:txBody>
                    <a:bodyPr/>
                    <a:lstStyle/>
                    <a:p>
                      <a:r>
                        <a:rPr lang="en-GB" sz="800" b="0" i="0" baseline="0" dirty="0" smtClean="0"/>
                        <a:t>Can be seen as an oppressed or a disobedient daughter.</a:t>
                      </a:r>
                    </a:p>
                    <a:p>
                      <a:r>
                        <a:rPr lang="en-GB" sz="800" b="0" i="0" baseline="0" dirty="0" smtClean="0"/>
                        <a:t>Or possibly a spendthrift ‘shrew’?</a:t>
                      </a:r>
                      <a:endParaRPr lang="en-US" sz="800" b="0" i="0" baseline="0" dirty="0" smtClean="0"/>
                    </a:p>
                  </a:txBody>
                  <a:tcPr marL="68580" marR="68580" marT="34290" marB="34290"/>
                </a:tc>
                <a:tc>
                  <a:txBody>
                    <a:bodyPr/>
                    <a:lstStyle/>
                    <a:p>
                      <a:pPr lvl="0"/>
                      <a:r>
                        <a:rPr lang="en-GB" sz="800" b="1" i="0" kern="1200" dirty="0" smtClean="0">
                          <a:solidFill>
                            <a:schemeClr val="dk1"/>
                          </a:solidFill>
                          <a:effectLst/>
                          <a:latin typeface="+mn-lt"/>
                          <a:ea typeface="+mn-ea"/>
                          <a:cs typeface="+mn-cs"/>
                        </a:rPr>
                        <a:t>Ashamed of her father </a:t>
                      </a:r>
                      <a:r>
                        <a:rPr lang="en-GB" sz="800" b="0" i="0" kern="1200" dirty="0" smtClean="0">
                          <a:solidFill>
                            <a:schemeClr val="dk1"/>
                          </a:solidFill>
                          <a:effectLst/>
                          <a:latin typeface="+mn-lt"/>
                          <a:ea typeface="+mn-ea"/>
                          <a:cs typeface="+mn-cs"/>
                        </a:rPr>
                        <a:t>(and perhaps</a:t>
                      </a:r>
                      <a:r>
                        <a:rPr lang="en-GB" sz="800" b="0" i="0" kern="1200" baseline="0" dirty="0" smtClean="0">
                          <a:solidFill>
                            <a:schemeClr val="dk1"/>
                          </a:solidFill>
                          <a:effectLst/>
                          <a:latin typeface="+mn-lt"/>
                          <a:ea typeface="+mn-ea"/>
                          <a:cs typeface="+mn-cs"/>
                        </a:rPr>
                        <a:t> her religion – linking to Anti-Semitism) </a:t>
                      </a:r>
                      <a:r>
                        <a:rPr lang="en-GB" sz="800" b="0" i="0" kern="1200" dirty="0" smtClean="0">
                          <a:solidFill>
                            <a:schemeClr val="dk1"/>
                          </a:solidFill>
                          <a:effectLst/>
                          <a:latin typeface="+mn-lt"/>
                          <a:ea typeface="+mn-ea"/>
                          <a:cs typeface="+mn-cs"/>
                        </a:rPr>
                        <a:t>“Our house is hell.” ”Alack, what heinous sin it is in me/ To be ashamed to be my father’s child!/For though I am a daughter to his blood/ I am not to his manners.” </a:t>
                      </a:r>
                      <a:r>
                        <a:rPr lang="en-GB" sz="800" b="1" i="0" kern="1200" dirty="0" smtClean="0">
                          <a:solidFill>
                            <a:schemeClr val="dk1"/>
                          </a:solidFill>
                          <a:effectLst/>
                          <a:latin typeface="+mn-lt"/>
                          <a:ea typeface="+mn-ea"/>
                          <a:cs typeface="+mn-cs"/>
                        </a:rPr>
                        <a:t>Independent </a:t>
                      </a:r>
                      <a:r>
                        <a:rPr lang="en-GB" sz="800" b="0" i="0" kern="1200" dirty="0" smtClean="0">
                          <a:solidFill>
                            <a:schemeClr val="dk1"/>
                          </a:solidFill>
                          <a:effectLst/>
                          <a:latin typeface="+mn-lt"/>
                          <a:ea typeface="+mn-ea"/>
                          <a:cs typeface="+mn-cs"/>
                        </a:rPr>
                        <a:t>and able</a:t>
                      </a:r>
                      <a:r>
                        <a:rPr lang="en-GB" sz="800" b="0" i="0" kern="1200" baseline="0" dirty="0" smtClean="0">
                          <a:solidFill>
                            <a:schemeClr val="dk1"/>
                          </a:solidFill>
                          <a:effectLst/>
                          <a:latin typeface="+mn-lt"/>
                          <a:ea typeface="+mn-ea"/>
                          <a:cs typeface="+mn-cs"/>
                        </a:rPr>
                        <a:t> to stand up to her father</a:t>
                      </a:r>
                      <a:r>
                        <a:rPr lang="en-GB" sz="800" b="0" i="0" kern="1200" dirty="0" smtClean="0">
                          <a:solidFill>
                            <a:schemeClr val="dk1"/>
                          </a:solidFill>
                          <a:effectLst/>
                          <a:latin typeface="+mn-lt"/>
                          <a:ea typeface="+mn-ea"/>
                          <a:cs typeface="+mn-cs"/>
                        </a:rPr>
                        <a:t>: “I have a father, you a daughter, lost.”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dirty="0" smtClean="0">
                          <a:solidFill>
                            <a:schemeClr val="dk1"/>
                          </a:solidFill>
                          <a:effectLst/>
                          <a:latin typeface="+mn-lt"/>
                          <a:ea typeface="+mn-ea"/>
                          <a:cs typeface="+mn-cs"/>
                        </a:rPr>
                        <a:t>In love with a Christian </a:t>
                      </a:r>
                      <a:r>
                        <a:rPr lang="en-GB" sz="800" b="0" i="0" kern="1200" dirty="0" smtClean="0">
                          <a:solidFill>
                            <a:schemeClr val="dk1"/>
                          </a:solidFill>
                          <a:effectLst/>
                          <a:latin typeface="+mn-lt"/>
                          <a:ea typeface="+mn-ea"/>
                          <a:cs typeface="+mn-cs"/>
                        </a:rPr>
                        <a:t>(forbidden</a:t>
                      </a:r>
                      <a:r>
                        <a:rPr lang="en-GB" sz="800" b="0" i="0" kern="1200" baseline="0" dirty="0" smtClean="0">
                          <a:solidFill>
                            <a:schemeClr val="dk1"/>
                          </a:solidFill>
                          <a:effectLst/>
                          <a:latin typeface="+mn-lt"/>
                          <a:ea typeface="+mn-ea"/>
                          <a:cs typeface="+mn-cs"/>
                        </a:rPr>
                        <a:t> / secret love)</a:t>
                      </a:r>
                      <a:r>
                        <a:rPr lang="en-GB" sz="800" b="0" i="0" kern="1200" dirty="0" smtClean="0">
                          <a:solidFill>
                            <a:schemeClr val="dk1"/>
                          </a:solidFill>
                          <a:effectLst/>
                          <a:latin typeface="+mn-lt"/>
                          <a:ea typeface="+mn-ea"/>
                          <a:cs typeface="+mn-cs"/>
                        </a:rPr>
                        <a:t>: “Love is blind and lovers cannot see/ The pretty follies that they themselves commit.” </a:t>
                      </a:r>
                      <a:r>
                        <a:rPr lang="en-GB" sz="800" b="1" i="0" kern="1200" dirty="0" smtClean="0">
                          <a:solidFill>
                            <a:schemeClr val="dk1"/>
                          </a:solidFill>
                          <a:effectLst/>
                          <a:latin typeface="+mn-lt"/>
                          <a:ea typeface="+mn-ea"/>
                          <a:cs typeface="+mn-cs"/>
                        </a:rPr>
                        <a:t>Desiring to change faith</a:t>
                      </a:r>
                      <a:r>
                        <a:rPr lang="en-GB" sz="800" b="0" i="0" kern="1200" dirty="0" smtClean="0">
                          <a:solidFill>
                            <a:schemeClr val="dk1"/>
                          </a:solidFill>
                          <a:effectLst/>
                          <a:latin typeface="+mn-lt"/>
                          <a:ea typeface="+mn-ea"/>
                          <a:cs typeface="+mn-cs"/>
                        </a:rPr>
                        <a:t>: “I shall end this strife,/Become a Christian and thy loving wife.”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i="0" kern="1200" dirty="0" smtClean="0">
                          <a:solidFill>
                            <a:schemeClr val="dk1"/>
                          </a:solidFill>
                          <a:effectLst/>
                          <a:latin typeface="+mn-lt"/>
                          <a:ea typeface="+mn-ea"/>
                          <a:cs typeface="+mn-cs"/>
                        </a:rPr>
                        <a:t>Loving Lorenzo, yet also warning him </a:t>
                      </a:r>
                      <a:r>
                        <a:rPr lang="en-GB" sz="800" b="0" i="0" kern="1200" dirty="0" smtClean="0">
                          <a:solidFill>
                            <a:schemeClr val="dk1"/>
                          </a:solidFill>
                          <a:effectLst/>
                          <a:latin typeface="+mn-lt"/>
                          <a:ea typeface="+mn-ea"/>
                          <a:cs typeface="+mn-cs"/>
                        </a:rPr>
                        <a:t>in Act 5.1: “In such a night/ Medea gathered enchanted herbs/ That did renew old </a:t>
                      </a:r>
                      <a:r>
                        <a:rPr lang="en-GB" sz="800" b="0" i="0" kern="1200" dirty="0" err="1" smtClean="0">
                          <a:solidFill>
                            <a:schemeClr val="dk1"/>
                          </a:solidFill>
                          <a:effectLst/>
                          <a:latin typeface="+mn-lt"/>
                          <a:ea typeface="+mn-ea"/>
                          <a:cs typeface="+mn-cs"/>
                        </a:rPr>
                        <a:t>Aeson</a:t>
                      </a:r>
                      <a:r>
                        <a:rPr lang="en-GB" sz="800" b="0" i="0" kern="1200" dirty="0" smtClean="0">
                          <a:solidFill>
                            <a:schemeClr val="dk1"/>
                          </a:solidFill>
                          <a:effectLst/>
                          <a:latin typeface="+mn-lt"/>
                          <a:ea typeface="+mn-ea"/>
                          <a:cs typeface="+mn-cs"/>
                        </a:rPr>
                        <a:t>.” Medea healed her husband’s father, but when her husband was unfaithful much later, she killed him! The couple speak in blank verse suggesting their closeness here, but also warn each other through references to classical mythology. Lorenzo responds calling her ‘shrew.’ </a:t>
                      </a:r>
                    </a:p>
                    <a:p>
                      <a:pPr lvl="0"/>
                      <a:r>
                        <a:rPr lang="en-GB" sz="800" b="1" i="0" kern="1200" dirty="0" smtClean="0">
                          <a:solidFill>
                            <a:schemeClr val="dk1"/>
                          </a:solidFill>
                          <a:effectLst/>
                          <a:latin typeface="+mn-lt"/>
                          <a:ea typeface="+mn-ea"/>
                          <a:cs typeface="+mn-cs"/>
                        </a:rPr>
                        <a:t>Treacherous and a thief </a:t>
                      </a:r>
                      <a:r>
                        <a:rPr lang="en-GB" sz="800" b="0" i="0" kern="1200" dirty="0" smtClean="0">
                          <a:solidFill>
                            <a:schemeClr val="dk1"/>
                          </a:solidFill>
                          <a:effectLst/>
                          <a:latin typeface="+mn-lt"/>
                          <a:ea typeface="+mn-ea"/>
                          <a:cs typeface="+mn-cs"/>
                        </a:rPr>
                        <a:t>(she tricks her father and steals from him)</a:t>
                      </a:r>
                      <a:r>
                        <a:rPr lang="en-GB" sz="800" b="1" i="0" kern="1200" dirty="0" smtClean="0">
                          <a:solidFill>
                            <a:schemeClr val="dk1"/>
                          </a:solidFill>
                          <a:effectLst/>
                          <a:latin typeface="+mn-lt"/>
                          <a:ea typeface="+mn-ea"/>
                          <a:cs typeface="+mn-cs"/>
                        </a:rPr>
                        <a:t>: </a:t>
                      </a:r>
                      <a:r>
                        <a:rPr lang="en-GB" sz="800" b="0" i="0" kern="1200" dirty="0" smtClean="0">
                          <a:solidFill>
                            <a:schemeClr val="dk1"/>
                          </a:solidFill>
                          <a:effectLst/>
                          <a:latin typeface="+mn-lt"/>
                          <a:ea typeface="+mn-ea"/>
                          <a:cs typeface="+mn-cs"/>
                        </a:rPr>
                        <a:t>“Here, catch this casket; it is worth the pains.” “I will…gild myself/ With more ducats.” (2:6)</a:t>
                      </a:r>
                    </a:p>
                    <a:p>
                      <a:pPr lvl="0"/>
                      <a:r>
                        <a:rPr lang="en-GB" sz="800" b="1" i="0" kern="1200" dirty="0" smtClean="0">
                          <a:solidFill>
                            <a:schemeClr val="dk1"/>
                          </a:solidFill>
                          <a:effectLst/>
                          <a:latin typeface="+mn-lt"/>
                          <a:ea typeface="+mn-ea"/>
                          <a:cs typeface="+mn-cs"/>
                        </a:rPr>
                        <a:t>Spendthrift</a:t>
                      </a:r>
                      <a:r>
                        <a:rPr lang="en-GB" sz="800" b="0" i="0" kern="1200" dirty="0" smtClean="0">
                          <a:solidFill>
                            <a:schemeClr val="dk1"/>
                          </a:solidFill>
                          <a:effectLst/>
                          <a:latin typeface="+mn-lt"/>
                          <a:ea typeface="+mn-ea"/>
                          <a:cs typeface="+mn-cs"/>
                        </a:rPr>
                        <a:t> – gave away Leah, her deceased mother’s ring “for a monkey,” spent “fourscore ducats at a sitting!.” (about £8000) Shows she not</a:t>
                      </a:r>
                      <a:r>
                        <a:rPr lang="en-GB" sz="800" b="0" i="0" kern="1200" baseline="0" dirty="0" smtClean="0">
                          <a:solidFill>
                            <a:schemeClr val="dk1"/>
                          </a:solidFill>
                          <a:effectLst/>
                          <a:latin typeface="+mn-lt"/>
                          <a:ea typeface="+mn-ea"/>
                          <a:cs typeface="+mn-cs"/>
                        </a:rPr>
                        <a:t> only rejects her father but also the memory of her mother – perhaps linked to rejecting her religion as Judaism is generally passed through the generations on the mother’s side.</a:t>
                      </a:r>
                      <a:endParaRPr lang="en-GB" sz="800" b="0" i="0" kern="1200" dirty="0" smtClean="0">
                        <a:solidFill>
                          <a:schemeClr val="dk1"/>
                        </a:solidFill>
                        <a:effectLst/>
                        <a:latin typeface="+mn-lt"/>
                        <a:ea typeface="+mn-ea"/>
                        <a:cs typeface="+mn-cs"/>
                      </a:endParaRPr>
                    </a:p>
                    <a:p>
                      <a:pPr lvl="0"/>
                      <a:endParaRPr lang="en-GB" sz="800" b="1" i="0" kern="1200" dirty="0">
                        <a:solidFill>
                          <a:schemeClr val="dk1"/>
                        </a:solidFill>
                        <a:effectLst/>
                        <a:latin typeface="+mn-lt"/>
                        <a:ea typeface="+mn-ea"/>
                        <a:cs typeface="+mn-cs"/>
                      </a:endParaRPr>
                    </a:p>
                  </a:txBody>
                  <a:tcPr marL="68580" marR="68580" marT="34290" marB="34290"/>
                </a:tc>
                <a:extLst>
                  <a:ext uri="{0D108BD9-81ED-4DB2-BD59-A6C34878D82A}">
                    <a16:rowId xmlns:a16="http://schemas.microsoft.com/office/drawing/2014/main" val="2564391534"/>
                  </a:ext>
                </a:extLst>
              </a:tr>
            </a:tbl>
          </a:graphicData>
        </a:graphic>
      </p:graphicFrame>
      <p:graphicFrame>
        <p:nvGraphicFramePr>
          <p:cNvPr id="2" name="Table 1">
            <a:extLst>
              <a:ext uri="{FF2B5EF4-FFF2-40B4-BE49-F238E27FC236}">
                <a16:creationId xmlns:a16="http://schemas.microsoft.com/office/drawing/2014/main" id="{A8FE3483-ABCB-4127-BBFF-48C468413179}"/>
              </a:ext>
            </a:extLst>
          </p:cNvPr>
          <p:cNvGraphicFramePr>
            <a:graphicFrameLocks noGrp="1"/>
          </p:cNvGraphicFramePr>
          <p:nvPr>
            <p:extLst>
              <p:ext uri="{D42A27DB-BD31-4B8C-83A1-F6EECF244321}">
                <p14:modId xmlns:p14="http://schemas.microsoft.com/office/powerpoint/2010/main" val="3871392410"/>
              </p:ext>
            </p:extLst>
          </p:nvPr>
        </p:nvGraphicFramePr>
        <p:xfrm>
          <a:off x="8505823" y="0"/>
          <a:ext cx="3686177" cy="6853631"/>
        </p:xfrm>
        <a:graphic>
          <a:graphicData uri="http://schemas.openxmlformats.org/drawingml/2006/table">
            <a:tbl>
              <a:tblPr firstRow="1" bandRow="1">
                <a:tableStyleId>{93296810-A885-4BE3-A3E7-6D5BEEA58F35}</a:tableStyleId>
              </a:tblPr>
              <a:tblGrid>
                <a:gridCol w="3686177">
                  <a:extLst>
                    <a:ext uri="{9D8B030D-6E8A-4147-A177-3AD203B41FA5}">
                      <a16:colId xmlns:a16="http://schemas.microsoft.com/office/drawing/2014/main" val="318943651"/>
                    </a:ext>
                  </a:extLst>
                </a:gridCol>
              </a:tblGrid>
              <a:tr h="343688">
                <a:tc>
                  <a:txBody>
                    <a:bodyPr/>
                    <a:lstStyle/>
                    <a:p>
                      <a:pPr algn="ctr"/>
                      <a:r>
                        <a:rPr lang="en-GB" sz="800" dirty="0"/>
                        <a:t>Context</a:t>
                      </a:r>
                    </a:p>
                  </a:txBody>
                  <a:tcPr marL="68580" marR="68580" marT="34290" marB="34290" anchor="ctr"/>
                </a:tc>
                <a:extLst>
                  <a:ext uri="{0D108BD9-81ED-4DB2-BD59-A6C34878D82A}">
                    <a16:rowId xmlns:a16="http://schemas.microsoft.com/office/drawing/2014/main" val="2980468495"/>
                  </a:ext>
                </a:extLst>
              </a:tr>
              <a:tr h="1512532">
                <a:tc>
                  <a:txBody>
                    <a:bodyPr/>
                    <a:lstStyle/>
                    <a:p>
                      <a:r>
                        <a:rPr lang="en-GB" sz="800" b="1" dirty="0" smtClean="0"/>
                        <a:t>WOMEN in Elizabethan times</a:t>
                      </a:r>
                    </a:p>
                    <a:p>
                      <a:r>
                        <a:rPr lang="en-GB" sz="800" b="0" dirty="0" smtClean="0"/>
                        <a:t>Noble women and men generally had arranged marriages in Elizabethan times. Women could not go to school, but noble women had private tutors as the example of Queen Elizabeth had set a trend amongst noble families of having their daughters well-educated and able to converse wisely. Perhaps, Shakespeare had Queen Elizabeth in mind when he created Portia. Like Elizabeth, she was a woman in a man’s world and like Elizabeth and many of Shakespeare’s female characters, she actually proves to be more intelligent and resourceful than the males! You could even see the rings episode in 5.1 as an echo of the trial scene, where Portia traps Bassanio with her determination to exploit the fact he has not fulfilled his bond to her.</a:t>
                      </a:r>
                    </a:p>
                  </a:txBody>
                  <a:tcPr marL="68580" marR="68580" marT="34290" marB="34290"/>
                </a:tc>
                <a:extLst>
                  <a:ext uri="{0D108BD9-81ED-4DB2-BD59-A6C34878D82A}">
                    <a16:rowId xmlns:a16="http://schemas.microsoft.com/office/drawing/2014/main" val="4087761766"/>
                  </a:ext>
                </a:extLst>
              </a:tr>
              <a:tr h="1129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b="1" dirty="0" smtClean="0"/>
                        <a:t>Love and marriage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dirty="0" smtClean="0"/>
                        <a:t>Marriage was often seen as property transaction and wealthy women would be much sought after as a means of ensuring financial stability for the sons of noble families. It is in keeping with the times for Portia to be viewed as a commodity, however unromantic this might appear to a modern audience.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800" b="0" dirty="0" smtClean="0"/>
                        <a:t>Lorenzo seems a romantic lover, but his situation mirrors </a:t>
                      </a:r>
                      <a:r>
                        <a:rPr lang="en-GB" sz="800" b="0" dirty="0" err="1" smtClean="0"/>
                        <a:t>Bassanio’s</a:t>
                      </a:r>
                      <a:r>
                        <a:rPr lang="en-GB" sz="800" b="0" dirty="0" smtClean="0"/>
                        <a:t> as marriage makes him rich. Portia submits in a conventional Elizabethan way to her husband, calling him her ’king.’ </a:t>
                      </a:r>
                    </a:p>
                  </a:txBody>
                  <a:tcPr marL="68580" marR="68580" marT="34290" marB="34290"/>
                </a:tc>
                <a:extLst>
                  <a:ext uri="{0D108BD9-81ED-4DB2-BD59-A6C34878D82A}">
                    <a16:rowId xmlns:a16="http://schemas.microsoft.com/office/drawing/2014/main" val="10007"/>
                  </a:ext>
                </a:extLst>
              </a:tr>
              <a:tr h="135893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800" b="1" dirty="0" smtClean="0"/>
                        <a:t>Jews in Britain</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800" b="0" dirty="0" smtClean="0"/>
                        <a:t>Most Jews were expelled by Edward I in 1290. A few Jews had come to England working as merchants in Tudor times, but they were often Portuguese ‘</a:t>
                      </a:r>
                      <a:r>
                        <a:rPr lang="en-GB" sz="800" b="0" dirty="0" err="1" smtClean="0"/>
                        <a:t>Conversos</a:t>
                      </a:r>
                      <a:r>
                        <a:rPr lang="en-GB" sz="800" b="0" dirty="0" smtClean="0"/>
                        <a:t>’ who had converted (often because of the Inquisition). Lopez, Queen Elizabeth’s surgeon was a ‘Converso’ and was hanged for treason in 1594. The crowd mocked and jeered him when he claimed to love Elizabeth as much as he loved Jesus.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800" b="0" dirty="0" smtClean="0"/>
                        <a:t>In 1590, Christopher Marlowe’s ‘The Jew of Malta,’ which was a resounding success and played on this vehement hatred and prejudice against Jews – </a:t>
                      </a:r>
                      <a:r>
                        <a:rPr lang="en-GB" sz="800" b="0" dirty="0" err="1" smtClean="0"/>
                        <a:t>Barabas</a:t>
                      </a:r>
                      <a:r>
                        <a:rPr lang="en-GB" sz="800" b="0" dirty="0" smtClean="0"/>
                        <a:t>,- the eponymous Jew, poisons drinking water and is an outright villain. Shakespeare’s portrayal of Shylock is, in contrast, far more sympathetic. </a:t>
                      </a:r>
                    </a:p>
                  </a:txBody>
                  <a:tcPr marL="68580" marR="68580" marT="34290" marB="34290"/>
                </a:tc>
                <a:extLst>
                  <a:ext uri="{0D108BD9-81ED-4DB2-BD59-A6C34878D82A}">
                    <a16:rowId xmlns:a16="http://schemas.microsoft.com/office/drawing/2014/main" val="1282768947"/>
                  </a:ext>
                </a:extLst>
              </a:tr>
              <a:tr h="133789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800" b="1" dirty="0" smtClean="0"/>
                        <a:t>Jews -  and 16th century Venice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800" b="0" dirty="0" smtClean="0"/>
                        <a:t>The original audience of MOV would not know the geography of Italy, but they would have known that Venice was a wealthy trading city of businessmen and money, an important trading post at the crossroads of Europe.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800" b="0" dirty="0" smtClean="0"/>
                        <a:t>Jews were not allowed to own land, but in 1516, they were allowed to create a settlement (and pay rent) in Ghetto Nuova – a small dirty island that became the world’s first ghetto. They were permitted to leave during the day, but locked in at night. Out of the ghetto, they had to wear distinguishing clothing. In addition to state-imposed restrictions, they faced hostility from Christian citizens, because of their ‘otherness.’</a:t>
                      </a:r>
                      <a:endParaRPr lang="en-GB" sz="800" b="1" dirty="0" smtClean="0"/>
                    </a:p>
                  </a:txBody>
                  <a:tcPr marL="68580" marR="68580" marT="34290" marB="34290"/>
                </a:tc>
                <a:extLst>
                  <a:ext uri="{0D108BD9-81ED-4DB2-BD59-A6C34878D82A}">
                    <a16:rowId xmlns:a16="http://schemas.microsoft.com/office/drawing/2014/main" val="3779830329"/>
                  </a:ext>
                </a:extLst>
              </a:tr>
              <a:tr h="117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800" b="1" i="0" dirty="0" smtClean="0">
                          <a:solidFill>
                            <a:schemeClr val="tx1"/>
                          </a:solidFill>
                        </a:rPr>
                        <a:t>Usury/moneylending</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800" b="0" i="0" dirty="0" smtClean="0">
                          <a:solidFill>
                            <a:schemeClr val="tx1"/>
                          </a:solidFill>
                        </a:rPr>
                        <a:t>By Shakespeare’s time, the word ‘Jew’ had come to be applied to hard-hearted, unscrupulous moneylenders, even if the people referred to were not </a:t>
                      </a:r>
                      <a:r>
                        <a:rPr lang="en-GB" sz="800" b="0" i="0" dirty="0" err="1" smtClean="0">
                          <a:solidFill>
                            <a:schemeClr val="tx1"/>
                          </a:solidFill>
                        </a:rPr>
                        <a:t>Jewish.In</a:t>
                      </a:r>
                      <a:r>
                        <a:rPr lang="en-GB" sz="800" b="0" i="0" dirty="0" smtClean="0">
                          <a:solidFill>
                            <a:schemeClr val="tx1"/>
                          </a:solidFill>
                        </a:rPr>
                        <a:t> Venice, the Jews were only allowed to work in pawn shops, act as moneylenders, work the Hebrew printing press, trade in textiles or practice medicine. Venetian banking laws kept their interest rates low and made life difficult for many. One of the reasons Jews were disliked was they practised usury, often because this was one of the few professions open to them.  There was a long Christian tradition against this.</a:t>
                      </a:r>
                    </a:p>
                  </a:txBody>
                  <a:tcPr marL="68580" marR="68580" marT="34290" marB="34290"/>
                </a:tc>
                <a:extLst>
                  <a:ext uri="{0D108BD9-81ED-4DB2-BD59-A6C34878D82A}">
                    <a16:rowId xmlns:a16="http://schemas.microsoft.com/office/drawing/2014/main" val="3847801871"/>
                  </a:ext>
                </a:extLst>
              </a:tr>
            </a:tbl>
          </a:graphicData>
        </a:graphic>
      </p:graphicFrame>
      <p:pic>
        <p:nvPicPr>
          <p:cNvPr id="3" name="Picture 2"/>
          <p:cNvPicPr>
            <a:picLocks noChangeAspect="1"/>
          </p:cNvPicPr>
          <p:nvPr/>
        </p:nvPicPr>
        <p:blipFill rotWithShape="1">
          <a:blip r:embed="rId2" cstate="print">
            <a:extLst>
              <a:ext uri="{28A0092B-C50C-407E-A947-70E740481C1C}">
                <a14:useLocalDpi xmlns:a14="http://schemas.microsoft.com/office/drawing/2010/main" val="0"/>
              </a:ext>
            </a:extLst>
          </a:blip>
          <a:srcRect l="4615" r="1" b="12307"/>
          <a:stretch/>
        </p:blipFill>
        <p:spPr>
          <a:xfrm>
            <a:off x="82884" y="647700"/>
            <a:ext cx="507667" cy="466726"/>
          </a:xfrm>
          <a:prstGeom prst="rect">
            <a:avLst/>
          </a:prstGeom>
        </p:spPr>
      </p:pic>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l="3226" r="-1" b="11291"/>
          <a:stretch/>
        </p:blipFill>
        <p:spPr>
          <a:xfrm>
            <a:off x="82884" y="1771652"/>
            <a:ext cx="457201" cy="419100"/>
          </a:xfrm>
          <a:prstGeom prst="rect">
            <a:avLst/>
          </a:prstGeom>
        </p:spPr>
      </p:pic>
      <p:pic>
        <p:nvPicPr>
          <p:cNvPr id="6" name="Picture 5"/>
          <p:cNvPicPr>
            <a:picLocks noChangeAspect="1"/>
          </p:cNvPicPr>
          <p:nvPr/>
        </p:nvPicPr>
        <p:blipFill rotWithShape="1">
          <a:blip r:embed="rId4" cstate="print">
            <a:extLst>
              <a:ext uri="{28A0092B-C50C-407E-A947-70E740481C1C}">
                <a14:useLocalDpi xmlns:a14="http://schemas.microsoft.com/office/drawing/2010/main" val="0"/>
              </a:ext>
            </a:extLst>
          </a:blip>
          <a:srcRect l="5085" r="-1" b="15254"/>
          <a:stretch/>
        </p:blipFill>
        <p:spPr>
          <a:xfrm>
            <a:off x="57150" y="3019424"/>
            <a:ext cx="533401" cy="476251"/>
          </a:xfrm>
          <a:prstGeom prst="rect">
            <a:avLst/>
          </a:prstGeom>
        </p:spPr>
      </p:pic>
      <p:pic>
        <p:nvPicPr>
          <p:cNvPr id="7" name="Picture 6"/>
          <p:cNvPicPr>
            <a:picLocks noChangeAspect="1"/>
          </p:cNvPicPr>
          <p:nvPr/>
        </p:nvPicPr>
        <p:blipFill rotWithShape="1">
          <a:blip r:embed="rId5" cstate="print">
            <a:extLst>
              <a:ext uri="{28A0092B-C50C-407E-A947-70E740481C1C}">
                <a14:useLocalDpi xmlns:a14="http://schemas.microsoft.com/office/drawing/2010/main" val="0"/>
              </a:ext>
            </a:extLst>
          </a:blip>
          <a:srcRect l="4600" t="1" b="12238"/>
          <a:stretch/>
        </p:blipFill>
        <p:spPr>
          <a:xfrm rot="20577284">
            <a:off x="-18708" y="4179910"/>
            <a:ext cx="666046" cy="612729"/>
          </a:xfrm>
          <a:prstGeom prst="rect">
            <a:avLst/>
          </a:prstGeom>
        </p:spPr>
      </p:pic>
      <p:pic>
        <p:nvPicPr>
          <p:cNvPr id="8" name="Picture 7"/>
          <p:cNvPicPr>
            <a:picLocks noChangeAspect="1"/>
          </p:cNvPicPr>
          <p:nvPr/>
        </p:nvPicPr>
        <p:blipFill rotWithShape="1">
          <a:blip r:embed="rId6" cstate="print">
            <a:extLst>
              <a:ext uri="{28A0092B-C50C-407E-A947-70E740481C1C}">
                <a14:useLocalDpi xmlns:a14="http://schemas.microsoft.com/office/drawing/2010/main" val="0"/>
              </a:ext>
            </a:extLst>
          </a:blip>
          <a:srcRect l="-472" b="16769"/>
          <a:stretch/>
        </p:blipFill>
        <p:spPr>
          <a:xfrm>
            <a:off x="28575" y="5795412"/>
            <a:ext cx="563170" cy="567288"/>
          </a:xfrm>
          <a:prstGeom prst="rect">
            <a:avLst/>
          </a:prstGeom>
        </p:spPr>
      </p:pic>
    </p:spTree>
    <p:extLst>
      <p:ext uri="{BB962C8B-B14F-4D97-AF65-F5344CB8AC3E}">
        <p14:creationId xmlns:p14="http://schemas.microsoft.com/office/powerpoint/2010/main" val="282395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1458</TotalTime>
  <Words>3501</Words>
  <Application>Microsoft Office PowerPoint</Application>
  <PresentationFormat>Widescreen</PresentationFormat>
  <Paragraphs>177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vt:lpstr>
      <vt:lpstr>Office Theme</vt:lpstr>
      <vt:lpstr>PowerPoint Presentation</vt:lpstr>
      <vt:lpstr>PowerPoint Presentation</vt:lpstr>
    </vt:vector>
  </TitlesOfParts>
  <Company>Hillcrest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RDrury</dc:creator>
  <cp:lastModifiedBy>FMeacher</cp:lastModifiedBy>
  <cp:revision>108</cp:revision>
  <cp:lastPrinted>2020-11-30T13:30:37Z</cp:lastPrinted>
  <dcterms:created xsi:type="dcterms:W3CDTF">2019-06-28T09:59:57Z</dcterms:created>
  <dcterms:modified xsi:type="dcterms:W3CDTF">2021-06-02T15:25:54Z</dcterms:modified>
</cp:coreProperties>
</file>