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670675" cy="9777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3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483B3-2675-426E-BD4C-C6BA679C7235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0913" y="1222375"/>
            <a:ext cx="4768850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37175" cy="38496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6875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286875"/>
            <a:ext cx="2890838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489B0-9DC9-4177-B332-9E4A739314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576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/>
              <a:t>Plastic</a:t>
            </a:r>
          </a:p>
          <a:p>
            <a:pPr marL="228600" indent="-228600">
              <a:buAutoNum type="arabicPeriod"/>
            </a:pPr>
            <a:r>
              <a:rPr lang="en-GB" dirty="0"/>
              <a:t>Ivory</a:t>
            </a:r>
          </a:p>
          <a:p>
            <a:pPr marL="228600" indent="-228600">
              <a:buAutoNum type="arabicPeriod"/>
            </a:pPr>
            <a:r>
              <a:rPr lang="en-GB" dirty="0"/>
              <a:t>Extracted</a:t>
            </a:r>
          </a:p>
          <a:p>
            <a:pPr marL="228600" indent="-228600">
              <a:buAutoNum type="arabicPeriod"/>
            </a:pPr>
            <a:r>
              <a:rPr lang="en-GB" dirty="0" err="1"/>
              <a:t>Microplasic</a:t>
            </a:r>
            <a:endParaRPr lang="en-GB" dirty="0"/>
          </a:p>
          <a:p>
            <a:pPr marL="228600" indent="-228600">
              <a:buAutoNum type="arabicPeriod"/>
            </a:pPr>
            <a:r>
              <a:rPr lang="en-GB" dirty="0"/>
              <a:t>Landfill</a:t>
            </a:r>
          </a:p>
          <a:p>
            <a:pPr marL="228600" indent="-228600">
              <a:buAutoNum type="arabicPeriod"/>
            </a:pPr>
            <a:r>
              <a:rPr lang="en-GB" dirty="0"/>
              <a:t>Recycle</a:t>
            </a:r>
          </a:p>
          <a:p>
            <a:pPr marL="228600" indent="-228600">
              <a:buAutoNum type="arabicPeriod"/>
            </a:pPr>
            <a:r>
              <a:rPr lang="en-GB" dirty="0"/>
              <a:t>Toxic</a:t>
            </a:r>
          </a:p>
          <a:p>
            <a:pPr marL="228600" indent="-228600">
              <a:buAutoNum type="arabicPeriod"/>
            </a:pPr>
            <a:r>
              <a:rPr lang="en-GB" dirty="0"/>
              <a:t>Upcycle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2489B0-9DC9-4177-B332-9E4A739314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5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78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79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44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351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515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46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41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55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98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38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4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C8A7-92FF-45A9-92A7-1561550902C1}" type="datetimeFigureOut">
              <a:rPr lang="en-GB" smtClean="0"/>
              <a:t>29/04/2022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73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14148"/>
              </p:ext>
            </p:extLst>
          </p:nvPr>
        </p:nvGraphicFramePr>
        <p:xfrm>
          <a:off x="5801708" y="244947"/>
          <a:ext cx="3809121" cy="49060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8592">
                  <a:extLst>
                    <a:ext uri="{9D8B030D-6E8A-4147-A177-3AD203B41FA5}">
                      <a16:colId xmlns:a16="http://schemas.microsoft.com/office/drawing/2014/main" val="1494822997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1314639975"/>
                    </a:ext>
                  </a:extLst>
                </a:gridCol>
                <a:gridCol w="2460729">
                  <a:extLst>
                    <a:ext uri="{9D8B030D-6E8A-4147-A177-3AD203B41FA5}">
                      <a16:colId xmlns:a16="http://schemas.microsoft.com/office/drawing/2014/main" val="3640996115"/>
                    </a:ext>
                  </a:extLst>
                </a:gridCol>
              </a:tblGrid>
              <a:tr h="446007">
                <a:tc>
                  <a:txBody>
                    <a:bodyPr/>
                    <a:lstStyle/>
                    <a:p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Key Term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Definition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499956"/>
                  </a:ext>
                </a:extLst>
              </a:tr>
              <a:tr h="446007">
                <a:tc>
                  <a:txBody>
                    <a:bodyPr/>
                    <a:lstStyle/>
                    <a:p>
                      <a:r>
                        <a:rPr lang="en-GB" sz="1000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Settlement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 place where people live, e.g. a town.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355438"/>
                  </a:ext>
                </a:extLst>
              </a:tr>
              <a:tr h="446007">
                <a:tc>
                  <a:txBody>
                    <a:bodyPr/>
                    <a:lstStyle/>
                    <a:p>
                      <a:r>
                        <a:rPr lang="en-GB" sz="1000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Urban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Relating to built-up areas where people live, e.g. towns and cities are </a:t>
                      </a:r>
                      <a:r>
                        <a:rPr lang="en-GB" sz="1000" b="1" dirty="0"/>
                        <a:t>urban </a:t>
                      </a:r>
                      <a:r>
                        <a:rPr lang="en-GB" sz="1000" b="0" dirty="0"/>
                        <a:t>areas.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459368"/>
                  </a:ext>
                </a:extLst>
              </a:tr>
              <a:tr h="446007">
                <a:tc>
                  <a:txBody>
                    <a:bodyPr/>
                    <a:lstStyle/>
                    <a:p>
                      <a:r>
                        <a:rPr lang="en-GB" sz="1000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Relating to areas of countryside, e.g. mountains and forests.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478075"/>
                  </a:ext>
                </a:extLst>
              </a:tr>
              <a:tr h="446007">
                <a:tc>
                  <a:txBody>
                    <a:bodyPr/>
                    <a:lstStyle/>
                    <a:p>
                      <a:r>
                        <a:rPr lang="en-GB" sz="1000" dirty="0"/>
                        <a:t>4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Migration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movement of people from one place to another to settle (live) there.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781583"/>
                  </a:ext>
                </a:extLst>
              </a:tr>
              <a:tr h="446007">
                <a:tc>
                  <a:txBody>
                    <a:bodyPr/>
                    <a:lstStyle/>
                    <a:p>
                      <a:r>
                        <a:rPr lang="en-GB" sz="10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International migration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Migration of people from one country to another country.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978621"/>
                  </a:ext>
                </a:extLst>
              </a:tr>
              <a:tr h="446007">
                <a:tc>
                  <a:txBody>
                    <a:bodyPr/>
                    <a:lstStyle/>
                    <a:p>
                      <a:r>
                        <a:rPr lang="en-GB" sz="1000" dirty="0"/>
                        <a:t>6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Internal migration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Migration of people within a country.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176512"/>
                  </a:ext>
                </a:extLst>
              </a:tr>
              <a:tr h="446007">
                <a:tc>
                  <a:txBody>
                    <a:bodyPr/>
                    <a:lstStyle/>
                    <a:p>
                      <a:r>
                        <a:rPr lang="en-GB" sz="1000" dirty="0"/>
                        <a:t>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Urban </a:t>
                      </a:r>
                    </a:p>
                    <a:p>
                      <a:r>
                        <a:rPr lang="en-GB" sz="1000" b="0" dirty="0"/>
                        <a:t>sprawl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growth of urban areas into surrounding rural areas.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247603"/>
                  </a:ext>
                </a:extLst>
              </a:tr>
              <a:tr h="446007">
                <a:tc>
                  <a:txBody>
                    <a:bodyPr/>
                    <a:lstStyle/>
                    <a:p>
                      <a:r>
                        <a:rPr lang="en-GB" sz="1000" dirty="0"/>
                        <a:t>8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European Union, a group of countries in Europe that share certain laws.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219465"/>
                  </a:ext>
                </a:extLst>
              </a:tr>
              <a:tr h="446007">
                <a:tc>
                  <a:txBody>
                    <a:bodyPr/>
                    <a:lstStyle/>
                    <a:p>
                      <a:r>
                        <a:rPr lang="en-GB" sz="1000" dirty="0"/>
                        <a:t>9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Civil war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 war between different groups within a country.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322914"/>
                  </a:ext>
                </a:extLst>
              </a:tr>
              <a:tr h="446007">
                <a:tc>
                  <a:txBody>
                    <a:bodyPr/>
                    <a:lstStyle/>
                    <a:p>
                      <a:r>
                        <a:rPr lang="en-GB" sz="1000" dirty="0"/>
                        <a:t>10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Refugee </a:t>
                      </a:r>
                    </a:p>
                    <a:p>
                      <a:r>
                        <a:rPr lang="en-GB" sz="1000" dirty="0"/>
                        <a:t>camp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An area used for temporary accommodation of refugees.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72282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99544" y="244947"/>
            <a:ext cx="5376042" cy="68215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Year 7 - </a:t>
            </a:r>
            <a:r>
              <a:rPr lang="en-GB" sz="1400" b="1" dirty="0"/>
              <a:t>Knowledge Organiser </a:t>
            </a:r>
            <a:r>
              <a:rPr lang="en-GB" sz="1400" dirty="0"/>
              <a:t>- Term 3A</a:t>
            </a:r>
          </a:p>
          <a:p>
            <a:pPr algn="ctr"/>
            <a:r>
              <a:rPr lang="en-GB" sz="2000" b="1" dirty="0"/>
              <a:t>Migration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9544" y="1028995"/>
            <a:ext cx="2634157" cy="1307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1. Settlements</a:t>
            </a:r>
          </a:p>
          <a:p>
            <a:r>
              <a:rPr lang="en-GB" sz="1000" b="1" dirty="0"/>
              <a:t>Megacity: </a:t>
            </a:r>
            <a:r>
              <a:rPr lang="en-GB" sz="1000" dirty="0"/>
              <a:t>A city with over 10 million people.</a:t>
            </a:r>
          </a:p>
          <a:p>
            <a:r>
              <a:rPr lang="en-GB" sz="1000" b="1" dirty="0"/>
              <a:t>City: </a:t>
            </a:r>
            <a:r>
              <a:rPr lang="en-GB" sz="1000" dirty="0"/>
              <a:t>A large settlement, larger than a town.</a:t>
            </a:r>
          </a:p>
          <a:p>
            <a:r>
              <a:rPr lang="en-GB" sz="1000" b="1" dirty="0"/>
              <a:t>Town: </a:t>
            </a:r>
            <a:r>
              <a:rPr lang="en-GB" sz="1000" dirty="0"/>
              <a:t>Larger than a village, typically home to 10,000s of people.</a:t>
            </a:r>
            <a:endParaRPr lang="en-GB" sz="1000" b="1" dirty="0"/>
          </a:p>
          <a:p>
            <a:r>
              <a:rPr lang="en-GB" sz="1000" b="1" dirty="0"/>
              <a:t>Village: </a:t>
            </a:r>
            <a:r>
              <a:rPr lang="en-GB" sz="1000" dirty="0"/>
              <a:t>Small settlement, up to a few 1000 people</a:t>
            </a:r>
          </a:p>
          <a:p>
            <a:r>
              <a:rPr lang="en-GB" sz="1000" b="1" dirty="0"/>
              <a:t>Hamlet: </a:t>
            </a:r>
            <a:r>
              <a:rPr lang="en-GB" sz="1000" dirty="0"/>
              <a:t>Smaller than a village, a few houses.</a:t>
            </a:r>
            <a:endParaRPr lang="en-GB" sz="1000" b="1" dirty="0"/>
          </a:p>
        </p:txBody>
      </p:sp>
      <p:sp>
        <p:nvSpPr>
          <p:cNvPr id="19" name="Rectangle 18"/>
          <p:cNvSpPr/>
          <p:nvPr/>
        </p:nvSpPr>
        <p:spPr>
          <a:xfrm>
            <a:off x="3041429" y="1027627"/>
            <a:ext cx="2634156" cy="13078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2. Types of migration</a:t>
            </a:r>
          </a:p>
          <a:p>
            <a:r>
              <a:rPr lang="en-GB" sz="1000" b="1" dirty="0"/>
              <a:t>Emigration: </a:t>
            </a:r>
            <a:r>
              <a:rPr lang="en-GB" sz="1000" dirty="0"/>
              <a:t>Moving away from an area.</a:t>
            </a:r>
            <a:endParaRPr lang="en-GB" sz="1000" b="1" dirty="0"/>
          </a:p>
          <a:p>
            <a:r>
              <a:rPr lang="en-GB" sz="1000" b="1" dirty="0"/>
              <a:t>Immigration: </a:t>
            </a:r>
            <a:r>
              <a:rPr lang="en-GB" sz="1000" dirty="0"/>
              <a:t>Moving into an area.</a:t>
            </a:r>
          </a:p>
          <a:p>
            <a:r>
              <a:rPr lang="en-GB" sz="1000" b="1" dirty="0"/>
              <a:t>Refugee: </a:t>
            </a:r>
            <a:r>
              <a:rPr lang="en-GB" sz="1000" dirty="0"/>
              <a:t>A person that has been forced to migrate, e.g. due to an earthquake.</a:t>
            </a:r>
          </a:p>
          <a:p>
            <a:r>
              <a:rPr lang="en-GB" sz="1000" b="1" dirty="0"/>
              <a:t>Asylum: </a:t>
            </a:r>
            <a:r>
              <a:rPr lang="en-GB" sz="1000" dirty="0"/>
              <a:t>Protection given to refugees by a country. </a:t>
            </a:r>
            <a:r>
              <a:rPr lang="en-GB" sz="1000" b="1" dirty="0"/>
              <a:t>Asylum seekers </a:t>
            </a:r>
            <a:r>
              <a:rPr lang="en-GB" sz="1000" dirty="0"/>
              <a:t>are refugees who are looking for protection in another country.</a:t>
            </a:r>
            <a:endParaRPr lang="en-GB" sz="1000" b="1" dirty="0"/>
          </a:p>
        </p:txBody>
      </p:sp>
      <p:sp>
        <p:nvSpPr>
          <p:cNvPr id="32" name="Rectangle 31"/>
          <p:cNvSpPr/>
          <p:nvPr/>
        </p:nvSpPr>
        <p:spPr>
          <a:xfrm>
            <a:off x="299544" y="2438694"/>
            <a:ext cx="2634156" cy="1307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en-GB" sz="1200" b="1" dirty="0">
                <a:solidFill>
                  <a:srgbClr val="000000"/>
                </a:solidFill>
              </a:rPr>
              <a:t>3. Push and pull factors</a:t>
            </a:r>
          </a:p>
          <a:p>
            <a:pPr lvl="0"/>
            <a:r>
              <a:rPr lang="en-GB" sz="1000" b="1" dirty="0">
                <a:solidFill>
                  <a:srgbClr val="000000"/>
                </a:solidFill>
              </a:rPr>
              <a:t>Push factors </a:t>
            </a:r>
            <a:r>
              <a:rPr lang="en-GB" sz="1000" dirty="0">
                <a:solidFill>
                  <a:srgbClr val="000000"/>
                </a:solidFill>
              </a:rPr>
              <a:t>are reasons people leave a place:</a:t>
            </a:r>
          </a:p>
          <a:p>
            <a:pPr marL="171450" lvl="0" indent="-171450">
              <a:buFontTx/>
              <a:buChar char="-"/>
            </a:pPr>
            <a:r>
              <a:rPr lang="en-GB" sz="1000" dirty="0">
                <a:solidFill>
                  <a:srgbClr val="000000"/>
                </a:solidFill>
              </a:rPr>
              <a:t>Lack of jobs</a:t>
            </a:r>
          </a:p>
          <a:p>
            <a:pPr marL="171450" lvl="0" indent="-171450">
              <a:buFontTx/>
              <a:buChar char="-"/>
            </a:pPr>
            <a:r>
              <a:rPr lang="en-GB" sz="1000" dirty="0">
                <a:solidFill>
                  <a:srgbClr val="000000"/>
                </a:solidFill>
              </a:rPr>
              <a:t>Poor healthcare</a:t>
            </a:r>
          </a:p>
          <a:p>
            <a:pPr marL="171450" lvl="0" indent="-171450">
              <a:buFontTx/>
              <a:buChar char="-"/>
            </a:pPr>
            <a:r>
              <a:rPr lang="en-GB" sz="1000" dirty="0">
                <a:solidFill>
                  <a:srgbClr val="000000"/>
                </a:solidFill>
              </a:rPr>
              <a:t>Lack of services e.g. electricity</a:t>
            </a:r>
          </a:p>
          <a:p>
            <a:pPr lvl="0"/>
            <a:r>
              <a:rPr lang="en-GB" sz="1000" b="1" dirty="0">
                <a:solidFill>
                  <a:srgbClr val="000000"/>
                </a:solidFill>
              </a:rPr>
              <a:t>Pull factors</a:t>
            </a:r>
            <a:r>
              <a:rPr lang="en-GB" sz="1000" dirty="0">
                <a:solidFill>
                  <a:srgbClr val="000000"/>
                </a:solidFill>
              </a:rPr>
              <a:t> attract people to a place, e.g.:</a:t>
            </a:r>
          </a:p>
          <a:p>
            <a:pPr marL="171450" lvl="0" indent="-171450">
              <a:buFontTx/>
              <a:buChar char="-"/>
            </a:pPr>
            <a:r>
              <a:rPr lang="en-GB" sz="1000" dirty="0">
                <a:solidFill>
                  <a:srgbClr val="000000"/>
                </a:solidFill>
              </a:rPr>
              <a:t>Lots of job opportunities</a:t>
            </a:r>
          </a:p>
          <a:p>
            <a:pPr marL="171450" lvl="0" indent="-171450">
              <a:buFontTx/>
              <a:buChar char="-"/>
            </a:pPr>
            <a:r>
              <a:rPr lang="en-GB" sz="1000" dirty="0">
                <a:solidFill>
                  <a:srgbClr val="000000"/>
                </a:solidFill>
              </a:rPr>
              <a:t>Access to entertainment e.g. cinemas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41429" y="2438693"/>
            <a:ext cx="2634156" cy="13078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4. Urbanisation</a:t>
            </a:r>
          </a:p>
          <a:p>
            <a:r>
              <a:rPr lang="en-GB" sz="1000" b="1" dirty="0"/>
              <a:t>Urbanisation </a:t>
            </a:r>
            <a:r>
              <a:rPr lang="en-GB" sz="1000" dirty="0"/>
              <a:t>is the increase in </a:t>
            </a:r>
            <a:r>
              <a:rPr lang="en-GB" sz="1000" b="1" dirty="0"/>
              <a:t>proportion </a:t>
            </a:r>
            <a:r>
              <a:rPr lang="en-GB" sz="1000" dirty="0"/>
              <a:t>of people living in urban areas.</a:t>
            </a:r>
          </a:p>
          <a:p>
            <a:r>
              <a:rPr lang="en-GB" sz="1000" b="1" dirty="0"/>
              <a:t>Rural</a:t>
            </a:r>
            <a:r>
              <a:rPr lang="en-GB" sz="1000" dirty="0"/>
              <a:t>–</a:t>
            </a:r>
            <a:r>
              <a:rPr lang="en-GB" sz="1000" b="1" dirty="0"/>
              <a:t>urban migration </a:t>
            </a:r>
            <a:r>
              <a:rPr lang="en-GB" sz="1000" dirty="0"/>
              <a:t>is the migration of people from countryside to towns and cities.</a:t>
            </a:r>
          </a:p>
          <a:p>
            <a:r>
              <a:rPr lang="en-GB" sz="1000" b="1" dirty="0"/>
              <a:t>Birmingham </a:t>
            </a:r>
            <a:r>
              <a:rPr lang="en-GB" sz="1000" dirty="0"/>
              <a:t>experienced rapid urbanisation between 1840 and 1940. </a:t>
            </a:r>
            <a:r>
              <a:rPr lang="en-GB" sz="1000" b="1" dirty="0"/>
              <a:t>Mumbai </a:t>
            </a:r>
            <a:r>
              <a:rPr lang="en-GB" sz="1000" dirty="0"/>
              <a:t>is a megacity in India still growing rapidly.</a:t>
            </a:r>
            <a:endParaRPr lang="en-GB" sz="1000" b="1" dirty="0"/>
          </a:p>
        </p:txBody>
      </p:sp>
      <p:sp>
        <p:nvSpPr>
          <p:cNvPr id="34" name="Rectangle 33"/>
          <p:cNvSpPr/>
          <p:nvPr/>
        </p:nvSpPr>
        <p:spPr>
          <a:xfrm>
            <a:off x="299543" y="3848392"/>
            <a:ext cx="5376041" cy="1307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5. Birmingham</a:t>
            </a:r>
          </a:p>
          <a:p>
            <a:r>
              <a:rPr lang="en-GB" sz="1100" dirty="0"/>
              <a:t>People from many different places and cultures have migrated to Birmingham, including Irish, Jewish and Chinese. Migration has led to opportunities and challenges.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99544" y="5258089"/>
            <a:ext cx="2634156" cy="1307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7.  International migration - UK</a:t>
            </a:r>
          </a:p>
          <a:p>
            <a:r>
              <a:rPr lang="en-GB" sz="1050" dirty="0"/>
              <a:t>In </a:t>
            </a:r>
            <a:r>
              <a:rPr lang="en-GB" sz="1050" b="1" dirty="0"/>
              <a:t>2019</a:t>
            </a:r>
            <a:r>
              <a:rPr lang="en-GB" sz="1050" dirty="0"/>
              <a:t>, 14% of the UK’s population were born outside of the UK.</a:t>
            </a:r>
          </a:p>
          <a:p>
            <a:r>
              <a:rPr lang="en-GB" sz="1050" dirty="0"/>
              <a:t>The largest non UK nationality is Indian.</a:t>
            </a:r>
          </a:p>
          <a:p>
            <a:r>
              <a:rPr lang="en-GB" sz="1050" dirty="0"/>
              <a:t>Since leaving the </a:t>
            </a:r>
            <a:r>
              <a:rPr lang="en-GB" sz="1050" b="1" dirty="0"/>
              <a:t>EU</a:t>
            </a:r>
            <a:r>
              <a:rPr lang="en-GB" sz="1050" dirty="0"/>
              <a:t>, the UK’s policy on migration has changed. Now, migrants to the UK have to meet specific criteria. </a:t>
            </a:r>
          </a:p>
          <a:p>
            <a:endParaRPr lang="en-GB" sz="1050" dirty="0"/>
          </a:p>
        </p:txBody>
      </p:sp>
      <p:sp>
        <p:nvSpPr>
          <p:cNvPr id="37" name="Rectangle 36"/>
          <p:cNvSpPr/>
          <p:nvPr/>
        </p:nvSpPr>
        <p:spPr>
          <a:xfrm>
            <a:off x="3041429" y="5258088"/>
            <a:ext cx="2634156" cy="13078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8. Refugees</a:t>
            </a:r>
          </a:p>
          <a:p>
            <a:r>
              <a:rPr lang="en-GB" sz="1000" dirty="0"/>
              <a:t>Refugees are forced to leave their country for reasons like war and natural disasters. In </a:t>
            </a:r>
            <a:r>
              <a:rPr lang="en-GB" sz="1000" b="1" dirty="0"/>
              <a:t>2020 </a:t>
            </a:r>
            <a:r>
              <a:rPr lang="en-GB" sz="1000" dirty="0"/>
              <a:t>the number of refugees reached 20.3 million.</a:t>
            </a:r>
          </a:p>
          <a:p>
            <a:r>
              <a:rPr lang="en-GB" sz="1000" b="1" dirty="0"/>
              <a:t>Syria </a:t>
            </a:r>
            <a:r>
              <a:rPr lang="en-GB" sz="1000" dirty="0"/>
              <a:t>is the country which has had most refugees leaving, fleeing the civil war.</a:t>
            </a:r>
          </a:p>
          <a:p>
            <a:r>
              <a:rPr lang="en-GB" sz="1000" b="1" dirty="0"/>
              <a:t>Turkey </a:t>
            </a:r>
            <a:r>
              <a:rPr lang="en-GB" sz="1000" dirty="0"/>
              <a:t>is the country hosting the most refugees, many in refugee camps.</a:t>
            </a:r>
            <a:endParaRPr lang="en-GB" sz="1000" b="1" dirty="0"/>
          </a:p>
        </p:txBody>
      </p:sp>
      <p:sp>
        <p:nvSpPr>
          <p:cNvPr id="43" name="Rectangle 42"/>
          <p:cNvSpPr/>
          <p:nvPr/>
        </p:nvSpPr>
        <p:spPr>
          <a:xfrm>
            <a:off x="5801708" y="5258088"/>
            <a:ext cx="3809120" cy="130780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Aft>
                <a:spcPts val="200"/>
              </a:spcAft>
            </a:pPr>
            <a:r>
              <a:rPr lang="en-GB" sz="1400" b="1" dirty="0"/>
              <a:t>Geographical skills I have used in this topic: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400" dirty="0"/>
              <a:t>Flow line maps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400" dirty="0"/>
              <a:t>Image analysis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400" dirty="0"/>
              <a:t>Stakeholder analysis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400" dirty="0"/>
              <a:t>Line graph</a:t>
            </a:r>
          </a:p>
          <a:p>
            <a:endParaRPr lang="en-GB" sz="1400" b="1" dirty="0"/>
          </a:p>
        </p:txBody>
      </p:sp>
      <p:pic>
        <p:nvPicPr>
          <p:cNvPr id="1036" name="Picture 12" descr="skill Icon 24794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775" y="5820494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944903B-0476-4ADE-843D-CD98C7FF6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618972"/>
              </p:ext>
            </p:extLst>
          </p:nvPr>
        </p:nvGraphicFramePr>
        <p:xfrm>
          <a:off x="368955" y="4409344"/>
          <a:ext cx="5192860" cy="70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6430">
                  <a:extLst>
                    <a:ext uri="{9D8B030D-6E8A-4147-A177-3AD203B41FA5}">
                      <a16:colId xmlns:a16="http://schemas.microsoft.com/office/drawing/2014/main" val="3465227067"/>
                    </a:ext>
                  </a:extLst>
                </a:gridCol>
                <a:gridCol w="2596430">
                  <a:extLst>
                    <a:ext uri="{9D8B030D-6E8A-4147-A177-3AD203B41FA5}">
                      <a16:colId xmlns:a16="http://schemas.microsoft.com/office/drawing/2014/main" val="885158070"/>
                    </a:ext>
                  </a:extLst>
                </a:gridCol>
              </a:tblGrid>
              <a:tr h="284005">
                <a:tc>
                  <a:txBody>
                    <a:bodyPr/>
                    <a:lstStyle/>
                    <a:p>
                      <a:r>
                        <a:rPr lang="en-GB" sz="1000" b="1" dirty="0"/>
                        <a:t>Opportunities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000" b="0" dirty="0"/>
                        <a:t>Diverse culture, e.g. restaurants, festivals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000" b="0" dirty="0"/>
                        <a:t>Migrants bring skills and carry out jobs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000" b="0" dirty="0"/>
                        <a:t>Taxes paid contribute to the economy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Challenges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000" b="0" dirty="0"/>
                        <a:t>Cultures do not always mix across the city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000" b="0" dirty="0"/>
                        <a:t>More homes needed, urban sprawl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000" b="0" dirty="0"/>
                        <a:t>Conflict risk due to perceived differences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97599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F59A1F6-0E5B-4F4B-AFE4-6C227686F9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3238" y="819451"/>
            <a:ext cx="416351" cy="4163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CEEECA-4B2E-4EB1-85D2-FD4A35971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8445" y="1190610"/>
            <a:ext cx="341144" cy="34114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F088B9-9F5B-46B8-989F-78B877DAD1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8445" y="1638818"/>
            <a:ext cx="341144" cy="34114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634600F-E557-4B43-BA7C-A6CC7A5E17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57915" y="2139884"/>
            <a:ext cx="270528" cy="27052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7F15093-DBCE-4826-8EC4-557E368BE4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7872" y="3428266"/>
            <a:ext cx="350571" cy="35057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4A86A2A-A47E-45D0-ACEB-E77C39F7351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26231" y="3858716"/>
            <a:ext cx="350363" cy="35036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FCE08B0-6D04-43C8-A3FF-EABA0D9168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79097" y="4765067"/>
            <a:ext cx="416351" cy="41635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0173BC3-6F86-4068-BF4B-DB6E0154D5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82840" y="3401683"/>
            <a:ext cx="332466" cy="33246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701EA05-12BB-418A-9492-FC261B766B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0800000">
            <a:off x="2582840" y="2852037"/>
            <a:ext cx="332466" cy="33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8595"/>
      </p:ext>
    </p:extLst>
  </p:cSld>
  <p:clrMapOvr>
    <a:masterClrMapping/>
  </p:clrMapOvr>
</p:sld>
</file>

<file path=ppt/theme/theme1.xml><?xml version="1.0" encoding="utf-8"?>
<a:theme xmlns:a="http://schemas.openxmlformats.org/drawingml/2006/main" name="Main theme">
  <a:themeElements>
    <a:clrScheme name="Custom 17">
      <a:dk1>
        <a:srgbClr val="000000"/>
      </a:dk1>
      <a:lt1>
        <a:srgbClr val="FFFFFF"/>
      </a:lt1>
      <a:dk2>
        <a:srgbClr val="004F6C"/>
      </a:dk2>
      <a:lt2>
        <a:srgbClr val="BFBFBF"/>
      </a:lt2>
      <a:accent1>
        <a:srgbClr val="B1FDD9"/>
      </a:accent1>
      <a:accent2>
        <a:srgbClr val="B9FDFA"/>
      </a:accent2>
      <a:accent3>
        <a:srgbClr val="E1ACFE"/>
      </a:accent3>
      <a:accent4>
        <a:srgbClr val="FDCFF4"/>
      </a:accent4>
      <a:accent5>
        <a:srgbClr val="D7CEE5"/>
      </a:accent5>
      <a:accent6>
        <a:srgbClr val="05957D"/>
      </a:accent6>
      <a:hlink>
        <a:srgbClr val="8E58B6"/>
      </a:hlink>
      <a:folHlink>
        <a:srgbClr val="FECAE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theme" id="{D743FDB7-8E8A-47FA-BEDF-979730B290DD}" vid="{C5296539-6BD5-4E61-B9AD-DD97A8E286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theme</Template>
  <TotalTime>1445</TotalTime>
  <Words>600</Words>
  <Application>Microsoft Office PowerPoint</Application>
  <PresentationFormat>A4 Paper (210x297 mm)</PresentationFormat>
  <Paragraphs>91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Main theme</vt:lpstr>
      <vt:lpstr>PowerPoint Presentation</vt:lpstr>
    </vt:vector>
  </TitlesOfParts>
  <Company>Hillcrest School and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RGlendening</dc:creator>
  <cp:lastModifiedBy>LGregory</cp:lastModifiedBy>
  <cp:revision>59</cp:revision>
  <cp:lastPrinted>2020-12-07T13:30:48Z</cp:lastPrinted>
  <dcterms:created xsi:type="dcterms:W3CDTF">2020-09-02T11:23:27Z</dcterms:created>
  <dcterms:modified xsi:type="dcterms:W3CDTF">2022-04-29T14:34:07Z</dcterms:modified>
</cp:coreProperties>
</file>