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6" r:id="rId2"/>
    <p:sldId id="265" r:id="rId3"/>
  </p:sldIdLst>
  <p:sldSz cx="12192000" cy="6858000"/>
  <p:notesSz cx="6742113" cy="9799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10" d="100"/>
          <a:sy n="110" d="100"/>
        </p:scale>
        <p:origin x="-3348" y="-16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16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1684"/>
          </a:xfrm>
          <a:prstGeom prst="rect">
            <a:avLst/>
          </a:prstGeom>
        </p:spPr>
        <p:txBody>
          <a:bodyPr vert="horz" lIns="91440" tIns="45720" rIns="91440" bIns="45720" rtlCol="0"/>
          <a:lstStyle>
            <a:lvl1pPr algn="r">
              <a:defRPr sz="1200"/>
            </a:lvl1pPr>
          </a:lstStyle>
          <a:p>
            <a:fld id="{1E58E4A8-CD0D-4FE0-A9B8-888455BD889D}" type="datetimeFigureOut">
              <a:rPr lang="en-GB" smtClean="0"/>
              <a:t>18/01/2022</a:t>
            </a:fld>
            <a:endParaRPr lang="en-GB"/>
          </a:p>
        </p:txBody>
      </p:sp>
      <p:sp>
        <p:nvSpPr>
          <p:cNvPr id="4" name="Slide Image Placeholder 3"/>
          <p:cNvSpPr>
            <a:spLocks noGrp="1" noRot="1" noChangeAspect="1"/>
          </p:cNvSpPr>
          <p:nvPr>
            <p:ph type="sldImg" idx="2"/>
          </p:nvPr>
        </p:nvSpPr>
        <p:spPr>
          <a:xfrm>
            <a:off x="430213" y="1223963"/>
            <a:ext cx="5881687" cy="3308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16076"/>
            <a:ext cx="5393690" cy="38586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07956"/>
            <a:ext cx="2921582" cy="49168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07956"/>
            <a:ext cx="2921582" cy="491683"/>
          </a:xfrm>
          <a:prstGeom prst="rect">
            <a:avLst/>
          </a:prstGeom>
        </p:spPr>
        <p:txBody>
          <a:bodyPr vert="horz" lIns="91440" tIns="45720" rIns="91440" bIns="45720" rtlCol="0" anchor="b"/>
          <a:lstStyle>
            <a:lvl1pPr algn="r">
              <a:defRPr sz="1200"/>
            </a:lvl1pPr>
          </a:lstStyle>
          <a:p>
            <a:fld id="{2C2C4F16-C3C7-4499-BD04-B74B4C3BC336}" type="slidenum">
              <a:rPr lang="en-GB" smtClean="0"/>
              <a:t>‹#›</a:t>
            </a:fld>
            <a:endParaRPr lang="en-GB"/>
          </a:p>
        </p:txBody>
      </p:sp>
    </p:spTree>
    <p:extLst>
      <p:ext uri="{BB962C8B-B14F-4D97-AF65-F5344CB8AC3E}">
        <p14:creationId xmlns:p14="http://schemas.microsoft.com/office/powerpoint/2010/main" val="18636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D5E0A7-27E7-4EAF-A672-CC8CDC7392BD}" type="slidenum">
              <a:rPr lang="en-GB" smtClean="0"/>
              <a:t>1</a:t>
            </a:fld>
            <a:endParaRPr lang="en-GB"/>
          </a:p>
        </p:txBody>
      </p:sp>
    </p:spTree>
    <p:extLst>
      <p:ext uri="{BB962C8B-B14F-4D97-AF65-F5344CB8AC3E}">
        <p14:creationId xmlns:p14="http://schemas.microsoft.com/office/powerpoint/2010/main" val="60525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48550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52577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75571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827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2323B2-D3AE-4E70-8C48-B04314389F1C}" type="datetimeFigureOut">
              <a:rPr lang="en-GB" smtClean="0"/>
              <a:t>18/01/2022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3786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2323B2-D3AE-4E70-8C48-B04314389F1C}" type="datetimeFigureOut">
              <a:rPr lang="en-GB" smtClean="0"/>
              <a:t>18/01/2022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23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2323B2-D3AE-4E70-8C48-B04314389F1C}" type="datetimeFigureOut">
              <a:rPr lang="en-GB" smtClean="0"/>
              <a:t>18/01/2022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90223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2323B2-D3AE-4E70-8C48-B04314389F1C}" type="datetimeFigureOut">
              <a:rPr lang="en-GB" smtClean="0"/>
              <a:t>18/01/2022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68309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323B2-D3AE-4E70-8C48-B04314389F1C}" type="datetimeFigureOut">
              <a:rPr lang="en-GB" smtClean="0"/>
              <a:t>18/01/2022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6942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18/01/2022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52757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18/01/2022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2851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323B2-D3AE-4E70-8C48-B04314389F1C}" type="datetimeFigureOut">
              <a:rPr lang="en-GB" smtClean="0"/>
              <a:t>18/01/2022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41630-541C-458C-881D-15196E45640D}" type="slidenum">
              <a:rPr lang="en-GB" smtClean="0"/>
              <a:t>‹#›</a:t>
            </a:fld>
            <a:endParaRPr lang="en-GB"/>
          </a:p>
        </p:txBody>
      </p:sp>
    </p:spTree>
    <p:extLst>
      <p:ext uri="{BB962C8B-B14F-4D97-AF65-F5344CB8AC3E}">
        <p14:creationId xmlns:p14="http://schemas.microsoft.com/office/powerpoint/2010/main" val="68868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32" y="-24597"/>
            <a:ext cx="3828568" cy="307777"/>
          </a:xfrm>
          <a:prstGeom prst="rect">
            <a:avLst/>
          </a:prstGeom>
          <a:solidFill>
            <a:srgbClr val="00B050"/>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a:t>AN INSPECTOR CALLS  KO</a:t>
            </a:r>
          </a:p>
        </p:txBody>
      </p:sp>
      <p:graphicFrame>
        <p:nvGraphicFramePr>
          <p:cNvPr id="5" name="Table 4"/>
          <p:cNvGraphicFramePr>
            <a:graphicFrameLocks noGrp="1"/>
          </p:cNvGraphicFramePr>
          <p:nvPr>
            <p:extLst>
              <p:ext uri="{D42A27DB-BD31-4B8C-83A1-F6EECF244321}">
                <p14:modId xmlns:p14="http://schemas.microsoft.com/office/powerpoint/2010/main" val="125051963"/>
              </p:ext>
            </p:extLst>
          </p:nvPr>
        </p:nvGraphicFramePr>
        <p:xfrm>
          <a:off x="19533" y="241759"/>
          <a:ext cx="1871136" cy="6616241"/>
        </p:xfrm>
        <a:graphic>
          <a:graphicData uri="http://schemas.openxmlformats.org/drawingml/2006/table">
            <a:tbl>
              <a:tblPr firstRow="1" bandRow="1">
                <a:tableStyleId>{93296810-A885-4BE3-A3E7-6D5BEEA58F35}</a:tableStyleId>
              </a:tblPr>
              <a:tblGrid>
                <a:gridCol w="822131">
                  <a:extLst>
                    <a:ext uri="{9D8B030D-6E8A-4147-A177-3AD203B41FA5}">
                      <a16:colId xmlns:a16="http://schemas.microsoft.com/office/drawing/2014/main" val="20000"/>
                    </a:ext>
                  </a:extLst>
                </a:gridCol>
                <a:gridCol w="1049005">
                  <a:extLst>
                    <a:ext uri="{9D8B030D-6E8A-4147-A177-3AD203B41FA5}">
                      <a16:colId xmlns:a16="http://schemas.microsoft.com/office/drawing/2014/main" val="20001"/>
                    </a:ext>
                  </a:extLst>
                </a:gridCol>
              </a:tblGrid>
              <a:tr h="250507">
                <a:tc>
                  <a:txBody>
                    <a:bodyPr/>
                    <a:lstStyle/>
                    <a:p>
                      <a:pPr algn="ctr"/>
                      <a:r>
                        <a:rPr lang="en-GB" sz="900" dirty="0">
                          <a:solidFill>
                            <a:schemeClr val="tx1"/>
                          </a:solidFill>
                        </a:rPr>
                        <a:t>Vocabulary</a:t>
                      </a:r>
                    </a:p>
                  </a:txBody>
                  <a:tcPr>
                    <a:solidFill>
                      <a:srgbClr val="00B050"/>
                    </a:solidFill>
                  </a:tcPr>
                </a:tc>
                <a:tc>
                  <a:txBody>
                    <a:bodyPr/>
                    <a:lstStyle/>
                    <a:p>
                      <a:pPr algn="ctr"/>
                      <a:r>
                        <a:rPr lang="en-GB" sz="900" dirty="0">
                          <a:solidFill>
                            <a:schemeClr val="tx1"/>
                          </a:solidFill>
                        </a:rPr>
                        <a:t>Definition</a:t>
                      </a:r>
                      <a:r>
                        <a:rPr lang="en-GB" sz="900" baseline="0" dirty="0">
                          <a:solidFill>
                            <a:schemeClr val="tx1"/>
                          </a:solidFill>
                        </a:rPr>
                        <a:t> </a:t>
                      </a:r>
                      <a:endParaRPr lang="en-GB" sz="900" dirty="0">
                        <a:solidFill>
                          <a:schemeClr val="tx1"/>
                        </a:solidFill>
                      </a:endParaRPr>
                    </a:p>
                  </a:txBody>
                  <a:tcPr>
                    <a:solidFill>
                      <a:srgbClr val="00B050"/>
                    </a:solidFill>
                  </a:tcPr>
                </a:tc>
                <a:extLst>
                  <a:ext uri="{0D108BD9-81ED-4DB2-BD59-A6C34878D82A}">
                    <a16:rowId xmlns:a16="http://schemas.microsoft.com/office/drawing/2014/main" val="10000"/>
                  </a:ext>
                </a:extLst>
              </a:tr>
              <a:tr h="394341">
                <a:tc>
                  <a:txBody>
                    <a:bodyPr/>
                    <a:lstStyle/>
                    <a:p>
                      <a:pPr algn="l"/>
                      <a:r>
                        <a:rPr lang="en-GB" sz="800" dirty="0"/>
                        <a:t>Omniscient </a:t>
                      </a:r>
                    </a:p>
                  </a:txBody>
                  <a:tcPr/>
                </a:tc>
                <a:tc>
                  <a:txBody>
                    <a:bodyPr/>
                    <a:lstStyle/>
                    <a:p>
                      <a:pPr algn="l"/>
                      <a:r>
                        <a:rPr lang="en-GB" sz="700" dirty="0">
                          <a:solidFill>
                            <a:srgbClr val="000000"/>
                          </a:solidFill>
                        </a:rPr>
                        <a:t>When something</a:t>
                      </a:r>
                      <a:r>
                        <a:rPr lang="en-GB" sz="700" baseline="0" dirty="0">
                          <a:solidFill>
                            <a:srgbClr val="000000"/>
                          </a:solidFill>
                        </a:rPr>
                        <a:t> is always present </a:t>
                      </a:r>
                      <a:endParaRPr lang="en-GB" sz="700" dirty="0">
                        <a:solidFill>
                          <a:srgbClr val="000000"/>
                        </a:solidFill>
                      </a:endParaRPr>
                    </a:p>
                  </a:txBody>
                  <a:tcPr/>
                </a:tc>
                <a:extLst>
                  <a:ext uri="{0D108BD9-81ED-4DB2-BD59-A6C34878D82A}">
                    <a16:rowId xmlns:a16="http://schemas.microsoft.com/office/drawing/2014/main" val="10001"/>
                  </a:ext>
                </a:extLst>
              </a:tr>
              <a:tr h="358150">
                <a:tc>
                  <a:txBody>
                    <a:bodyPr/>
                    <a:lstStyle/>
                    <a:p>
                      <a:pPr algn="l"/>
                      <a:r>
                        <a:rPr lang="en-GB" sz="800" dirty="0"/>
                        <a:t>Didactic </a:t>
                      </a:r>
                    </a:p>
                  </a:txBody>
                  <a:tcPr/>
                </a:tc>
                <a:tc>
                  <a:txBody>
                    <a:bodyPr/>
                    <a:lstStyle/>
                    <a:p>
                      <a:pPr algn="l"/>
                      <a:r>
                        <a:rPr lang="en-GB" sz="700" dirty="0">
                          <a:solidFill>
                            <a:srgbClr val="000000"/>
                          </a:solidFill>
                        </a:rPr>
                        <a:t>When something is</a:t>
                      </a:r>
                      <a:r>
                        <a:rPr lang="en-GB" sz="700" baseline="0" dirty="0">
                          <a:solidFill>
                            <a:srgbClr val="000000"/>
                          </a:solidFill>
                        </a:rPr>
                        <a:t> intended to teach </a:t>
                      </a:r>
                      <a:endParaRPr lang="en-GB" sz="700" dirty="0">
                        <a:solidFill>
                          <a:srgbClr val="000000"/>
                        </a:solidFill>
                      </a:endParaRPr>
                    </a:p>
                  </a:txBody>
                  <a:tcPr/>
                </a:tc>
                <a:extLst>
                  <a:ext uri="{0D108BD9-81ED-4DB2-BD59-A6C34878D82A}">
                    <a16:rowId xmlns:a16="http://schemas.microsoft.com/office/drawing/2014/main" val="10002"/>
                  </a:ext>
                </a:extLst>
              </a:tr>
              <a:tr h="578143">
                <a:tc>
                  <a:txBody>
                    <a:bodyPr/>
                    <a:lstStyle/>
                    <a:p>
                      <a:pPr algn="l"/>
                      <a:r>
                        <a:rPr lang="en-GB" sz="800" dirty="0"/>
                        <a:t>Condescending</a:t>
                      </a:r>
                      <a:r>
                        <a:rPr lang="en-GB" sz="800" baseline="0" dirty="0"/>
                        <a:t> </a:t>
                      </a:r>
                      <a:endParaRPr lang="en-GB" sz="800" dirty="0"/>
                    </a:p>
                  </a:txBody>
                  <a:tcPr/>
                </a:tc>
                <a:tc>
                  <a:txBody>
                    <a:bodyPr/>
                    <a:lstStyle/>
                    <a:p>
                      <a:pPr>
                        <a:lnSpc>
                          <a:spcPct val="115000"/>
                        </a:lnSpc>
                        <a:spcAft>
                          <a:spcPts val="1000"/>
                        </a:spcAft>
                      </a:pPr>
                      <a:r>
                        <a:rPr lang="en-GB" sz="700" dirty="0">
                          <a:solidFill>
                            <a:srgbClr val="000000"/>
                          </a:solidFill>
                          <a:effectLst/>
                          <a:latin typeface="Calibri"/>
                          <a:ea typeface="Calibri"/>
                          <a:cs typeface="Times New Roman"/>
                        </a:rPr>
                        <a:t>When you treat</a:t>
                      </a:r>
                      <a:r>
                        <a:rPr lang="en-GB" sz="700" baseline="0" dirty="0">
                          <a:solidFill>
                            <a:srgbClr val="000000"/>
                          </a:solidFill>
                          <a:effectLst/>
                          <a:latin typeface="Calibri"/>
                          <a:ea typeface="Calibri"/>
                          <a:cs typeface="Times New Roman"/>
                        </a:rPr>
                        <a:t> someone as though they are inferior or less intelligent than yourself</a:t>
                      </a:r>
                      <a:endParaRPr lang="en-GB" sz="700" dirty="0">
                        <a:solidFill>
                          <a:srgbClr val="000000"/>
                        </a:solidFill>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329991">
                <a:tc>
                  <a:txBody>
                    <a:bodyPr/>
                    <a:lstStyle/>
                    <a:p>
                      <a:pPr algn="l"/>
                      <a:r>
                        <a:rPr lang="en-GB" sz="800" dirty="0"/>
                        <a:t>Imperious</a:t>
                      </a:r>
                      <a:r>
                        <a:rPr lang="en-GB" sz="800" baseline="0" dirty="0"/>
                        <a:t> </a:t>
                      </a:r>
                      <a:endParaRPr lang="en-GB" sz="800" dirty="0"/>
                    </a:p>
                  </a:txBody>
                  <a:tcPr/>
                </a:tc>
                <a:tc>
                  <a:txBody>
                    <a:bodyPr/>
                    <a:lstStyle/>
                    <a:p>
                      <a:pPr algn="l"/>
                      <a:r>
                        <a:rPr lang="en-GB" sz="700" dirty="0">
                          <a:solidFill>
                            <a:srgbClr val="000000"/>
                          </a:solidFill>
                        </a:rPr>
                        <a:t>When you are arrogant and domineering </a:t>
                      </a:r>
                    </a:p>
                  </a:txBody>
                  <a:tcPr/>
                </a:tc>
                <a:extLst>
                  <a:ext uri="{0D108BD9-81ED-4DB2-BD59-A6C34878D82A}">
                    <a16:rowId xmlns:a16="http://schemas.microsoft.com/office/drawing/2014/main" val="10005"/>
                  </a:ext>
                </a:extLst>
              </a:tr>
              <a:tr h="423972">
                <a:tc>
                  <a:txBody>
                    <a:bodyPr/>
                    <a:lstStyle/>
                    <a:p>
                      <a:pPr algn="l"/>
                      <a:r>
                        <a:rPr lang="en-GB" sz="800" dirty="0"/>
                        <a:t>Prejudiced </a:t>
                      </a:r>
                    </a:p>
                  </a:txBody>
                  <a:tcPr/>
                </a:tc>
                <a:tc>
                  <a:txBody>
                    <a:bodyPr/>
                    <a:lstStyle/>
                    <a:p>
                      <a:pPr algn="l"/>
                      <a:r>
                        <a:rPr lang="en-GB" sz="700" dirty="0">
                          <a:solidFill>
                            <a:srgbClr val="000000"/>
                          </a:solidFill>
                        </a:rPr>
                        <a:t>When you</a:t>
                      </a:r>
                      <a:r>
                        <a:rPr lang="en-GB" sz="700" baseline="0" dirty="0">
                          <a:solidFill>
                            <a:srgbClr val="000000"/>
                          </a:solidFill>
                        </a:rPr>
                        <a:t> judge someone based on preconceived ideas</a:t>
                      </a:r>
                      <a:endParaRPr lang="en-GB" sz="700" dirty="0">
                        <a:solidFill>
                          <a:srgbClr val="000000"/>
                        </a:solidFill>
                      </a:endParaRPr>
                    </a:p>
                  </a:txBody>
                  <a:tcPr/>
                </a:tc>
                <a:extLst>
                  <a:ext uri="{0D108BD9-81ED-4DB2-BD59-A6C34878D82A}">
                    <a16:rowId xmlns:a16="http://schemas.microsoft.com/office/drawing/2014/main" val="10008"/>
                  </a:ext>
                </a:extLst>
              </a:tr>
              <a:tr h="445267">
                <a:tc>
                  <a:txBody>
                    <a:bodyPr/>
                    <a:lstStyle/>
                    <a:p>
                      <a:pPr algn="l"/>
                      <a:r>
                        <a:rPr lang="en-GB" sz="800" dirty="0"/>
                        <a:t>Petulant</a:t>
                      </a:r>
                      <a:r>
                        <a:rPr lang="en-GB" sz="800" baseline="0" dirty="0"/>
                        <a:t> </a:t>
                      </a:r>
                      <a:endParaRPr lang="en-GB" sz="800" dirty="0"/>
                    </a:p>
                  </a:txBody>
                  <a:tcPr/>
                </a:tc>
                <a:tc>
                  <a:txBody>
                    <a:bodyPr/>
                    <a:lstStyle/>
                    <a:p>
                      <a:pPr algn="l"/>
                      <a:r>
                        <a:rPr lang="en-GB" sz="700" dirty="0">
                          <a:solidFill>
                            <a:srgbClr val="000000"/>
                          </a:solidFill>
                        </a:rPr>
                        <a:t>When</a:t>
                      </a:r>
                      <a:r>
                        <a:rPr lang="en-GB" sz="700" baseline="0" dirty="0">
                          <a:solidFill>
                            <a:srgbClr val="000000"/>
                          </a:solidFill>
                        </a:rPr>
                        <a:t> you are childish and moody over something </a:t>
                      </a:r>
                      <a:endParaRPr lang="en-GB" sz="700" dirty="0">
                        <a:solidFill>
                          <a:srgbClr val="000000"/>
                        </a:solidFill>
                      </a:endParaRPr>
                    </a:p>
                  </a:txBody>
                  <a:tcPr/>
                </a:tc>
                <a:extLst>
                  <a:ext uri="{0D108BD9-81ED-4DB2-BD59-A6C34878D82A}">
                    <a16:rowId xmlns:a16="http://schemas.microsoft.com/office/drawing/2014/main" val="10014"/>
                  </a:ext>
                </a:extLst>
              </a:tr>
              <a:tr h="396869">
                <a:tc>
                  <a:txBody>
                    <a:bodyPr/>
                    <a:lstStyle/>
                    <a:p>
                      <a:pPr algn="l"/>
                      <a:r>
                        <a:rPr lang="en-GB" sz="800" dirty="0"/>
                        <a:t>Narcissistic</a:t>
                      </a:r>
                      <a:r>
                        <a:rPr lang="en-GB" sz="800" baseline="0" dirty="0"/>
                        <a:t> </a:t>
                      </a:r>
                      <a:endParaRPr lang="en-GB" sz="800" dirty="0"/>
                    </a:p>
                  </a:txBody>
                  <a:tcPr/>
                </a:tc>
                <a:tc>
                  <a:txBody>
                    <a:bodyPr/>
                    <a:lstStyle/>
                    <a:p>
                      <a:pPr algn="l"/>
                      <a:r>
                        <a:rPr lang="en-GB" sz="700" dirty="0">
                          <a:solidFill>
                            <a:srgbClr val="000000"/>
                          </a:solidFill>
                        </a:rPr>
                        <a:t>When you love</a:t>
                      </a:r>
                      <a:r>
                        <a:rPr lang="en-GB" sz="700" baseline="0" dirty="0">
                          <a:solidFill>
                            <a:srgbClr val="000000"/>
                          </a:solidFill>
                        </a:rPr>
                        <a:t> and are obsessed with yourself </a:t>
                      </a:r>
                      <a:endParaRPr lang="en-GB" sz="700" dirty="0">
                        <a:solidFill>
                          <a:srgbClr val="000000"/>
                        </a:solidFill>
                      </a:endParaRPr>
                    </a:p>
                  </a:txBody>
                  <a:tcPr/>
                </a:tc>
                <a:extLst>
                  <a:ext uri="{0D108BD9-81ED-4DB2-BD59-A6C34878D82A}">
                    <a16:rowId xmlns:a16="http://schemas.microsoft.com/office/drawing/2014/main" val="10004"/>
                  </a:ext>
                </a:extLst>
              </a:tr>
              <a:tr h="309751">
                <a:tc>
                  <a:txBody>
                    <a:bodyPr/>
                    <a:lstStyle/>
                    <a:p>
                      <a:pPr algn="l"/>
                      <a:r>
                        <a:rPr lang="en-GB" sz="800" dirty="0"/>
                        <a:t>Aristocrat</a:t>
                      </a:r>
                      <a:r>
                        <a:rPr lang="en-GB" sz="800" baseline="0" dirty="0"/>
                        <a:t> </a:t>
                      </a:r>
                      <a:endParaRPr lang="en-GB" sz="800" dirty="0"/>
                    </a:p>
                  </a:txBody>
                  <a:tcPr/>
                </a:tc>
                <a:tc>
                  <a:txBody>
                    <a:bodyPr/>
                    <a:lstStyle/>
                    <a:p>
                      <a:pPr algn="l"/>
                      <a:r>
                        <a:rPr lang="en-GB" sz="700" dirty="0">
                          <a:solidFill>
                            <a:srgbClr val="000000"/>
                          </a:solidFill>
                        </a:rPr>
                        <a:t>The</a:t>
                      </a:r>
                      <a:r>
                        <a:rPr lang="en-GB" sz="700" baseline="0" dirty="0">
                          <a:solidFill>
                            <a:srgbClr val="000000"/>
                          </a:solidFill>
                        </a:rPr>
                        <a:t> highest class of society </a:t>
                      </a:r>
                      <a:endParaRPr lang="en-GB" sz="700" dirty="0">
                        <a:solidFill>
                          <a:srgbClr val="000000"/>
                        </a:solidFill>
                      </a:endParaRPr>
                    </a:p>
                  </a:txBody>
                  <a:tcPr/>
                </a:tc>
                <a:extLst>
                  <a:ext uri="{0D108BD9-81ED-4DB2-BD59-A6C34878D82A}">
                    <a16:rowId xmlns:a16="http://schemas.microsoft.com/office/drawing/2014/main" val="10006"/>
                  </a:ext>
                </a:extLst>
              </a:tr>
              <a:tr h="743403">
                <a:tc>
                  <a:txBody>
                    <a:bodyPr/>
                    <a:lstStyle/>
                    <a:p>
                      <a:pPr algn="l"/>
                      <a:r>
                        <a:rPr lang="en-GB" sz="800" dirty="0"/>
                        <a:t>Capitalism </a:t>
                      </a:r>
                    </a:p>
                  </a:txBody>
                  <a:tcPr/>
                </a:tc>
                <a:tc>
                  <a:txBody>
                    <a:bodyPr/>
                    <a:lstStyle/>
                    <a:p>
                      <a:pPr algn="l"/>
                      <a:r>
                        <a:rPr lang="en-GB" sz="700" dirty="0">
                          <a:solidFill>
                            <a:srgbClr val="000000"/>
                          </a:solidFill>
                        </a:rPr>
                        <a:t>When you believe the society</a:t>
                      </a:r>
                      <a:r>
                        <a:rPr lang="en-GB" sz="700" baseline="0" dirty="0">
                          <a:solidFill>
                            <a:srgbClr val="000000"/>
                          </a:solidFill>
                        </a:rPr>
                        <a:t> and the economy should be privately owned to work to the benefit of the individual </a:t>
                      </a:r>
                      <a:endParaRPr lang="en-GB" sz="700" dirty="0">
                        <a:solidFill>
                          <a:srgbClr val="000000"/>
                        </a:solidFill>
                      </a:endParaRPr>
                    </a:p>
                  </a:txBody>
                  <a:tcPr/>
                </a:tc>
                <a:extLst>
                  <a:ext uri="{0D108BD9-81ED-4DB2-BD59-A6C34878D82A}">
                    <a16:rowId xmlns:a16="http://schemas.microsoft.com/office/drawing/2014/main" val="10007"/>
                  </a:ext>
                </a:extLst>
              </a:tr>
              <a:tr h="743403">
                <a:tc>
                  <a:txBody>
                    <a:bodyPr/>
                    <a:lstStyle/>
                    <a:p>
                      <a:pPr algn="l"/>
                      <a:r>
                        <a:rPr lang="en-GB" sz="800" dirty="0"/>
                        <a:t>Socialism </a:t>
                      </a:r>
                    </a:p>
                  </a:txBody>
                  <a:tcPr/>
                </a:tc>
                <a:tc>
                  <a:txBody>
                    <a:bodyPr/>
                    <a:lstStyle/>
                    <a:p>
                      <a:pPr algn="l"/>
                      <a:r>
                        <a:rPr lang="en-GB" sz="700" dirty="0">
                          <a:solidFill>
                            <a:srgbClr val="000000"/>
                          </a:solidFill>
                        </a:rPr>
                        <a:t>When you believe</a:t>
                      </a:r>
                      <a:r>
                        <a:rPr lang="en-GB" sz="700" baseline="0" dirty="0">
                          <a:solidFill>
                            <a:srgbClr val="000000"/>
                          </a:solidFill>
                        </a:rPr>
                        <a:t> everyone should be equal in society and provide should be shared for a collective benefit.</a:t>
                      </a:r>
                      <a:endParaRPr lang="en-GB" sz="700" dirty="0">
                        <a:solidFill>
                          <a:srgbClr val="000000"/>
                        </a:solidFill>
                      </a:endParaRPr>
                    </a:p>
                  </a:txBody>
                  <a:tcPr/>
                </a:tc>
                <a:extLst>
                  <a:ext uri="{0D108BD9-81ED-4DB2-BD59-A6C34878D82A}">
                    <a16:rowId xmlns:a16="http://schemas.microsoft.com/office/drawing/2014/main" val="10009"/>
                  </a:ext>
                </a:extLst>
              </a:tr>
              <a:tr h="375397">
                <a:tc>
                  <a:txBody>
                    <a:bodyPr/>
                    <a:lstStyle/>
                    <a:p>
                      <a:pPr algn="l"/>
                      <a:r>
                        <a:rPr lang="en-GB" sz="800" dirty="0"/>
                        <a:t>Morality</a:t>
                      </a:r>
                      <a:r>
                        <a:rPr lang="en-GB" sz="800" baseline="0" dirty="0"/>
                        <a:t> </a:t>
                      </a:r>
                      <a:endParaRPr lang="en-GB" sz="800" dirty="0"/>
                    </a:p>
                  </a:txBody>
                  <a:tcPr/>
                </a:tc>
                <a:tc>
                  <a:txBody>
                    <a:bodyPr/>
                    <a:lstStyle/>
                    <a:p>
                      <a:pPr algn="l"/>
                      <a:r>
                        <a:rPr lang="en-GB" sz="700" dirty="0">
                          <a:solidFill>
                            <a:srgbClr val="000000"/>
                          </a:solidFill>
                        </a:rPr>
                        <a:t>The knowledge</a:t>
                      </a:r>
                      <a:r>
                        <a:rPr lang="en-GB" sz="700" baseline="0" dirty="0">
                          <a:solidFill>
                            <a:srgbClr val="000000"/>
                          </a:solidFill>
                        </a:rPr>
                        <a:t> of what is right and wrong. </a:t>
                      </a:r>
                      <a:endParaRPr lang="en-GB" sz="700" dirty="0">
                        <a:solidFill>
                          <a:srgbClr val="000000"/>
                        </a:solidFill>
                      </a:endParaRPr>
                    </a:p>
                  </a:txBody>
                  <a:tcPr/>
                </a:tc>
                <a:extLst>
                  <a:ext uri="{0D108BD9-81ED-4DB2-BD59-A6C34878D82A}">
                    <a16:rowId xmlns:a16="http://schemas.microsoft.com/office/drawing/2014/main" val="10010"/>
                  </a:ext>
                </a:extLst>
              </a:tr>
              <a:tr h="315033">
                <a:tc>
                  <a:txBody>
                    <a:bodyPr/>
                    <a:lstStyle/>
                    <a:p>
                      <a:pPr algn="l"/>
                      <a:r>
                        <a:rPr lang="en-GB" sz="800" dirty="0"/>
                        <a:t>Culpable </a:t>
                      </a:r>
                    </a:p>
                  </a:txBody>
                  <a:tcPr/>
                </a:tc>
                <a:tc>
                  <a:txBody>
                    <a:bodyPr/>
                    <a:lstStyle/>
                    <a:p>
                      <a:pPr algn="l"/>
                      <a:r>
                        <a:rPr lang="en-GB" sz="700" dirty="0">
                          <a:solidFill>
                            <a:srgbClr val="000000"/>
                          </a:solidFill>
                        </a:rPr>
                        <a:t>When you deserve blame for</a:t>
                      </a:r>
                      <a:r>
                        <a:rPr lang="en-GB" sz="700" baseline="0" dirty="0">
                          <a:solidFill>
                            <a:srgbClr val="000000"/>
                          </a:solidFill>
                        </a:rPr>
                        <a:t> something </a:t>
                      </a:r>
                      <a:endParaRPr lang="en-GB" sz="700" dirty="0">
                        <a:solidFill>
                          <a:srgbClr val="000000"/>
                        </a:solidFill>
                      </a:endParaRPr>
                    </a:p>
                  </a:txBody>
                  <a:tcPr/>
                </a:tc>
                <a:extLst>
                  <a:ext uri="{0D108BD9-81ED-4DB2-BD59-A6C34878D82A}">
                    <a16:rowId xmlns:a16="http://schemas.microsoft.com/office/drawing/2014/main" val="10011"/>
                  </a:ext>
                </a:extLst>
              </a:tr>
              <a:tr h="425437">
                <a:tc>
                  <a:txBody>
                    <a:bodyPr/>
                    <a:lstStyle/>
                    <a:p>
                      <a:pPr algn="l"/>
                      <a:r>
                        <a:rPr lang="en-GB" sz="800" dirty="0"/>
                        <a:t>Patriarchal</a:t>
                      </a:r>
                      <a:r>
                        <a:rPr lang="en-GB" sz="800" baseline="0" dirty="0"/>
                        <a:t> </a:t>
                      </a:r>
                      <a:endParaRPr lang="en-GB" sz="800" dirty="0"/>
                    </a:p>
                  </a:txBody>
                  <a:tcPr/>
                </a:tc>
                <a:tc>
                  <a:txBody>
                    <a:bodyPr/>
                    <a:lstStyle/>
                    <a:p>
                      <a:pPr algn="l"/>
                      <a:r>
                        <a:rPr lang="en-GB" sz="700" dirty="0">
                          <a:solidFill>
                            <a:srgbClr val="000000"/>
                          </a:solidFill>
                        </a:rPr>
                        <a:t>A society</a:t>
                      </a:r>
                      <a:r>
                        <a:rPr lang="en-GB" sz="700" baseline="0" dirty="0">
                          <a:solidFill>
                            <a:srgbClr val="000000"/>
                          </a:solidFill>
                        </a:rPr>
                        <a:t> when it is ruled by men</a:t>
                      </a:r>
                      <a:endParaRPr lang="en-GB" sz="700" dirty="0">
                        <a:solidFill>
                          <a:srgbClr val="000000"/>
                        </a:solidFill>
                      </a:endParaRPr>
                    </a:p>
                  </a:txBody>
                  <a:tcPr/>
                </a:tc>
                <a:extLst>
                  <a:ext uri="{0D108BD9-81ED-4DB2-BD59-A6C34878D82A}">
                    <a16:rowId xmlns:a16="http://schemas.microsoft.com/office/drawing/2014/main" val="10012"/>
                  </a:ext>
                </a:extLst>
              </a:tr>
              <a:tr h="526577">
                <a:tc>
                  <a:txBody>
                    <a:bodyPr/>
                    <a:lstStyle/>
                    <a:p>
                      <a:pPr algn="l"/>
                      <a:r>
                        <a:rPr lang="en-GB" sz="800" dirty="0"/>
                        <a:t>Hierarchy  </a:t>
                      </a:r>
                    </a:p>
                  </a:txBody>
                  <a:tcPr/>
                </a:tc>
                <a:tc>
                  <a:txBody>
                    <a:bodyPr/>
                    <a:lstStyle/>
                    <a:p>
                      <a:pPr algn="l"/>
                      <a:r>
                        <a:rPr lang="en-GB" sz="700" dirty="0">
                          <a:solidFill>
                            <a:srgbClr val="000000"/>
                          </a:solidFill>
                        </a:rPr>
                        <a:t>A system or society</a:t>
                      </a:r>
                      <a:r>
                        <a:rPr lang="en-GB" sz="700" baseline="0" dirty="0">
                          <a:solidFill>
                            <a:srgbClr val="000000"/>
                          </a:solidFill>
                        </a:rPr>
                        <a:t> in which members are ranked according to their status</a:t>
                      </a:r>
                      <a:endParaRPr lang="en-GB" sz="700" dirty="0">
                        <a:solidFill>
                          <a:srgbClr val="000000"/>
                        </a:solidFill>
                      </a:endParaRPr>
                    </a:p>
                  </a:txBody>
                  <a:tcPr/>
                </a:tc>
                <a:extLst>
                  <a:ext uri="{0D108BD9-81ED-4DB2-BD59-A6C34878D82A}">
                    <a16:rowId xmlns:a16="http://schemas.microsoft.com/office/drawing/2014/main" val="10013"/>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49598575"/>
              </p:ext>
            </p:extLst>
          </p:nvPr>
        </p:nvGraphicFramePr>
        <p:xfrm>
          <a:off x="1890668" y="241759"/>
          <a:ext cx="1957432" cy="6644838"/>
        </p:xfrm>
        <a:graphic>
          <a:graphicData uri="http://schemas.openxmlformats.org/drawingml/2006/table">
            <a:tbl>
              <a:tblPr firstRow="1" bandRow="1">
                <a:tableStyleId>{93296810-A885-4BE3-A3E7-6D5BEEA58F35}</a:tableStyleId>
              </a:tblPr>
              <a:tblGrid>
                <a:gridCol w="852532">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tblGrid>
              <a:tr h="249686">
                <a:tc>
                  <a:txBody>
                    <a:bodyPr/>
                    <a:lstStyle/>
                    <a:p>
                      <a:pPr algn="l"/>
                      <a:r>
                        <a:rPr lang="en-GB" sz="800" dirty="0">
                          <a:solidFill>
                            <a:schemeClr val="tx1"/>
                          </a:solidFill>
                        </a:rPr>
                        <a:t>Terminology</a:t>
                      </a:r>
                    </a:p>
                  </a:txBody>
                  <a:tcPr>
                    <a:solidFill>
                      <a:srgbClr val="00B050"/>
                    </a:solidFill>
                  </a:tcPr>
                </a:tc>
                <a:tc>
                  <a:txBody>
                    <a:bodyPr/>
                    <a:lstStyle/>
                    <a:p>
                      <a:pPr algn="l"/>
                      <a:r>
                        <a:rPr lang="en-GB" sz="800" dirty="0">
                          <a:solidFill>
                            <a:schemeClr val="tx1"/>
                          </a:solidFill>
                        </a:rPr>
                        <a:t>Definition</a:t>
                      </a:r>
                      <a:r>
                        <a:rPr lang="en-GB" sz="800" baseline="0" dirty="0">
                          <a:solidFill>
                            <a:schemeClr val="tx1"/>
                          </a:solidFill>
                        </a:rPr>
                        <a:t> </a:t>
                      </a:r>
                      <a:endParaRPr lang="en-GB" sz="800" dirty="0">
                        <a:solidFill>
                          <a:schemeClr val="tx1"/>
                        </a:solidFill>
                      </a:endParaRPr>
                    </a:p>
                  </a:txBody>
                  <a:tcPr>
                    <a:solidFill>
                      <a:srgbClr val="00B050"/>
                    </a:solidFill>
                  </a:tcPr>
                </a:tc>
                <a:extLst>
                  <a:ext uri="{0D108BD9-81ED-4DB2-BD59-A6C34878D82A}">
                    <a16:rowId xmlns:a16="http://schemas.microsoft.com/office/drawing/2014/main" val="10000"/>
                  </a:ext>
                </a:extLst>
              </a:tr>
              <a:tr h="453747">
                <a:tc>
                  <a:txBody>
                    <a:bodyPr/>
                    <a:lstStyle/>
                    <a:p>
                      <a:pPr algn="l"/>
                      <a:r>
                        <a:rPr lang="en-GB" sz="800" b="1" dirty="0"/>
                        <a:t>Motif</a:t>
                      </a:r>
                    </a:p>
                  </a:txBody>
                  <a:tcPr/>
                </a:tc>
                <a:tc>
                  <a:txBody>
                    <a:bodyPr/>
                    <a:lstStyle/>
                    <a:p>
                      <a:pPr algn="l"/>
                      <a:r>
                        <a:rPr lang="en-GB" sz="800" dirty="0"/>
                        <a:t>a theme,</a:t>
                      </a:r>
                      <a:r>
                        <a:rPr lang="en-GB" sz="800" baseline="0" dirty="0"/>
                        <a:t> subject or idea that runs throughout the play</a:t>
                      </a:r>
                      <a:endParaRPr lang="en-GB" sz="800" dirty="0"/>
                    </a:p>
                  </a:txBody>
                  <a:tcPr/>
                </a:tc>
                <a:extLst>
                  <a:ext uri="{0D108BD9-81ED-4DB2-BD59-A6C34878D82A}">
                    <a16:rowId xmlns:a16="http://schemas.microsoft.com/office/drawing/2014/main" val="10001"/>
                  </a:ext>
                </a:extLst>
              </a:tr>
              <a:tr h="574747">
                <a:tc>
                  <a:txBody>
                    <a:bodyPr/>
                    <a:lstStyle/>
                    <a:p>
                      <a:pPr algn="l"/>
                      <a:r>
                        <a:rPr lang="en-GB" sz="800" b="1" dirty="0"/>
                        <a:t>Dramatic Irony </a:t>
                      </a:r>
                    </a:p>
                  </a:txBody>
                  <a:tcPr/>
                </a:tc>
                <a:tc>
                  <a:txBody>
                    <a:bodyPr/>
                    <a:lstStyle/>
                    <a:p>
                      <a:pPr algn="l"/>
                      <a:r>
                        <a:rPr lang="en-GB" sz="800" kern="1200" dirty="0">
                          <a:solidFill>
                            <a:schemeClr val="dk1"/>
                          </a:solidFill>
                          <a:effectLst/>
                          <a:latin typeface="+mn-lt"/>
                          <a:ea typeface="+mn-ea"/>
                          <a:cs typeface="+mn-cs"/>
                        </a:rPr>
                        <a:t>where the audience are more aware of the action happening than the characters </a:t>
                      </a:r>
                      <a:endParaRPr lang="en-GB" sz="800" dirty="0"/>
                    </a:p>
                  </a:txBody>
                  <a:tcPr/>
                </a:tc>
                <a:extLst>
                  <a:ext uri="{0D108BD9-81ED-4DB2-BD59-A6C34878D82A}">
                    <a16:rowId xmlns:a16="http://schemas.microsoft.com/office/drawing/2014/main" val="10002"/>
                  </a:ext>
                </a:extLst>
              </a:tr>
              <a:tr h="574747">
                <a:tc>
                  <a:txBody>
                    <a:bodyPr/>
                    <a:lstStyle/>
                    <a:p>
                      <a:pPr algn="l"/>
                      <a:r>
                        <a:rPr lang="en-GB" sz="800" b="1" dirty="0"/>
                        <a:t>Foreshadowing </a:t>
                      </a:r>
                    </a:p>
                  </a:txBody>
                  <a:tcPr/>
                </a:tc>
                <a:tc>
                  <a:txBody>
                    <a:bodyPr/>
                    <a:lstStyle/>
                    <a:p>
                      <a:pPr lvl="0"/>
                      <a:r>
                        <a:rPr lang="en-GB" sz="800" kern="1200" dirty="0">
                          <a:solidFill>
                            <a:schemeClr val="dk1"/>
                          </a:solidFill>
                          <a:effectLst/>
                          <a:latin typeface="+mn-lt"/>
                          <a:ea typeface="+mn-ea"/>
                          <a:cs typeface="+mn-cs"/>
                        </a:rPr>
                        <a:t>When the ending is</a:t>
                      </a:r>
                      <a:r>
                        <a:rPr lang="en-GB" sz="800" kern="1200" baseline="0" dirty="0">
                          <a:solidFill>
                            <a:schemeClr val="dk1"/>
                          </a:solidFill>
                          <a:effectLst/>
                          <a:latin typeface="+mn-lt"/>
                          <a:ea typeface="+mn-ea"/>
                          <a:cs typeface="+mn-cs"/>
                        </a:rPr>
                        <a:t> hinted at  through something or by someone</a:t>
                      </a:r>
                      <a:endParaRPr lang="en-GB" sz="800" kern="1200" dirty="0">
                        <a:solidFill>
                          <a:schemeClr val="dk1"/>
                        </a:solidFill>
                        <a:effectLst/>
                        <a:latin typeface="+mn-lt"/>
                        <a:ea typeface="+mn-ea"/>
                        <a:cs typeface="+mn-cs"/>
                      </a:endParaRPr>
                    </a:p>
                  </a:txBody>
                  <a:tcPr/>
                </a:tc>
                <a:extLst>
                  <a:ext uri="{0D108BD9-81ED-4DB2-BD59-A6C34878D82A}">
                    <a16:rowId xmlns:a16="http://schemas.microsoft.com/office/drawing/2014/main" val="10003"/>
                  </a:ext>
                </a:extLst>
              </a:tr>
              <a:tr h="453747">
                <a:tc>
                  <a:txBody>
                    <a:bodyPr/>
                    <a:lstStyle/>
                    <a:p>
                      <a:pPr algn="l"/>
                      <a:r>
                        <a:rPr lang="en-GB" sz="800" b="1" dirty="0"/>
                        <a:t>Protagonists</a:t>
                      </a:r>
                    </a:p>
                  </a:txBody>
                  <a:tcPr/>
                </a:tc>
                <a:tc>
                  <a:txBody>
                    <a:bodyPr/>
                    <a:lstStyle/>
                    <a:p>
                      <a:pPr algn="l"/>
                      <a:r>
                        <a:rPr lang="en-GB" sz="800" dirty="0"/>
                        <a:t>the main character who propels the action</a:t>
                      </a:r>
                      <a:r>
                        <a:rPr lang="en-GB" sz="800" baseline="0" dirty="0"/>
                        <a:t> forward</a:t>
                      </a:r>
                      <a:endParaRPr lang="en-GB" sz="800" dirty="0"/>
                    </a:p>
                  </a:txBody>
                  <a:tcPr/>
                </a:tc>
                <a:extLst>
                  <a:ext uri="{0D108BD9-81ED-4DB2-BD59-A6C34878D82A}">
                    <a16:rowId xmlns:a16="http://schemas.microsoft.com/office/drawing/2014/main" val="10004"/>
                  </a:ext>
                </a:extLst>
              </a:tr>
              <a:tr h="453747">
                <a:tc>
                  <a:txBody>
                    <a:bodyPr/>
                    <a:lstStyle/>
                    <a:p>
                      <a:pPr algn="l"/>
                      <a:r>
                        <a:rPr lang="en-GB" sz="800" b="1" dirty="0"/>
                        <a:t>Props</a:t>
                      </a:r>
                      <a:r>
                        <a:rPr lang="en-GB" sz="800" b="1" baseline="0" dirty="0"/>
                        <a:t> </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effectLst/>
                          <a:latin typeface="+mn-lt"/>
                          <a:ea typeface="Calibri"/>
                          <a:cs typeface="Times New Roman"/>
                        </a:rPr>
                        <a:t>Items used in the play with significance</a:t>
                      </a:r>
                      <a:r>
                        <a:rPr lang="en-GB" sz="800" baseline="0" dirty="0">
                          <a:effectLst/>
                          <a:latin typeface="+mn-lt"/>
                          <a:ea typeface="Calibri"/>
                          <a:cs typeface="Times New Roman"/>
                        </a:rPr>
                        <a:t> and purpose </a:t>
                      </a:r>
                      <a:endParaRPr lang="en-GB" sz="800" dirty="0">
                        <a:effectLst/>
                        <a:latin typeface="+mn-lt"/>
                        <a:ea typeface="Calibri"/>
                        <a:cs typeface="Times New Roman"/>
                      </a:endParaRPr>
                    </a:p>
                  </a:txBody>
                  <a:tcPr/>
                </a:tc>
                <a:extLst>
                  <a:ext uri="{0D108BD9-81ED-4DB2-BD59-A6C34878D82A}">
                    <a16:rowId xmlns:a16="http://schemas.microsoft.com/office/drawing/2014/main" val="10005"/>
                  </a:ext>
                </a:extLst>
              </a:tr>
              <a:tr h="8167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t>Stage directions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a:solidFill>
                            <a:srgbClr val="000000"/>
                          </a:solidFill>
                        </a:rPr>
                        <a:t>The actions which show</a:t>
                      </a:r>
                      <a:r>
                        <a:rPr lang="en-GB" sz="800" baseline="0" dirty="0">
                          <a:solidFill>
                            <a:srgbClr val="000000"/>
                          </a:solidFill>
                        </a:rPr>
                        <a:t> us how the characters deliver their lines or accompanying actions. </a:t>
                      </a:r>
                      <a:endParaRPr lang="en-GB" sz="800" dirty="0">
                        <a:solidFill>
                          <a:srgbClr val="000000"/>
                        </a:solidFill>
                      </a:endParaRPr>
                    </a:p>
                  </a:txBody>
                  <a:tcPr/>
                </a:tc>
                <a:extLst>
                  <a:ext uri="{0D108BD9-81ED-4DB2-BD59-A6C34878D82A}">
                    <a16:rowId xmlns:a16="http://schemas.microsoft.com/office/drawing/2014/main" val="10006"/>
                  </a:ext>
                </a:extLst>
              </a:tr>
              <a:tr h="574747">
                <a:tc>
                  <a:txBody>
                    <a:bodyPr/>
                    <a:lstStyle/>
                    <a:p>
                      <a:pPr algn="l"/>
                      <a:r>
                        <a:rPr lang="en-GB" sz="800" b="1" dirty="0"/>
                        <a:t>Entrance &amp; Exits </a:t>
                      </a:r>
                    </a:p>
                  </a:txBody>
                  <a:tcPr/>
                </a:tc>
                <a:tc>
                  <a:txBody>
                    <a:bodyPr/>
                    <a:lstStyle/>
                    <a:p>
                      <a:pPr algn="l"/>
                      <a:r>
                        <a:rPr lang="en-GB" sz="800" dirty="0"/>
                        <a:t>The timing</a:t>
                      </a:r>
                      <a:r>
                        <a:rPr lang="en-GB" sz="800" baseline="0" dirty="0"/>
                        <a:t> of characters entrances and exits can have a purpose.</a:t>
                      </a:r>
                      <a:endParaRPr lang="en-GB" sz="800" dirty="0"/>
                    </a:p>
                  </a:txBody>
                  <a:tcPr/>
                </a:tc>
                <a:extLst>
                  <a:ext uri="{0D108BD9-81ED-4DB2-BD59-A6C34878D82A}">
                    <a16:rowId xmlns:a16="http://schemas.microsoft.com/office/drawing/2014/main" val="10007"/>
                  </a:ext>
                </a:extLst>
              </a:tr>
              <a:tr h="937744">
                <a:tc>
                  <a:txBody>
                    <a:bodyPr/>
                    <a:lstStyle/>
                    <a:p>
                      <a:pPr algn="l"/>
                      <a:r>
                        <a:rPr lang="en-GB" sz="800" b="1" dirty="0"/>
                        <a:t>Aside</a:t>
                      </a:r>
                    </a:p>
                  </a:txBody>
                  <a:tcPr/>
                </a:tc>
                <a:tc>
                  <a:txBody>
                    <a:bodyPr/>
                    <a:lstStyle/>
                    <a:p>
                      <a:pPr lvl="0"/>
                      <a:r>
                        <a:rPr lang="en-GB" sz="800" kern="1200" dirty="0">
                          <a:solidFill>
                            <a:schemeClr val="dk1"/>
                          </a:solidFill>
                          <a:effectLst/>
                          <a:latin typeface="+mn-lt"/>
                          <a:ea typeface="+mn-ea"/>
                          <a:cs typeface="+mn-cs"/>
                        </a:rPr>
                        <a:t>an individual character sharing</a:t>
                      </a:r>
                      <a:r>
                        <a:rPr lang="en-GB" sz="800" kern="1200" baseline="0" dirty="0">
                          <a:solidFill>
                            <a:schemeClr val="dk1"/>
                          </a:solidFill>
                          <a:effectLst/>
                          <a:latin typeface="+mn-lt"/>
                          <a:ea typeface="+mn-ea"/>
                          <a:cs typeface="+mn-cs"/>
                        </a:rPr>
                        <a:t> their thoughts out loud to the audience and some characters</a:t>
                      </a:r>
                      <a:r>
                        <a:rPr lang="en-GB" sz="800" kern="1200" dirty="0">
                          <a:solidFill>
                            <a:schemeClr val="dk1"/>
                          </a:solidFill>
                          <a:effectLst/>
                          <a:latin typeface="+mn-lt"/>
                          <a:ea typeface="+mn-ea"/>
                          <a:cs typeface="+mn-cs"/>
                        </a:rPr>
                        <a:t> on the stage, but not all of them </a:t>
                      </a:r>
                    </a:p>
                  </a:txBody>
                  <a:tcPr/>
                </a:tc>
                <a:extLst>
                  <a:ext uri="{0D108BD9-81ED-4DB2-BD59-A6C34878D82A}">
                    <a16:rowId xmlns:a16="http://schemas.microsoft.com/office/drawing/2014/main" val="10008"/>
                  </a:ext>
                </a:extLst>
              </a:tr>
              <a:tr h="464896">
                <a:tc>
                  <a:txBody>
                    <a:bodyPr/>
                    <a:lstStyle/>
                    <a:p>
                      <a:pPr algn="l"/>
                      <a:r>
                        <a:rPr lang="en-GB" sz="800" b="1" dirty="0"/>
                        <a:t>Imperative verbs</a:t>
                      </a:r>
                    </a:p>
                  </a:txBody>
                  <a:tcPr/>
                </a:tc>
                <a:tc>
                  <a:txBody>
                    <a:bodyPr/>
                    <a:lstStyle/>
                    <a:p>
                      <a:pPr algn="l"/>
                      <a:r>
                        <a:rPr lang="en-GB" sz="800" dirty="0"/>
                        <a:t>When you state</a:t>
                      </a:r>
                      <a:r>
                        <a:rPr lang="en-GB" sz="800" baseline="0" dirty="0"/>
                        <a:t> a command word e.g. ‘stop!’ </a:t>
                      </a:r>
                      <a:endParaRPr lang="en-GB" sz="800" dirty="0"/>
                    </a:p>
                  </a:txBody>
                  <a:tcPr/>
                </a:tc>
                <a:extLst>
                  <a:ext uri="{0D108BD9-81ED-4DB2-BD59-A6C34878D82A}">
                    <a16:rowId xmlns:a16="http://schemas.microsoft.com/office/drawing/2014/main" val="10010"/>
                  </a:ext>
                </a:extLst>
              </a:tr>
              <a:tr h="432577">
                <a:tc>
                  <a:txBody>
                    <a:bodyPr/>
                    <a:lstStyle/>
                    <a:p>
                      <a:pPr algn="l"/>
                      <a:r>
                        <a:rPr lang="en-GB" sz="800" b="1" dirty="0"/>
                        <a:t>Atmosphere</a:t>
                      </a:r>
                      <a:r>
                        <a:rPr lang="en-GB" sz="800" b="1" baseline="0" dirty="0"/>
                        <a:t> </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mn-lt"/>
                          <a:ea typeface="+mn-ea"/>
                          <a:cs typeface="+mn-cs"/>
                        </a:rPr>
                        <a:t>The feeling</a:t>
                      </a:r>
                      <a:r>
                        <a:rPr lang="en-GB" sz="800" kern="1200" baseline="0" dirty="0">
                          <a:solidFill>
                            <a:schemeClr val="dk1"/>
                          </a:solidFill>
                          <a:effectLst/>
                          <a:latin typeface="+mn-lt"/>
                          <a:ea typeface="+mn-ea"/>
                          <a:cs typeface="+mn-cs"/>
                        </a:rPr>
                        <a:t> created in that scene for the audience</a:t>
                      </a:r>
                      <a:endParaRPr lang="en-GB" sz="800" kern="1200" dirty="0">
                        <a:solidFill>
                          <a:schemeClr val="dk1"/>
                        </a:solidFill>
                        <a:effectLst/>
                        <a:latin typeface="+mn-lt"/>
                        <a:ea typeface="+mn-ea"/>
                        <a:cs typeface="+mn-cs"/>
                      </a:endParaRPr>
                    </a:p>
                  </a:txBody>
                  <a:tcPr/>
                </a:tc>
                <a:extLst>
                  <a:ext uri="{0D108BD9-81ED-4DB2-BD59-A6C34878D82A}">
                    <a16:rowId xmlns:a16="http://schemas.microsoft.com/office/drawing/2014/main" val="10011"/>
                  </a:ext>
                </a:extLst>
              </a:tr>
              <a:tr h="596256">
                <a:tc>
                  <a:txBody>
                    <a:bodyPr/>
                    <a:lstStyle/>
                    <a:p>
                      <a:pPr algn="l"/>
                      <a:r>
                        <a:rPr lang="en-GB" sz="800" b="1" dirty="0"/>
                        <a:t>Mood</a:t>
                      </a:r>
                    </a:p>
                  </a:txBody>
                  <a:tcPr/>
                </a:tc>
                <a:tc>
                  <a:txBody>
                    <a:bodyPr/>
                    <a:lstStyle/>
                    <a:p>
                      <a:pPr algn="l"/>
                      <a:r>
                        <a:rPr lang="en-GB" sz="800" dirty="0"/>
                        <a:t>He feelings of</a:t>
                      </a:r>
                      <a:r>
                        <a:rPr lang="en-GB" sz="800" baseline="0" dirty="0"/>
                        <a:t> the characters and how they are interacting with each other. </a:t>
                      </a:r>
                      <a:endParaRPr lang="en-GB" sz="800" dirty="0"/>
                    </a:p>
                  </a:txBody>
                  <a:tcPr/>
                </a:tc>
                <a:extLst>
                  <a:ext uri="{0D108BD9-81ED-4DB2-BD59-A6C34878D82A}">
                    <a16:rowId xmlns:a16="http://schemas.microsoft.com/office/drawing/2014/main" val="1001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94196014"/>
              </p:ext>
            </p:extLst>
          </p:nvPr>
        </p:nvGraphicFramePr>
        <p:xfrm>
          <a:off x="3848100" y="-32545"/>
          <a:ext cx="2084725" cy="3399199"/>
        </p:xfrm>
        <a:graphic>
          <a:graphicData uri="http://schemas.openxmlformats.org/drawingml/2006/table">
            <a:tbl>
              <a:tblPr firstRow="1" bandRow="1">
                <a:tableStyleId>{93296810-A885-4BE3-A3E7-6D5BEEA58F35}</a:tableStyleId>
              </a:tblPr>
              <a:tblGrid>
                <a:gridCol w="2084725">
                  <a:extLst>
                    <a:ext uri="{9D8B030D-6E8A-4147-A177-3AD203B41FA5}">
                      <a16:colId xmlns:a16="http://schemas.microsoft.com/office/drawing/2014/main" val="20000"/>
                    </a:ext>
                  </a:extLst>
                </a:gridCol>
              </a:tblGrid>
              <a:tr h="242800">
                <a:tc>
                  <a:txBody>
                    <a:bodyPr/>
                    <a:lstStyle/>
                    <a:p>
                      <a:pPr algn="ctr"/>
                      <a:r>
                        <a:rPr lang="en-GB" sz="900" dirty="0">
                          <a:solidFill>
                            <a:schemeClr val="tx1"/>
                          </a:solidFill>
                        </a:rPr>
                        <a:t>SKILLS (AO1, AO2</a:t>
                      </a:r>
                      <a:r>
                        <a:rPr lang="en-GB" sz="900" baseline="0" dirty="0">
                          <a:solidFill>
                            <a:schemeClr val="tx1"/>
                          </a:solidFill>
                        </a:rPr>
                        <a:t> &amp; AO4)</a:t>
                      </a:r>
                      <a:endParaRPr lang="en-GB" sz="400" dirty="0">
                        <a:solidFill>
                          <a:schemeClr val="tx1"/>
                        </a:solidFill>
                      </a:endParaRPr>
                    </a:p>
                  </a:txBody>
                  <a:tcPr>
                    <a:solidFill>
                      <a:srgbClr val="00B050"/>
                    </a:solidFill>
                  </a:tcPr>
                </a:tc>
                <a:extLst>
                  <a:ext uri="{0D108BD9-81ED-4DB2-BD59-A6C34878D82A}">
                    <a16:rowId xmlns:a16="http://schemas.microsoft.com/office/drawing/2014/main" val="10000"/>
                  </a:ext>
                </a:extLst>
              </a:tr>
              <a:tr h="3156399">
                <a:tc>
                  <a:txBody>
                    <a:bodyPr/>
                    <a:lstStyle/>
                    <a:p>
                      <a:pPr algn="l"/>
                      <a:r>
                        <a:rPr lang="en-GB" sz="800" b="1" dirty="0">
                          <a:solidFill>
                            <a:schemeClr val="tx1"/>
                          </a:solidFill>
                        </a:rPr>
                        <a:t>Analysis using PEAZ:</a:t>
                      </a:r>
                      <a:r>
                        <a:rPr lang="en-GB" sz="800" b="1" baseline="0" dirty="0">
                          <a:solidFill>
                            <a:schemeClr val="tx1"/>
                          </a:solidFill>
                        </a:rPr>
                        <a:t> </a:t>
                      </a:r>
                    </a:p>
                    <a:p>
                      <a:pPr algn="l"/>
                      <a:endParaRPr lang="en-GB" sz="800" b="1" baseline="0" dirty="0">
                        <a:solidFill>
                          <a:schemeClr val="tx1"/>
                        </a:solidFill>
                      </a:endParaRPr>
                    </a:p>
                    <a:p>
                      <a:pPr marL="0" indent="0" algn="l">
                        <a:buFont typeface="Arial" panose="020B0604020202020204" pitchFamily="34" charset="0"/>
                        <a:buNone/>
                      </a:pPr>
                      <a:r>
                        <a:rPr lang="en-GB" sz="800" b="1" dirty="0">
                          <a:solidFill>
                            <a:schemeClr val="tx1"/>
                          </a:solidFill>
                        </a:rPr>
                        <a:t>Point:</a:t>
                      </a:r>
                      <a:r>
                        <a:rPr lang="en-GB" sz="800" b="0" dirty="0">
                          <a:solidFill>
                            <a:schemeClr val="tx1"/>
                          </a:solidFill>
                        </a:rPr>
                        <a:t> A clear analytical</a:t>
                      </a:r>
                      <a:r>
                        <a:rPr lang="en-GB" sz="800" b="0" baseline="0" dirty="0">
                          <a:solidFill>
                            <a:schemeClr val="tx1"/>
                          </a:solidFill>
                        </a:rPr>
                        <a:t> point which shows insight and clearly answers</a:t>
                      </a:r>
                      <a:r>
                        <a:rPr lang="en-GB" sz="800" b="0" dirty="0">
                          <a:solidFill>
                            <a:schemeClr val="tx1"/>
                          </a:solidFill>
                        </a:rPr>
                        <a:t> the question</a:t>
                      </a:r>
                    </a:p>
                    <a:p>
                      <a:pPr marL="0" indent="0" algn="l">
                        <a:buFont typeface="Arial" panose="020B0604020202020204" pitchFamily="34" charset="0"/>
                        <a:buNone/>
                      </a:pPr>
                      <a:r>
                        <a:rPr lang="en-GB" sz="800" b="1" dirty="0">
                          <a:solidFill>
                            <a:schemeClr val="tx1"/>
                          </a:solidFill>
                        </a:rPr>
                        <a:t>Evidence</a:t>
                      </a:r>
                      <a:r>
                        <a:rPr lang="en-GB" sz="800" b="1" baseline="0" dirty="0">
                          <a:solidFill>
                            <a:schemeClr val="tx1"/>
                          </a:solidFill>
                        </a:rPr>
                        <a:t>: </a:t>
                      </a:r>
                      <a:r>
                        <a:rPr lang="en-GB" sz="800" b="0" baseline="0" dirty="0">
                          <a:solidFill>
                            <a:schemeClr val="tx1"/>
                          </a:solidFill>
                        </a:rPr>
                        <a:t>Support with a short quote(s) or example from the text. </a:t>
                      </a:r>
                    </a:p>
                    <a:p>
                      <a:pPr marL="0" indent="0" algn="l">
                        <a:buFont typeface="Arial" panose="020B0604020202020204" pitchFamily="34" charset="0"/>
                        <a:buNone/>
                      </a:pPr>
                      <a:r>
                        <a:rPr lang="en-GB" sz="800" b="1" dirty="0">
                          <a:solidFill>
                            <a:schemeClr val="tx1"/>
                          </a:solidFill>
                        </a:rPr>
                        <a:t>Analysis: </a:t>
                      </a:r>
                      <a:r>
                        <a:rPr lang="en-GB" sz="800" b="0" dirty="0">
                          <a:solidFill>
                            <a:schemeClr val="tx1"/>
                          </a:solidFill>
                        </a:rPr>
                        <a:t>Make</a:t>
                      </a:r>
                      <a:r>
                        <a:rPr lang="en-GB" sz="800" b="0" baseline="0" dirty="0">
                          <a:solidFill>
                            <a:schemeClr val="tx1"/>
                          </a:solidFill>
                        </a:rPr>
                        <a:t> explicit where the quote is from then e</a:t>
                      </a:r>
                      <a:r>
                        <a:rPr lang="en-GB" sz="800" b="0" dirty="0">
                          <a:solidFill>
                            <a:schemeClr val="tx1"/>
                          </a:solidFill>
                        </a:rPr>
                        <a:t>xplain the meaning and effect  of the quote(s)</a:t>
                      </a:r>
                      <a:r>
                        <a:rPr lang="en-GB" sz="800" b="0" baseline="0" dirty="0">
                          <a:solidFill>
                            <a:schemeClr val="tx1"/>
                          </a:solidFill>
                        </a:rPr>
                        <a:t> you use </a:t>
                      </a:r>
                      <a:r>
                        <a:rPr lang="en-GB" sz="800" b="0" dirty="0">
                          <a:solidFill>
                            <a:schemeClr val="tx1"/>
                          </a:solidFill>
                        </a:rPr>
                        <a:t>– both</a:t>
                      </a:r>
                      <a:r>
                        <a:rPr lang="en-GB" sz="800" b="0" baseline="0" dirty="0">
                          <a:solidFill>
                            <a:schemeClr val="tx1"/>
                          </a:solidFill>
                        </a:rPr>
                        <a:t> </a:t>
                      </a:r>
                      <a:r>
                        <a:rPr lang="en-GB" sz="800" b="0" dirty="0">
                          <a:solidFill>
                            <a:schemeClr val="tx1"/>
                          </a:solidFill>
                        </a:rPr>
                        <a:t>explicit and implicit.</a:t>
                      </a:r>
                      <a:r>
                        <a:rPr lang="en-GB" sz="800" b="0" baseline="0" dirty="0">
                          <a:solidFill>
                            <a:schemeClr val="tx1"/>
                          </a:solidFill>
                        </a:rPr>
                        <a:t> Aim for two interpretations per quote. </a:t>
                      </a:r>
                    </a:p>
                    <a:p>
                      <a:pPr marL="0" indent="0" algn="l">
                        <a:buFont typeface="Arial" panose="020B0604020202020204" pitchFamily="34" charset="0"/>
                        <a:buNone/>
                      </a:pPr>
                      <a:r>
                        <a:rPr lang="en-GB" sz="800" b="1" dirty="0">
                          <a:solidFill>
                            <a:schemeClr val="tx1"/>
                          </a:solidFill>
                        </a:rPr>
                        <a:t>Zoom in on</a:t>
                      </a:r>
                      <a:r>
                        <a:rPr lang="en-GB" sz="800" b="1" baseline="0" dirty="0">
                          <a:solidFill>
                            <a:schemeClr val="tx1"/>
                          </a:solidFill>
                        </a:rPr>
                        <a:t> Language</a:t>
                      </a:r>
                      <a:r>
                        <a:rPr lang="en-GB" sz="800" b="1" dirty="0">
                          <a:solidFill>
                            <a:schemeClr val="tx1"/>
                          </a:solidFill>
                        </a:rPr>
                        <a:t>:</a:t>
                      </a:r>
                      <a:r>
                        <a:rPr lang="en-GB" sz="800" b="0" dirty="0">
                          <a:solidFill>
                            <a:schemeClr val="tx1"/>
                          </a:solidFill>
                        </a:rPr>
                        <a:t> Zoom in on a specific language choice (use subject terminology)</a:t>
                      </a:r>
                      <a:r>
                        <a:rPr lang="en-GB" sz="800" b="0" baseline="0" dirty="0">
                          <a:solidFill>
                            <a:schemeClr val="tx1"/>
                          </a:solidFill>
                        </a:rPr>
                        <a:t> </a:t>
                      </a:r>
                      <a:r>
                        <a:rPr lang="en-GB" sz="800" b="0" dirty="0">
                          <a:solidFill>
                            <a:schemeClr val="tx1"/>
                          </a:solidFill>
                        </a:rPr>
                        <a:t>and explore its connotations and effect on the audience. Consider</a:t>
                      </a:r>
                      <a:r>
                        <a:rPr lang="en-GB" sz="800" b="0" baseline="0" dirty="0">
                          <a:solidFill>
                            <a:schemeClr val="tx1"/>
                          </a:solidFill>
                        </a:rPr>
                        <a:t> whether Edwardian audiences would react differently to a contemporary audience.</a:t>
                      </a:r>
                      <a:endParaRPr lang="en-GB" sz="800" b="0" dirty="0">
                        <a:solidFill>
                          <a:schemeClr val="tx1"/>
                        </a:solidFill>
                      </a:endParaRPr>
                    </a:p>
                    <a:p>
                      <a:pPr marL="0" indent="0" algn="l">
                        <a:buFont typeface="Arial" panose="020B0604020202020204" pitchFamily="34" charset="0"/>
                        <a:buNone/>
                      </a:pPr>
                      <a:r>
                        <a:rPr lang="en-GB" sz="800" b="1" dirty="0">
                          <a:solidFill>
                            <a:schemeClr val="tx1"/>
                          </a:solidFill>
                        </a:rPr>
                        <a:t>Refer to the writer: </a:t>
                      </a:r>
                      <a:r>
                        <a:rPr lang="en-GB" sz="800" b="0" dirty="0">
                          <a:solidFill>
                            <a:schemeClr val="tx1"/>
                          </a:solidFill>
                        </a:rPr>
                        <a:t>Evaluate Priestley’s motive</a:t>
                      </a:r>
                      <a:r>
                        <a:rPr lang="en-GB" sz="800" b="0" baseline="0" dirty="0">
                          <a:solidFill>
                            <a:schemeClr val="tx1"/>
                          </a:solidFill>
                        </a:rPr>
                        <a:t> and how it supports his intended purpose for the play</a:t>
                      </a:r>
                    </a:p>
                  </a:txBody>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64037686"/>
              </p:ext>
            </p:extLst>
          </p:nvPr>
        </p:nvGraphicFramePr>
        <p:xfrm>
          <a:off x="3848099" y="3449782"/>
          <a:ext cx="2084725" cy="3418454"/>
        </p:xfrm>
        <a:graphic>
          <a:graphicData uri="http://schemas.openxmlformats.org/drawingml/2006/table">
            <a:tbl>
              <a:tblPr firstRow="1" bandRow="1">
                <a:tableStyleId>{93296810-A885-4BE3-A3E7-6D5BEEA58F35}</a:tableStyleId>
              </a:tblPr>
              <a:tblGrid>
                <a:gridCol w="2084725">
                  <a:extLst>
                    <a:ext uri="{9D8B030D-6E8A-4147-A177-3AD203B41FA5}">
                      <a16:colId xmlns:a16="http://schemas.microsoft.com/office/drawing/2014/main" val="20000"/>
                    </a:ext>
                  </a:extLst>
                </a:gridCol>
              </a:tblGrid>
              <a:tr h="348176">
                <a:tc>
                  <a:txBody>
                    <a:bodyPr/>
                    <a:lstStyle/>
                    <a:p>
                      <a:pPr algn="ctr"/>
                      <a:r>
                        <a:rPr lang="en-GB" sz="800" dirty="0">
                          <a:solidFill>
                            <a:schemeClr val="tx1"/>
                          </a:solidFill>
                        </a:rPr>
                        <a:t>EXAM</a:t>
                      </a:r>
                      <a:r>
                        <a:rPr lang="en-GB" sz="800" baseline="0" dirty="0">
                          <a:solidFill>
                            <a:schemeClr val="tx1"/>
                          </a:solidFill>
                        </a:rPr>
                        <a:t> REQUIREMENTS  - English Literature – Component 2, Section A</a:t>
                      </a:r>
                      <a:endParaRPr lang="en-GB" sz="300" dirty="0">
                        <a:solidFill>
                          <a:schemeClr val="tx1"/>
                        </a:solidFill>
                      </a:endParaRPr>
                    </a:p>
                  </a:txBody>
                  <a:tcPr>
                    <a:solidFill>
                      <a:srgbClr val="00B050"/>
                    </a:solidFill>
                  </a:tcPr>
                </a:tc>
                <a:extLst>
                  <a:ext uri="{0D108BD9-81ED-4DB2-BD59-A6C34878D82A}">
                    <a16:rowId xmlns:a16="http://schemas.microsoft.com/office/drawing/2014/main" val="10000"/>
                  </a:ext>
                </a:extLst>
              </a:tr>
              <a:tr h="3070278">
                <a:tc>
                  <a:txBody>
                    <a:bodyPr/>
                    <a:lstStyle/>
                    <a:p>
                      <a:endParaRPr lang="en-GB" sz="800" b="0" i="0" u="sng" dirty="0">
                        <a:solidFill>
                          <a:schemeClr val="tx1"/>
                        </a:solidFill>
                      </a:endParaRPr>
                    </a:p>
                    <a:p>
                      <a:endParaRPr lang="en-GB" sz="800" b="0" i="0" u="sng" dirty="0">
                        <a:solidFill>
                          <a:schemeClr val="tx1"/>
                        </a:solidFill>
                      </a:endParaRPr>
                    </a:p>
                    <a:p>
                      <a:pPr algn="ctr"/>
                      <a:r>
                        <a:rPr lang="en-GB" sz="800" b="1" u="none" dirty="0">
                          <a:solidFill>
                            <a:schemeClr val="tx1"/>
                          </a:solidFill>
                        </a:rPr>
                        <a:t>WHOLE PLAY ESSAY on An Inspector Calls</a:t>
                      </a:r>
                      <a:endParaRPr lang="en-GB" sz="800" b="1" u="none" baseline="0" dirty="0">
                        <a:solidFill>
                          <a:schemeClr val="tx1"/>
                        </a:solidFill>
                      </a:endParaRPr>
                    </a:p>
                    <a:p>
                      <a:pPr algn="ctr"/>
                      <a:r>
                        <a:rPr lang="en-GB" sz="800" b="1" u="none" dirty="0">
                          <a:solidFill>
                            <a:schemeClr val="tx1"/>
                          </a:solidFill>
                        </a:rPr>
                        <a:t> – 40 mins – 40</a:t>
                      </a:r>
                      <a:r>
                        <a:rPr lang="en-GB" sz="800" b="1" u="none" baseline="0" dirty="0">
                          <a:solidFill>
                            <a:schemeClr val="tx1"/>
                          </a:solidFill>
                        </a:rPr>
                        <a:t> </a:t>
                      </a:r>
                      <a:r>
                        <a:rPr lang="en-GB" sz="800" b="1" u="none" dirty="0">
                          <a:solidFill>
                            <a:schemeClr val="tx1"/>
                          </a:solidFill>
                        </a:rPr>
                        <a:t>marks </a:t>
                      </a:r>
                      <a:r>
                        <a:rPr lang="en-GB" sz="800" b="1" u="sng" dirty="0">
                          <a:solidFill>
                            <a:schemeClr val="tx1"/>
                          </a:solidFill>
                        </a:rPr>
                        <a:t>(5 for </a:t>
                      </a:r>
                      <a:r>
                        <a:rPr lang="en-GB" sz="800" b="1" u="sng" dirty="0" err="1">
                          <a:solidFill>
                            <a:schemeClr val="tx1"/>
                          </a:solidFill>
                        </a:rPr>
                        <a:t>SPaG</a:t>
                      </a:r>
                      <a:r>
                        <a:rPr lang="en-GB" sz="800" b="1" u="sng" dirty="0">
                          <a:solidFill>
                            <a:schemeClr val="tx1"/>
                          </a:solidFill>
                        </a:rPr>
                        <a:t> )</a:t>
                      </a:r>
                    </a:p>
                    <a:p>
                      <a:pPr algn="ctr"/>
                      <a:endParaRPr lang="en-GB" sz="800" b="1" u="sng" dirty="0">
                        <a:solidFill>
                          <a:schemeClr val="tx1"/>
                        </a:solidFill>
                      </a:endParaRPr>
                    </a:p>
                    <a:p>
                      <a:pPr algn="ctr"/>
                      <a:endParaRPr lang="en-GB" sz="800" b="1" u="sng" dirty="0">
                        <a:solidFill>
                          <a:schemeClr val="tx1"/>
                        </a:solidFill>
                      </a:endParaRPr>
                    </a:p>
                    <a:p>
                      <a:pPr algn="ctr"/>
                      <a:r>
                        <a:rPr lang="en-GB" sz="800" b="1" u="none" dirty="0">
                          <a:solidFill>
                            <a:schemeClr val="tx1"/>
                          </a:solidFill>
                        </a:rPr>
                        <a:t>Prioritise</a:t>
                      </a:r>
                      <a:r>
                        <a:rPr lang="en-GB" sz="800" b="1" u="none" baseline="0" dirty="0">
                          <a:solidFill>
                            <a:schemeClr val="tx1"/>
                          </a:solidFill>
                        </a:rPr>
                        <a:t> your ideas in </a:t>
                      </a:r>
                      <a:r>
                        <a:rPr lang="en-GB" sz="800" b="1" u="sng" baseline="0" dirty="0">
                          <a:solidFill>
                            <a:schemeClr val="tx1"/>
                          </a:solidFill>
                        </a:rPr>
                        <a:t>chronological</a:t>
                      </a:r>
                      <a:r>
                        <a:rPr lang="en-GB" sz="800" b="1" u="none" baseline="0" dirty="0">
                          <a:solidFill>
                            <a:schemeClr val="tx1"/>
                          </a:solidFill>
                        </a:rPr>
                        <a:t> order.</a:t>
                      </a:r>
                      <a:endParaRPr lang="en-GB" sz="800" b="1" u="none" dirty="0">
                        <a:solidFill>
                          <a:schemeClr val="tx1"/>
                        </a:solidFill>
                      </a:endParaRPr>
                    </a:p>
                    <a:p>
                      <a:pPr algn="ctr"/>
                      <a:endParaRPr lang="en-GB" sz="800" b="1" u="none" dirty="0">
                        <a:solidFill>
                          <a:schemeClr val="tx1"/>
                        </a:solidFill>
                      </a:endParaRPr>
                    </a:p>
                    <a:p>
                      <a:pPr algn="ctr"/>
                      <a:endParaRPr lang="en-GB" sz="800" b="1" u="none" dirty="0">
                        <a:solidFill>
                          <a:schemeClr val="tx1"/>
                        </a:solidFill>
                      </a:endParaRPr>
                    </a:p>
                    <a:p>
                      <a:pPr algn="l"/>
                      <a:r>
                        <a:rPr lang="en-GB" sz="800" b="0" i="0" u="sng" dirty="0">
                          <a:solidFill>
                            <a:schemeClr val="tx1"/>
                          </a:solidFill>
                        </a:rPr>
                        <a:t>Intro</a:t>
                      </a:r>
                      <a:r>
                        <a:rPr lang="en-GB" sz="800" b="0" i="0" dirty="0">
                          <a:solidFill>
                            <a:schemeClr val="tx1"/>
                          </a:solidFill>
                        </a:rPr>
                        <a:t> –</a:t>
                      </a:r>
                      <a:r>
                        <a:rPr lang="en-GB" sz="800" b="0" i="0" baseline="0" dirty="0">
                          <a:solidFill>
                            <a:schemeClr val="tx1"/>
                          </a:solidFill>
                        </a:rPr>
                        <a:t> using words of the question give an overview that shows insight.</a:t>
                      </a:r>
                    </a:p>
                    <a:p>
                      <a:pPr algn="l"/>
                      <a:endParaRPr lang="en-GB" sz="800" b="0" i="0" dirty="0">
                        <a:solidFill>
                          <a:schemeClr val="tx1"/>
                        </a:solidFill>
                      </a:endParaRPr>
                    </a:p>
                    <a:p>
                      <a:pPr algn="l"/>
                      <a:r>
                        <a:rPr lang="en-GB" sz="800" b="0" u="sng" dirty="0">
                          <a:solidFill>
                            <a:schemeClr val="tx1"/>
                          </a:solidFill>
                        </a:rPr>
                        <a:t>PEAZ 1</a:t>
                      </a:r>
                      <a:r>
                        <a:rPr lang="en-GB" sz="800" b="0" u="none" dirty="0">
                          <a:solidFill>
                            <a:schemeClr val="tx1"/>
                          </a:solidFill>
                        </a:rPr>
                        <a:t> -</a:t>
                      </a:r>
                      <a:r>
                        <a:rPr lang="en-GB" sz="800" b="0" u="none" baseline="0" dirty="0">
                          <a:solidFill>
                            <a:schemeClr val="tx1"/>
                          </a:solidFill>
                        </a:rPr>
                        <a:t> </a:t>
                      </a:r>
                      <a:r>
                        <a:rPr lang="en-GB" sz="800" b="0" dirty="0">
                          <a:solidFill>
                            <a:schemeClr val="tx1"/>
                          </a:solidFill>
                        </a:rPr>
                        <a:t>choose a moment from the play to explore with</a:t>
                      </a:r>
                      <a:r>
                        <a:rPr lang="en-GB" sz="800" b="0" baseline="0" dirty="0">
                          <a:solidFill>
                            <a:schemeClr val="tx1"/>
                          </a:solidFill>
                        </a:rPr>
                        <a:t> </a:t>
                      </a:r>
                      <a:r>
                        <a:rPr lang="en-GB" sz="800" b="0" dirty="0">
                          <a:solidFill>
                            <a:schemeClr val="tx1"/>
                          </a:solidFill>
                        </a:rPr>
                        <a:t>quotes &amp; context</a:t>
                      </a:r>
                    </a:p>
                    <a:p>
                      <a:pPr algn="l"/>
                      <a:r>
                        <a:rPr lang="en-GB" sz="800" b="0" u="sng" dirty="0">
                          <a:solidFill>
                            <a:schemeClr val="tx1"/>
                          </a:solidFill>
                        </a:rPr>
                        <a:t>PEAZ 2</a:t>
                      </a:r>
                      <a:r>
                        <a:rPr lang="en-GB" sz="800" b="0" u="none" dirty="0">
                          <a:solidFill>
                            <a:schemeClr val="tx1"/>
                          </a:solidFill>
                        </a:rPr>
                        <a:t>- </a:t>
                      </a:r>
                      <a:r>
                        <a:rPr lang="en-GB" sz="800" b="0" u="sng" dirty="0">
                          <a:solidFill>
                            <a:schemeClr val="tx1"/>
                          </a:solidFill>
                        </a:rPr>
                        <a:t>c</a:t>
                      </a:r>
                      <a:r>
                        <a:rPr lang="en-GB" sz="800" b="0" dirty="0">
                          <a:solidFill>
                            <a:schemeClr val="tx1"/>
                          </a:solidFill>
                        </a:rPr>
                        <a:t>hoose a 2</a:t>
                      </a:r>
                      <a:r>
                        <a:rPr lang="en-GB" sz="800" b="0" baseline="30000" dirty="0">
                          <a:solidFill>
                            <a:schemeClr val="tx1"/>
                          </a:solidFill>
                        </a:rPr>
                        <a:t>nd</a:t>
                      </a:r>
                      <a:r>
                        <a:rPr lang="en-GB" sz="800" b="0" dirty="0">
                          <a:solidFill>
                            <a:schemeClr val="tx1"/>
                          </a:solidFill>
                        </a:rPr>
                        <a:t> moment from the play to explore with quotes &amp; context</a:t>
                      </a:r>
                    </a:p>
                    <a:p>
                      <a:pPr algn="l"/>
                      <a:r>
                        <a:rPr lang="en-GB" sz="800" b="0" u="sng" dirty="0">
                          <a:solidFill>
                            <a:schemeClr val="tx1"/>
                          </a:solidFill>
                        </a:rPr>
                        <a:t>PEAZ 3</a:t>
                      </a:r>
                      <a:r>
                        <a:rPr lang="en-GB" sz="800" b="0" u="none" dirty="0">
                          <a:solidFill>
                            <a:schemeClr val="tx1"/>
                          </a:solidFill>
                        </a:rPr>
                        <a:t>  -</a:t>
                      </a:r>
                      <a:r>
                        <a:rPr lang="en-GB" sz="800" b="0" u="none" baseline="0" dirty="0">
                          <a:solidFill>
                            <a:schemeClr val="tx1"/>
                          </a:solidFill>
                        </a:rPr>
                        <a:t> </a:t>
                      </a:r>
                      <a:r>
                        <a:rPr lang="en-GB" sz="800" b="0" dirty="0">
                          <a:solidFill>
                            <a:schemeClr val="tx1"/>
                          </a:solidFill>
                        </a:rPr>
                        <a:t>choose a moment from the play to explore with quotes</a:t>
                      </a:r>
                      <a:r>
                        <a:rPr lang="en-GB" sz="800" b="0" baseline="0" dirty="0">
                          <a:solidFill>
                            <a:schemeClr val="tx1"/>
                          </a:solidFill>
                        </a:rPr>
                        <a:t> &amp; context </a:t>
                      </a:r>
                    </a:p>
                    <a:p>
                      <a:pPr algn="l"/>
                      <a:r>
                        <a:rPr lang="en-GB" sz="800" b="0" u="sng" baseline="0" dirty="0">
                          <a:solidFill>
                            <a:schemeClr val="tx1"/>
                          </a:solidFill>
                        </a:rPr>
                        <a:t>PEAZ 4</a:t>
                      </a:r>
                      <a:r>
                        <a:rPr lang="en-GB" sz="800" b="0" u="none" baseline="0" dirty="0">
                          <a:solidFill>
                            <a:schemeClr val="tx1"/>
                          </a:solidFill>
                        </a:rPr>
                        <a:t> </a:t>
                      </a:r>
                      <a:r>
                        <a:rPr lang="en-GB" sz="800" b="0" baseline="0" dirty="0">
                          <a:solidFill>
                            <a:schemeClr val="tx1"/>
                          </a:solidFill>
                        </a:rPr>
                        <a:t>– choose a moment to explore with quotes and context  </a:t>
                      </a:r>
                    </a:p>
                    <a:p>
                      <a:pPr algn="l"/>
                      <a:endParaRPr lang="en-GB" sz="800" b="0" baseline="0" dirty="0">
                        <a:solidFill>
                          <a:schemeClr val="tx1"/>
                        </a:solidFill>
                      </a:endParaRPr>
                    </a:p>
                    <a:p>
                      <a:pPr algn="l"/>
                      <a:r>
                        <a:rPr lang="en-GB" sz="800" b="0" u="sng" dirty="0">
                          <a:solidFill>
                            <a:schemeClr val="tx1"/>
                          </a:solidFill>
                        </a:rPr>
                        <a:t>Conclude</a:t>
                      </a:r>
                      <a:r>
                        <a:rPr lang="en-GB" sz="800" b="0" dirty="0">
                          <a:solidFill>
                            <a:schemeClr val="tx1"/>
                          </a:solidFill>
                        </a:rPr>
                        <a:t> – Short summary of key insights linked to</a:t>
                      </a:r>
                      <a:r>
                        <a:rPr lang="en-GB" sz="800" b="0" baseline="0" dirty="0">
                          <a:solidFill>
                            <a:schemeClr val="tx1"/>
                          </a:solidFill>
                        </a:rPr>
                        <a:t> the question and writer</a:t>
                      </a:r>
                      <a:r>
                        <a:rPr lang="en-GB" sz="800" b="0" dirty="0">
                          <a:solidFill>
                            <a:schemeClr val="tx1"/>
                          </a:solidFill>
                        </a:rPr>
                        <a:t>. 2-3 sentences max.</a:t>
                      </a:r>
                      <a:endParaRPr lang="en-GB" sz="800" b="1" dirty="0">
                        <a:solidFill>
                          <a:schemeClr val="tx1"/>
                        </a:solidFill>
                      </a:endParaRPr>
                    </a:p>
                  </a:txBody>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45681033"/>
              </p:ext>
            </p:extLst>
          </p:nvPr>
        </p:nvGraphicFramePr>
        <p:xfrm>
          <a:off x="9112102" y="-7270"/>
          <a:ext cx="3079898" cy="6865271"/>
        </p:xfrm>
        <a:graphic>
          <a:graphicData uri="http://schemas.openxmlformats.org/drawingml/2006/table">
            <a:tbl>
              <a:tblPr firstRow="1" bandRow="1">
                <a:tableStyleId>{93296810-A885-4BE3-A3E7-6D5BEEA58F35}</a:tableStyleId>
              </a:tblPr>
              <a:tblGrid>
                <a:gridCol w="494813">
                  <a:extLst>
                    <a:ext uri="{9D8B030D-6E8A-4147-A177-3AD203B41FA5}">
                      <a16:colId xmlns:a16="http://schemas.microsoft.com/office/drawing/2014/main" val="20000"/>
                    </a:ext>
                  </a:extLst>
                </a:gridCol>
                <a:gridCol w="2585085">
                  <a:extLst>
                    <a:ext uri="{9D8B030D-6E8A-4147-A177-3AD203B41FA5}">
                      <a16:colId xmlns:a16="http://schemas.microsoft.com/office/drawing/2014/main" val="20001"/>
                    </a:ext>
                  </a:extLst>
                </a:gridCol>
              </a:tblGrid>
              <a:tr h="244638">
                <a:tc>
                  <a:txBody>
                    <a:bodyPr/>
                    <a:lstStyle/>
                    <a:p>
                      <a:pPr algn="ctr"/>
                      <a:r>
                        <a:rPr lang="en-GB" sz="800" dirty="0">
                          <a:solidFill>
                            <a:schemeClr val="tx1"/>
                          </a:solidFill>
                        </a:rPr>
                        <a:t>Stave</a:t>
                      </a:r>
                    </a:p>
                  </a:txBody>
                  <a:tcPr/>
                </a:tc>
                <a:tc>
                  <a:txBody>
                    <a:bodyPr/>
                    <a:lstStyle/>
                    <a:p>
                      <a:pPr algn="ctr"/>
                      <a:r>
                        <a:rPr lang="en-GB" sz="800" dirty="0">
                          <a:solidFill>
                            <a:schemeClr val="tx1"/>
                          </a:solidFill>
                        </a:rPr>
                        <a:t>Key Moments </a:t>
                      </a:r>
                    </a:p>
                  </a:txBody>
                  <a:tcPr>
                    <a:solidFill>
                      <a:srgbClr val="00B050"/>
                    </a:solidFill>
                  </a:tcPr>
                </a:tc>
                <a:extLst>
                  <a:ext uri="{0D108BD9-81ED-4DB2-BD59-A6C34878D82A}">
                    <a16:rowId xmlns:a16="http://schemas.microsoft.com/office/drawing/2014/main" val="10000"/>
                  </a:ext>
                </a:extLst>
              </a:tr>
              <a:tr h="1625846">
                <a:tc>
                  <a:txBody>
                    <a:bodyPr/>
                    <a:lstStyle/>
                    <a:p>
                      <a:r>
                        <a:rPr lang="en-GB" sz="800" b="1" dirty="0"/>
                        <a:t>Act</a:t>
                      </a:r>
                      <a:r>
                        <a:rPr lang="en-GB" sz="800" b="1" baseline="0" dirty="0"/>
                        <a:t> One</a:t>
                      </a:r>
                      <a:endParaRPr lang="en-GB" sz="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t>The </a:t>
                      </a:r>
                      <a:r>
                        <a:rPr lang="en-US" sz="700" dirty="0" err="1"/>
                        <a:t>Birlings</a:t>
                      </a:r>
                      <a:r>
                        <a:rPr lang="en-US" sz="700" dirty="0"/>
                        <a:t> are happily celebrating</a:t>
                      </a:r>
                      <a:r>
                        <a:rPr lang="en-US" sz="700" baseline="0" dirty="0"/>
                        <a:t> the engagement of their daughter Sheila to a young aristocrat called Gerald Croft. </a:t>
                      </a:r>
                      <a:r>
                        <a:rPr lang="en-US" sz="700" baseline="0" dirty="0" err="1"/>
                        <a:t>Mr</a:t>
                      </a:r>
                      <a:r>
                        <a:rPr lang="en-US" sz="700" baseline="0" dirty="0"/>
                        <a:t> Birling is pleased as this will lead to a rise in profit for his company as the Crofts and </a:t>
                      </a:r>
                      <a:r>
                        <a:rPr lang="en-US" sz="700" baseline="0" dirty="0" err="1"/>
                        <a:t>Birlings</a:t>
                      </a:r>
                      <a:r>
                        <a:rPr lang="en-US" sz="700" baseline="0" dirty="0"/>
                        <a:t> will now be business allies.  Sheila admits she has her doubts about Gerald’s affections but he produces a ring to appease her. The inspector arrives and speaks to </a:t>
                      </a:r>
                      <a:r>
                        <a:rPr lang="en-US" sz="700" baseline="0" dirty="0" err="1"/>
                        <a:t>Mr</a:t>
                      </a:r>
                      <a:r>
                        <a:rPr lang="en-US" sz="700" baseline="0" dirty="0"/>
                        <a:t> Birling about Eva Smith- a girl who committed suicide by drinking disinfectant. It turns out </a:t>
                      </a:r>
                      <a:r>
                        <a:rPr lang="en-US" sz="700" baseline="0" dirty="0" err="1"/>
                        <a:t>Mr</a:t>
                      </a:r>
                      <a:r>
                        <a:rPr lang="en-US" sz="700" baseline="0" dirty="0"/>
                        <a:t> Birling fired Eva Smith when she helped to run a strike at </a:t>
                      </a:r>
                      <a:r>
                        <a:rPr lang="en-US" sz="700" baseline="0" dirty="0" err="1"/>
                        <a:t>Mr</a:t>
                      </a:r>
                      <a:r>
                        <a:rPr lang="en-US" sz="700" baseline="0" dirty="0"/>
                        <a:t> </a:t>
                      </a:r>
                      <a:r>
                        <a:rPr lang="en-US" sz="700" baseline="0" dirty="0" err="1"/>
                        <a:t>Birlings</a:t>
                      </a:r>
                      <a:r>
                        <a:rPr lang="en-US" sz="700" baseline="0" dirty="0"/>
                        <a:t> factory. Eva then got a job at a shop called </a:t>
                      </a:r>
                      <a:r>
                        <a:rPr lang="en-US" sz="700" baseline="0" dirty="0" err="1"/>
                        <a:t>Milwards</a:t>
                      </a:r>
                      <a:r>
                        <a:rPr lang="en-US" sz="700" baseline="0" dirty="0"/>
                        <a:t> where Sheila had her fired for being rude. Sheila is overcome with guilt whilst </a:t>
                      </a:r>
                      <a:r>
                        <a:rPr lang="en-US" sz="700" baseline="0" dirty="0" err="1"/>
                        <a:t>Mr</a:t>
                      </a:r>
                      <a:r>
                        <a:rPr lang="en-US" sz="700" baseline="0" dirty="0"/>
                        <a:t> Birling refuses to accept responsibility. The inspector then explains that Eva changed her name to Daisy Renton and this makes Gerald act suspiciously. </a:t>
                      </a:r>
                      <a:endParaRPr lang="en-US" sz="700" dirty="0"/>
                    </a:p>
                  </a:txBody>
                  <a:tcPr/>
                </a:tc>
                <a:extLst>
                  <a:ext uri="{0D108BD9-81ED-4DB2-BD59-A6C34878D82A}">
                    <a16:rowId xmlns:a16="http://schemas.microsoft.com/office/drawing/2014/main" val="10001"/>
                  </a:ext>
                </a:extLst>
              </a:tr>
              <a:tr h="1516414">
                <a:tc>
                  <a:txBody>
                    <a:bodyPr/>
                    <a:lstStyle/>
                    <a:p>
                      <a:r>
                        <a:rPr lang="en-GB" sz="800" b="1" dirty="0"/>
                        <a:t>Act</a:t>
                      </a:r>
                      <a:r>
                        <a:rPr lang="en-GB" sz="800" b="1" baseline="0" dirty="0"/>
                        <a:t> Two </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a:t>Gerald admits</a:t>
                      </a:r>
                      <a:r>
                        <a:rPr lang="en-US" sz="700" baseline="0"/>
                        <a:t> that he had an affair with Daisy Renton last summer after saving her from a drunk man at the Palace bar. Gerald gave her a place to stay but ended the relationship when the summer had ended. Daisy went to the seaside to get over her feelings for Gerald. Sheila breaks off the engagement with Gerald and returns the ring to him. Gerald leaves in shame. Mrs Birling come to try and regain control over the inspector. The inspector reveals that Mrs Birling is head of the women’s charity and she made sure that a now pregnant Eva Smith is refused help only two weeks ago. Sheila is aghast at her mother, however, Mrs Birling maintains she did the right thing. She then says the inspector ought to punish the father, not realising that it’s her own son Eric who has been absent all this time.</a:t>
                      </a:r>
                      <a:endParaRPr lang="en-US" sz="700"/>
                    </a:p>
                  </a:txBody>
                  <a:tcPr/>
                </a:tc>
                <a:extLst>
                  <a:ext uri="{0D108BD9-81ED-4DB2-BD59-A6C34878D82A}">
                    <a16:rowId xmlns:a16="http://schemas.microsoft.com/office/drawing/2014/main" val="10002"/>
                  </a:ext>
                </a:extLst>
              </a:tr>
              <a:tr h="2188639">
                <a:tc>
                  <a:txBody>
                    <a:bodyPr/>
                    <a:lstStyle/>
                    <a:p>
                      <a:r>
                        <a:rPr lang="en-GB" sz="800" b="1" dirty="0"/>
                        <a:t>Act</a:t>
                      </a:r>
                      <a:r>
                        <a:rPr lang="en-GB" sz="800" b="1" baseline="0" dirty="0"/>
                        <a:t> Three</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dirty="0"/>
                        <a:t>Eric returns</a:t>
                      </a:r>
                      <a:r>
                        <a:rPr lang="en-US" sz="700" baseline="0" dirty="0"/>
                        <a:t> guiltily to the stage and confesses to drunkenly raping Eva Smith and getting her pregnant. He tried to do the </a:t>
                      </a:r>
                      <a:r>
                        <a:rPr lang="en-US" sz="700" baseline="0" dirty="0" err="1"/>
                        <a:t>honourable</a:t>
                      </a:r>
                      <a:r>
                        <a:rPr lang="en-US" sz="700" baseline="0" dirty="0"/>
                        <a:t> thing and offered to marry her but Eva rejected him, knowing he was too young and irresponsible. Eric also resorted to stealing money from his father’s company to pay for Eva. </a:t>
                      </a:r>
                      <a:r>
                        <a:rPr lang="en-US" sz="700" baseline="0" dirty="0" err="1"/>
                        <a:t>Mr</a:t>
                      </a:r>
                      <a:r>
                        <a:rPr lang="en-US" sz="700" baseline="0" dirty="0"/>
                        <a:t> Birling is outraged at this and it is clear his main worry is the public scandal rather than his own family. </a:t>
                      </a:r>
                      <a:r>
                        <a:rPr lang="en-US" sz="700" baseline="0" dirty="0" err="1"/>
                        <a:t>Mrs</a:t>
                      </a:r>
                      <a:r>
                        <a:rPr lang="en-US" sz="700" baseline="0" dirty="0"/>
                        <a:t> Birling admits to Eric what she did and Eric loses his temper. The family begin to break down. The inspector delivers a powerful speech about the importance of social responsibility and morality before leaving. The family then ponder over the inspector’s strange </a:t>
                      </a:r>
                      <a:r>
                        <a:rPr lang="en-US" sz="700" baseline="0" dirty="0" err="1"/>
                        <a:t>behaviour</a:t>
                      </a:r>
                      <a:r>
                        <a:rPr lang="en-US" sz="700" baseline="0" dirty="0"/>
                        <a:t>. Gerald triumphantly returns to say that he has found out that Inspector </a:t>
                      </a:r>
                      <a:r>
                        <a:rPr lang="en-US" sz="700" baseline="0" dirty="0" err="1"/>
                        <a:t>Goole</a:t>
                      </a:r>
                      <a:r>
                        <a:rPr lang="en-US" sz="700" baseline="0" dirty="0"/>
                        <a:t> is not a real police officer. </a:t>
                      </a:r>
                      <a:r>
                        <a:rPr lang="en-US" sz="700" baseline="0" dirty="0" err="1"/>
                        <a:t>Mr</a:t>
                      </a:r>
                      <a:r>
                        <a:rPr lang="en-US" sz="700" baseline="0" dirty="0"/>
                        <a:t> Birling calls the police and the infirmary to be sure and the family, apart from Sheila and Eric, begin to return to their old ways. The play ends with a phone call stating that a girl has died that evening from drinking disinfectant and that a police inspector is on his way to question the family. </a:t>
                      </a:r>
                      <a:endParaRPr lang="en-US" sz="700" dirty="0"/>
                    </a:p>
                    <a:p>
                      <a:endParaRPr lang="en-US" sz="800" dirty="0"/>
                    </a:p>
                  </a:txBody>
                  <a:tcPr/>
                </a:tc>
                <a:extLst>
                  <a:ext uri="{0D108BD9-81ED-4DB2-BD59-A6C34878D82A}">
                    <a16:rowId xmlns:a16="http://schemas.microsoft.com/office/drawing/2014/main" val="10003"/>
                  </a:ext>
                </a:extLst>
              </a:tr>
              <a:tr h="1289734">
                <a:tc gridSpan="2">
                  <a:txBody>
                    <a:bodyPr/>
                    <a:lstStyle/>
                    <a:p>
                      <a:pPr algn="ctr"/>
                      <a:r>
                        <a:rPr lang="en-GB" sz="1050" b="1" u="sng" dirty="0"/>
                        <a:t>Props</a:t>
                      </a:r>
                    </a:p>
                    <a:p>
                      <a:pPr algn="ctr"/>
                      <a:endParaRPr lang="en-GB" sz="1000" b="1" u="sng" dirty="0"/>
                    </a:p>
                    <a:p>
                      <a:pPr marL="171450" indent="-171450">
                        <a:buFont typeface="Arial" panose="020B0604020202020204" pitchFamily="34" charset="0"/>
                        <a:buChar char="•"/>
                      </a:pPr>
                      <a:r>
                        <a:rPr lang="en-GB" sz="800" dirty="0"/>
                        <a:t>The dinner table – look at where the </a:t>
                      </a:r>
                      <a:r>
                        <a:rPr lang="en-GB" sz="800" dirty="0" err="1"/>
                        <a:t>Birlings</a:t>
                      </a:r>
                      <a:r>
                        <a:rPr lang="en-GB" sz="800" dirty="0"/>
                        <a:t> are sat and what it indicates at the start of the play.</a:t>
                      </a:r>
                    </a:p>
                    <a:p>
                      <a:pPr marL="171450" indent="-171450">
                        <a:buFont typeface="Arial" panose="020B0604020202020204" pitchFamily="34" charset="0"/>
                        <a:buChar char="•"/>
                      </a:pPr>
                      <a:r>
                        <a:rPr lang="en-GB" sz="800" dirty="0"/>
                        <a:t>The telephone – how is it used to create suspense?</a:t>
                      </a:r>
                    </a:p>
                    <a:p>
                      <a:pPr marL="171450" indent="-171450">
                        <a:buFont typeface="Arial" panose="020B0604020202020204" pitchFamily="34" charset="0"/>
                        <a:buChar char="•"/>
                      </a:pPr>
                      <a:r>
                        <a:rPr lang="en-GB" sz="800" dirty="0"/>
                        <a:t>The engagement ring – When does Gerald show Sheila the ring? How does she reclaim her identity by giving it back?</a:t>
                      </a:r>
                    </a:p>
                    <a:p>
                      <a:pPr marL="171450" indent="-171450">
                        <a:buFont typeface="Arial" panose="020B0604020202020204" pitchFamily="34" charset="0"/>
                        <a:buChar char="•"/>
                      </a:pPr>
                      <a:r>
                        <a:rPr lang="en-GB" sz="800" dirty="0"/>
                        <a:t>The picture of Eva – how does Priestley use this prop to create mystery?</a:t>
                      </a:r>
                      <a:endParaRPr lang="en-GB" sz="600" dirty="0"/>
                    </a:p>
                  </a:txBody>
                  <a:tcPr/>
                </a:tc>
                <a:tc hMerge="1">
                  <a:txBody>
                    <a:bodyPr/>
                    <a:lstStyle/>
                    <a:p>
                      <a:endParaRPr lang="en-US" sz="800" dirty="0"/>
                    </a:p>
                  </a:txBody>
                  <a:tcPr/>
                </a:tc>
                <a:extLst>
                  <a:ext uri="{0D108BD9-81ED-4DB2-BD59-A6C34878D82A}">
                    <a16:rowId xmlns:a16="http://schemas.microsoft.com/office/drawing/2014/main" val="10004"/>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270717165"/>
              </p:ext>
            </p:extLst>
          </p:nvPr>
        </p:nvGraphicFramePr>
        <p:xfrm>
          <a:off x="5964382" y="0"/>
          <a:ext cx="3131942" cy="6857999"/>
        </p:xfrm>
        <a:graphic>
          <a:graphicData uri="http://schemas.openxmlformats.org/drawingml/2006/table">
            <a:tbl>
              <a:tblPr firstRow="1" bandRow="1">
                <a:tableStyleId>{93296810-A885-4BE3-A3E7-6D5BEEA58F35}</a:tableStyleId>
              </a:tblPr>
              <a:tblGrid>
                <a:gridCol w="847006">
                  <a:extLst>
                    <a:ext uri="{9D8B030D-6E8A-4147-A177-3AD203B41FA5}">
                      <a16:colId xmlns:a16="http://schemas.microsoft.com/office/drawing/2014/main" val="20000"/>
                    </a:ext>
                  </a:extLst>
                </a:gridCol>
                <a:gridCol w="2284936">
                  <a:extLst>
                    <a:ext uri="{9D8B030D-6E8A-4147-A177-3AD203B41FA5}">
                      <a16:colId xmlns:a16="http://schemas.microsoft.com/office/drawing/2014/main" val="20001"/>
                    </a:ext>
                  </a:extLst>
                </a:gridCol>
              </a:tblGrid>
              <a:tr h="216362">
                <a:tc gridSpan="2">
                  <a:txBody>
                    <a:bodyPr/>
                    <a:lstStyle/>
                    <a:p>
                      <a:pPr algn="ctr"/>
                      <a:r>
                        <a:rPr lang="en-GB" sz="800" dirty="0">
                          <a:solidFill>
                            <a:schemeClr val="tx1"/>
                          </a:solidFill>
                        </a:rPr>
                        <a:t>Themes </a:t>
                      </a:r>
                    </a:p>
                  </a:txBody>
                  <a:tcPr>
                    <a:solidFill>
                      <a:srgbClr val="00B050"/>
                    </a:solidFill>
                  </a:tcPr>
                </a:tc>
                <a:tc hMerge="1">
                  <a:txBody>
                    <a:bodyPr/>
                    <a:lstStyle/>
                    <a:p>
                      <a:pPr algn="ctr"/>
                      <a:endParaRPr lang="en-GB" sz="900" dirty="0">
                        <a:solidFill>
                          <a:schemeClr val="tx1"/>
                        </a:solidFill>
                      </a:endParaRPr>
                    </a:p>
                  </a:txBody>
                  <a:tcPr/>
                </a:tc>
                <a:extLst>
                  <a:ext uri="{0D108BD9-81ED-4DB2-BD59-A6C34878D82A}">
                    <a16:rowId xmlns:a16="http://schemas.microsoft.com/office/drawing/2014/main" val="10000"/>
                  </a:ext>
                </a:extLst>
              </a:tr>
              <a:tr h="1239568">
                <a:tc>
                  <a:txBody>
                    <a:bodyPr/>
                    <a:lstStyle/>
                    <a:p>
                      <a:r>
                        <a:rPr lang="en-GB" sz="800" dirty="0"/>
                        <a:t>Social responsibility</a:t>
                      </a:r>
                      <a:r>
                        <a:rPr lang="en-GB" sz="800" baseline="0" dirty="0"/>
                        <a:t> </a:t>
                      </a:r>
                      <a:endParaRPr lang="en-GB" sz="800" dirty="0"/>
                    </a:p>
                  </a:txBody>
                  <a:tcPr/>
                </a:tc>
                <a:tc>
                  <a:txBody>
                    <a:bodyPr/>
                    <a:lstStyle/>
                    <a:p>
                      <a:r>
                        <a:rPr lang="en-GB" sz="700" baseline="0" dirty="0"/>
                        <a:t>The inspector’s powerful final speech is about how we are all responsible for each other; he stresses that the upper classes need to recognise that their actions impede others. The inspector highlights to every character that they have a duty of care and moral obligation to look after others such as Eva Smith. This often echoes Priestley’s own socialist views for a society which works to the benefit of the collective. </a:t>
                      </a:r>
                    </a:p>
                  </a:txBody>
                  <a:tcPr/>
                </a:tc>
                <a:extLst>
                  <a:ext uri="{0D108BD9-81ED-4DB2-BD59-A6C34878D82A}">
                    <a16:rowId xmlns:a16="http://schemas.microsoft.com/office/drawing/2014/main" val="10001"/>
                  </a:ext>
                </a:extLst>
              </a:tr>
              <a:tr h="961915">
                <a:tc>
                  <a:txBody>
                    <a:bodyPr/>
                    <a:lstStyle/>
                    <a:p>
                      <a:r>
                        <a:rPr lang="en-GB" sz="800" b="1" dirty="0"/>
                        <a:t>Guilt </a:t>
                      </a:r>
                    </a:p>
                  </a:txBody>
                  <a:tcPr/>
                </a:tc>
                <a:tc>
                  <a:txBody>
                    <a:bodyPr/>
                    <a:lstStyle/>
                    <a:p>
                      <a:r>
                        <a:rPr lang="en-GB" sz="700" dirty="0"/>
                        <a:t>The</a:t>
                      </a:r>
                      <a:r>
                        <a:rPr lang="en-GB" sz="700" baseline="0" dirty="0"/>
                        <a:t> inspector wishes for the </a:t>
                      </a:r>
                      <a:r>
                        <a:rPr lang="en-GB" sz="700" baseline="0" dirty="0" err="1"/>
                        <a:t>Birlings</a:t>
                      </a:r>
                      <a:r>
                        <a:rPr lang="en-GB" sz="700" baseline="0" dirty="0"/>
                        <a:t> and Gerald to admit their mistakes and acknowledge their part in Eva’s death. Characters like Sheila and Eric admit their guilt and learn from it to become better people whilst the </a:t>
                      </a:r>
                      <a:r>
                        <a:rPr lang="en-GB" sz="700" baseline="0" dirty="0" err="1"/>
                        <a:t>Birlings</a:t>
                      </a:r>
                      <a:r>
                        <a:rPr lang="en-GB" sz="700" baseline="0" dirty="0"/>
                        <a:t> and Gerald refuse to accept responsibility and revert back to their original positions by the end of the play.</a:t>
                      </a:r>
                      <a:endParaRPr lang="en-GB" sz="700" dirty="0"/>
                    </a:p>
                  </a:txBody>
                  <a:tcPr/>
                </a:tc>
                <a:extLst>
                  <a:ext uri="{0D108BD9-81ED-4DB2-BD59-A6C34878D82A}">
                    <a16:rowId xmlns:a16="http://schemas.microsoft.com/office/drawing/2014/main" val="10002"/>
                  </a:ext>
                </a:extLst>
              </a:tr>
              <a:tr h="1589240">
                <a:tc>
                  <a:txBody>
                    <a:bodyPr/>
                    <a:lstStyle/>
                    <a:p>
                      <a:r>
                        <a:rPr lang="en-GB" sz="800" dirty="0"/>
                        <a:t>Class </a:t>
                      </a:r>
                    </a:p>
                  </a:txBody>
                  <a:tcPr/>
                </a:tc>
                <a:tc>
                  <a:txBody>
                    <a:bodyPr/>
                    <a:lstStyle/>
                    <a:p>
                      <a:r>
                        <a:rPr lang="en-GB" sz="700" dirty="0"/>
                        <a:t>Class and hierarchy</a:t>
                      </a:r>
                      <a:r>
                        <a:rPr lang="en-GB" sz="700" baseline="0" dirty="0"/>
                        <a:t> propel most of the events in the play. Eva Smith is symbolic of the oppressed working class who are exploited by those in higher classes such as Mr Birling and his low wages and Gerald and his affairs. Gerald represents the aristocracy and it is clear that the importance of his reputation is his motivation for his actions throughout the play. Mr Birling is also very keen to protect his public image and avoid a public scandal. Mrs Birling also believes in social hierarchy and shows herself to be extremely prejudiced again Eva purely because Eva is from a lower class. Priestley highlights and criticises these damaging classist views through the inspector’s interrogations. </a:t>
                      </a:r>
                      <a:endParaRPr lang="en-GB" sz="700" dirty="0"/>
                    </a:p>
                  </a:txBody>
                  <a:tcPr/>
                </a:tc>
                <a:extLst>
                  <a:ext uri="{0D108BD9-81ED-4DB2-BD59-A6C34878D82A}">
                    <a16:rowId xmlns:a16="http://schemas.microsoft.com/office/drawing/2014/main" val="10003"/>
                  </a:ext>
                </a:extLst>
              </a:tr>
              <a:tr h="1314588">
                <a:tc>
                  <a:txBody>
                    <a:bodyPr/>
                    <a:lstStyle/>
                    <a:p>
                      <a:r>
                        <a:rPr lang="en-GB" sz="800" b="0" dirty="0"/>
                        <a:t>Family</a:t>
                      </a:r>
                      <a:r>
                        <a:rPr lang="en-GB" sz="800" b="0" baseline="0" dirty="0"/>
                        <a:t> </a:t>
                      </a:r>
                      <a:endParaRPr lang="en-GB" sz="800" b="0" dirty="0"/>
                    </a:p>
                  </a:txBody>
                  <a:tcPr/>
                </a:tc>
                <a:tc>
                  <a:txBody>
                    <a:bodyPr/>
                    <a:lstStyle/>
                    <a:p>
                      <a:r>
                        <a:rPr lang="en-GB" sz="700" dirty="0"/>
                        <a:t>The </a:t>
                      </a:r>
                      <a:r>
                        <a:rPr lang="en-GB" sz="700" dirty="0" err="1"/>
                        <a:t>Birlings</a:t>
                      </a:r>
                      <a:r>
                        <a:rPr lang="en-GB" sz="700" baseline="0" dirty="0"/>
                        <a:t> by all accounts are a very well-to-do family at the start of the play. However, it becomes clear this is yet another façade as Sheila and Eric bicker, and Mrs Birling tries to control everyone’s behaviour. It becomes clear that the family do not support each other: Mrs Birling </a:t>
                      </a:r>
                      <a:r>
                        <a:rPr lang="en-GB" sz="700" baseline="0" dirty="0" err="1"/>
                        <a:t>infantalises</a:t>
                      </a:r>
                      <a:r>
                        <a:rPr lang="en-GB" sz="700" baseline="0" dirty="0"/>
                        <a:t> both of her children, Mr Birling is condescending and it becomes clear that Eric resents his father. The theme of family also explores the generational differences between Eric and Sheila and their more traditional parents who refuse to adapt or change. </a:t>
                      </a:r>
                      <a:endParaRPr lang="en-GB" sz="700" dirty="0"/>
                    </a:p>
                  </a:txBody>
                  <a:tcPr/>
                </a:tc>
                <a:extLst>
                  <a:ext uri="{0D108BD9-81ED-4DB2-BD59-A6C34878D82A}">
                    <a16:rowId xmlns:a16="http://schemas.microsoft.com/office/drawing/2014/main" val="10004"/>
                  </a:ext>
                </a:extLst>
              </a:tr>
              <a:tr h="1536326">
                <a:tc>
                  <a:txBody>
                    <a:bodyPr/>
                    <a:lstStyle/>
                    <a:p>
                      <a:r>
                        <a:rPr lang="en-GB" sz="800" b="0" dirty="0"/>
                        <a:t>Gender </a:t>
                      </a:r>
                    </a:p>
                  </a:txBody>
                  <a:tcPr/>
                </a:tc>
                <a:tc>
                  <a:txBody>
                    <a:bodyPr/>
                    <a:lstStyle/>
                    <a:p>
                      <a:r>
                        <a:rPr lang="en-GB" sz="700" dirty="0"/>
                        <a:t>In a heavily</a:t>
                      </a:r>
                      <a:r>
                        <a:rPr lang="en-GB" sz="700" baseline="0" dirty="0"/>
                        <a:t> patriarchal world, power often lies with the men. Eva is often exploited by the men who are in power over her such as Mr Birling and his position as her employer. Eva also suffers at the hands of rich, upper class men when it states she was assaulted by the notorious </a:t>
                      </a:r>
                      <a:r>
                        <a:rPr lang="en-GB" sz="700" baseline="0" dirty="0" err="1"/>
                        <a:t>Meggarty</a:t>
                      </a:r>
                      <a:r>
                        <a:rPr lang="en-GB" sz="700" baseline="0" dirty="0"/>
                        <a:t>, and she is exploited by both Gerald and Eric. Sheila too is subject to marrying a man who her parents approve of however she soon regains power and asserts her own will. Mrs Birling, although she remains quiet initially, clearly has more social power than her husband and could be called the matriarch of the family, yet she showed no female solidarity towards Eva Smith due to her strict classist views.</a:t>
                      </a:r>
                      <a:endParaRPr lang="en-GB" sz="70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08949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761AA00-A849-4AB4-B32E-38037A96C627}"/>
              </a:ext>
            </a:extLst>
          </p:cNvPr>
          <p:cNvGraphicFramePr>
            <a:graphicFrameLocks noGrp="1"/>
          </p:cNvGraphicFramePr>
          <p:nvPr>
            <p:extLst>
              <p:ext uri="{D42A27DB-BD31-4B8C-83A1-F6EECF244321}">
                <p14:modId xmlns:p14="http://schemas.microsoft.com/office/powerpoint/2010/main" val="4289721609"/>
              </p:ext>
            </p:extLst>
          </p:nvPr>
        </p:nvGraphicFramePr>
        <p:xfrm>
          <a:off x="2" y="2"/>
          <a:ext cx="10154649" cy="7152608"/>
        </p:xfrm>
        <a:graphic>
          <a:graphicData uri="http://schemas.openxmlformats.org/drawingml/2006/table">
            <a:tbl>
              <a:tblPr firstRow="1" bandRow="1">
                <a:tableStyleId>{93296810-A885-4BE3-A3E7-6D5BEEA58F35}</a:tableStyleId>
              </a:tblPr>
              <a:tblGrid>
                <a:gridCol w="558798">
                  <a:extLst>
                    <a:ext uri="{9D8B030D-6E8A-4147-A177-3AD203B41FA5}">
                      <a16:colId xmlns:a16="http://schemas.microsoft.com/office/drawing/2014/main" val="873052931"/>
                    </a:ext>
                  </a:extLst>
                </a:gridCol>
                <a:gridCol w="1032933">
                  <a:extLst>
                    <a:ext uri="{9D8B030D-6E8A-4147-A177-3AD203B41FA5}">
                      <a16:colId xmlns:a16="http://schemas.microsoft.com/office/drawing/2014/main" val="2252897691"/>
                    </a:ext>
                  </a:extLst>
                </a:gridCol>
                <a:gridCol w="8562918">
                  <a:extLst>
                    <a:ext uri="{9D8B030D-6E8A-4147-A177-3AD203B41FA5}">
                      <a16:colId xmlns:a16="http://schemas.microsoft.com/office/drawing/2014/main" val="4249886783"/>
                    </a:ext>
                  </a:extLst>
                </a:gridCol>
              </a:tblGrid>
              <a:tr h="187724">
                <a:tc>
                  <a:txBody>
                    <a:bodyPr/>
                    <a:lstStyle/>
                    <a:p>
                      <a:r>
                        <a:rPr lang="en-GB" sz="700" dirty="0"/>
                        <a:t>Characters</a:t>
                      </a:r>
                    </a:p>
                  </a:txBody>
                  <a:tcPr marL="68580" marR="68580" marT="34290" marB="34290"/>
                </a:tc>
                <a:tc>
                  <a:txBody>
                    <a:bodyPr/>
                    <a:lstStyle/>
                    <a:p>
                      <a:r>
                        <a:rPr lang="en-GB" sz="700" dirty="0"/>
                        <a:t>Characteristics</a:t>
                      </a:r>
                    </a:p>
                  </a:txBody>
                  <a:tcPr marL="68580" marR="68580" marT="34290" marB="34290"/>
                </a:tc>
                <a:tc>
                  <a:txBody>
                    <a:bodyPr/>
                    <a:lstStyle/>
                    <a:p>
                      <a:r>
                        <a:rPr lang="en-GB" sz="800" dirty="0"/>
                        <a:t>Quotes</a:t>
                      </a:r>
                    </a:p>
                  </a:txBody>
                  <a:tcPr marL="68580" marR="68580" marT="34290" marB="34290"/>
                </a:tc>
                <a:extLst>
                  <a:ext uri="{0D108BD9-81ED-4DB2-BD59-A6C34878D82A}">
                    <a16:rowId xmlns:a16="http://schemas.microsoft.com/office/drawing/2014/main" val="2138811835"/>
                  </a:ext>
                </a:extLst>
              </a:tr>
              <a:tr h="1043746">
                <a:tc>
                  <a:txBody>
                    <a:bodyPr/>
                    <a:lstStyle/>
                    <a:p>
                      <a:r>
                        <a:rPr lang="en-US" sz="800" b="1" dirty="0"/>
                        <a:t>Inspector </a:t>
                      </a:r>
                      <a:r>
                        <a:rPr lang="en-US" sz="800" b="1" dirty="0" err="1"/>
                        <a:t>Goole</a:t>
                      </a:r>
                      <a:endParaRPr lang="en-US" sz="800" b="1"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50" b="0" dirty="0"/>
                        <a:t>A</a:t>
                      </a:r>
                      <a:r>
                        <a:rPr lang="en-US" sz="650" b="0" baseline="0" dirty="0"/>
                        <a:t> mysterious inspector who interrogates the </a:t>
                      </a:r>
                      <a:r>
                        <a:rPr lang="en-US" sz="650" b="0" baseline="0" dirty="0" err="1"/>
                        <a:t>Birlings</a:t>
                      </a:r>
                      <a:r>
                        <a:rPr lang="en-US" sz="650" b="0" baseline="0" dirty="0"/>
                        <a:t> and Gerald for their involvement in Eva’s death. He makes sure they are held morally accountable for their actions: </a:t>
                      </a:r>
                      <a:r>
                        <a:rPr lang="en-US" sz="650" b="0" i="1" u="none" baseline="0" dirty="0"/>
                        <a:t>omniscient, didactic, impressive, authoritative, cryptic.</a:t>
                      </a:r>
                      <a:endParaRPr lang="en-US" sz="600" b="0" dirty="0"/>
                    </a:p>
                  </a:txBody>
                  <a:tcPr marL="68580" marR="68580" marT="34290" marB="34290"/>
                </a:tc>
                <a:tc>
                  <a:txBody>
                    <a:bodyPr/>
                    <a:lstStyle/>
                    <a:p>
                      <a:r>
                        <a:rPr lang="en-US" sz="800" b="1" u="none" dirty="0"/>
                        <a:t>“The</a:t>
                      </a:r>
                      <a:r>
                        <a:rPr lang="en-US" sz="800" b="1" u="none" baseline="0" dirty="0"/>
                        <a:t> Inspector need not be a big man but he creates at once an impression of massiveness, solidity and purposefulness.” </a:t>
                      </a:r>
                      <a:r>
                        <a:rPr lang="en-US" sz="800" b="0" u="none" baseline="0" dirty="0"/>
                        <a:t>(Act 1) Straight away the inspector has an effect on the atmosphere and is imposing on the previously happy atmosphere of the Birling’s celebration; the audience instantly know he’s there for a reason. “</a:t>
                      </a:r>
                      <a:r>
                        <a:rPr lang="en-US" sz="800" b="1" u="none" baseline="0" dirty="0"/>
                        <a:t>A Chain of events” </a:t>
                      </a:r>
                      <a:r>
                        <a:rPr lang="en-US" sz="800" b="0" u="none" baseline="0" dirty="0"/>
                        <a:t>(Act 1) The inspector highlights straight away that people in society are connected and therefore we are equally responsible for what happens to each other. “</a:t>
                      </a:r>
                      <a:r>
                        <a:rPr lang="en-US" sz="800" b="1" u="none" baseline="0" dirty="0"/>
                        <a:t>It’s my duty to ask questions” </a:t>
                      </a:r>
                      <a:r>
                        <a:rPr lang="en-US" sz="800" b="0" u="none" baseline="0" dirty="0"/>
                        <a:t>(Act 1)</a:t>
                      </a:r>
                      <a:r>
                        <a:rPr lang="en-US" sz="800" b="1" u="none" baseline="0" dirty="0"/>
                        <a:t> </a:t>
                      </a:r>
                      <a:r>
                        <a:rPr lang="en-US" sz="800" b="0" u="none" baseline="0" dirty="0"/>
                        <a:t>The inspector repeats the word ‘duty’ throughout the play to </a:t>
                      </a:r>
                      <a:r>
                        <a:rPr lang="en-US" sz="800" b="0" u="none" baseline="0" dirty="0" err="1"/>
                        <a:t>emphasise</a:t>
                      </a:r>
                      <a:r>
                        <a:rPr lang="en-US" sz="800" b="0" u="none" baseline="0" dirty="0"/>
                        <a:t> how he has a moral and professional obligation to find out the truth. “</a:t>
                      </a:r>
                      <a:r>
                        <a:rPr lang="en-US" sz="800" b="1" u="none" baseline="0" dirty="0"/>
                        <a:t>Well?” </a:t>
                      </a:r>
                      <a:r>
                        <a:rPr lang="en-US" sz="800" b="0" u="none" baseline="0" dirty="0"/>
                        <a:t>(Act 1) This represents the inspector’s omniscience showing he already knows what has ben discussed between Gerald and Sheila despite not being on stage. </a:t>
                      </a:r>
                      <a:r>
                        <a:rPr lang="en-GB" sz="800" b="1" dirty="0"/>
                        <a:t>“Each of you helped to kill her. Remember that. Never forget it”</a:t>
                      </a:r>
                      <a:r>
                        <a:rPr lang="en-GB" sz="800" b="0" dirty="0"/>
                        <a:t> (Act 3) As</a:t>
                      </a:r>
                      <a:r>
                        <a:rPr lang="en-GB" sz="800" b="0" baseline="0" dirty="0"/>
                        <a:t> part of his final speech, the inspector reminds them all that they are all responsible for the death of Eva Smith and they should learn from this mistake by considering the culpability of their actions in the future.. </a:t>
                      </a:r>
                      <a:r>
                        <a:rPr lang="en-GB" sz="800" b="1" dirty="0"/>
                        <a:t>“There are millions and millions and millions of Eva Smiths and John Smiths still left […] We don’t live alone.” </a:t>
                      </a:r>
                      <a:r>
                        <a:rPr lang="en-GB" sz="800" b="0" dirty="0"/>
                        <a:t>(Act 3)</a:t>
                      </a:r>
                      <a:r>
                        <a:rPr lang="en-GB" sz="800" b="0" baseline="0" dirty="0"/>
                        <a:t> In his final words, the inspector acts as Priestley’s mouthpiece voicing his socialist beliefs that we should strive for equality and recognise our collective social responsibility to each other. </a:t>
                      </a:r>
                      <a:endParaRPr lang="en-US" sz="800" b="1" u="none" baseline="0" dirty="0"/>
                    </a:p>
                  </a:txBody>
                  <a:tcPr marL="68580" marR="68580" marT="34290" marB="34290"/>
                </a:tc>
                <a:extLst>
                  <a:ext uri="{0D108BD9-81ED-4DB2-BD59-A6C34878D82A}">
                    <a16:rowId xmlns:a16="http://schemas.microsoft.com/office/drawing/2014/main" val="2688456801"/>
                  </a:ext>
                </a:extLst>
              </a:tr>
              <a:tr h="788441">
                <a:tc>
                  <a:txBody>
                    <a:bodyPr/>
                    <a:lstStyle/>
                    <a:p>
                      <a:r>
                        <a:rPr lang="en-US" sz="800" b="1" dirty="0" err="1"/>
                        <a:t>Mr</a:t>
                      </a:r>
                      <a:r>
                        <a:rPr lang="en-US" sz="800" b="1" dirty="0"/>
                        <a:t> Birling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50" b="0" dirty="0"/>
                        <a:t>As</a:t>
                      </a:r>
                      <a:r>
                        <a:rPr lang="en-US" sz="650" b="0" baseline="0" dirty="0"/>
                        <a:t> head of the house-hold, </a:t>
                      </a:r>
                      <a:r>
                        <a:rPr lang="en-US" sz="650" b="0" baseline="0" dirty="0" err="1"/>
                        <a:t>Mr</a:t>
                      </a:r>
                      <a:r>
                        <a:rPr lang="en-US" sz="650" b="0" baseline="0" dirty="0"/>
                        <a:t> Birling loves to patronise those around him and lecture them on life and business: </a:t>
                      </a:r>
                      <a:r>
                        <a:rPr lang="en-US" sz="650" b="0" i="1" u="none" baseline="0" dirty="0"/>
                        <a:t>naïve, capitalist, egotist, traditionalist</a:t>
                      </a:r>
                      <a:endParaRPr lang="en-US" sz="650" b="0" i="1" u="none" dirty="0"/>
                    </a:p>
                  </a:txBody>
                  <a:tcPr marL="68580" marR="68580" marT="34290" marB="34290"/>
                </a:tc>
                <a:tc>
                  <a:txBody>
                    <a:bodyPr/>
                    <a:lstStyle/>
                    <a:p>
                      <a:pPr marL="0" indent="0">
                        <a:buNone/>
                      </a:pPr>
                      <a:r>
                        <a:rPr lang="en-GB" sz="800" b="1" dirty="0">
                          <a:solidFill>
                            <a:schemeClr val="tx1"/>
                          </a:solidFill>
                        </a:rPr>
                        <a:t>“Heavy looking, rather portentous man” </a:t>
                      </a:r>
                      <a:r>
                        <a:rPr lang="en-GB" sz="800" b="0" dirty="0">
                          <a:solidFill>
                            <a:schemeClr val="tx1"/>
                          </a:solidFill>
                        </a:rPr>
                        <a:t>(Act 1) The opening stage directions show that</a:t>
                      </a:r>
                      <a:r>
                        <a:rPr lang="en-GB" sz="800" b="0" baseline="0" dirty="0">
                          <a:solidFill>
                            <a:schemeClr val="tx1"/>
                          </a:solidFill>
                        </a:rPr>
                        <a:t> he’s a greedy, pompous man. </a:t>
                      </a:r>
                      <a:r>
                        <a:rPr lang="en-GB" sz="800" b="1" dirty="0">
                          <a:solidFill>
                            <a:schemeClr val="tx1"/>
                          </a:solidFill>
                        </a:rPr>
                        <a:t>“I’m talking as a hard headed, practical man of business.” </a:t>
                      </a:r>
                      <a:r>
                        <a:rPr lang="en-GB" sz="800" b="0" dirty="0">
                          <a:solidFill>
                            <a:schemeClr val="tx1"/>
                          </a:solidFill>
                        </a:rPr>
                        <a:t>(Act 1)</a:t>
                      </a:r>
                      <a:r>
                        <a:rPr lang="en-GB" sz="800" b="0" baseline="0" dirty="0">
                          <a:solidFill>
                            <a:schemeClr val="tx1"/>
                          </a:solidFill>
                        </a:rPr>
                        <a:t> Mr Birling repeats this statement as he prides himself on being shrewd in business but it is clear that he does not know what he is talking about. </a:t>
                      </a:r>
                      <a:r>
                        <a:rPr lang="en-GB" sz="800" b="1" dirty="0">
                          <a:solidFill>
                            <a:schemeClr val="tx1"/>
                          </a:solidFill>
                        </a:rPr>
                        <a:t>“a man has to make his own way – has to look after himself”  </a:t>
                      </a:r>
                      <a:r>
                        <a:rPr lang="en-GB" sz="800" b="0" dirty="0">
                          <a:solidFill>
                            <a:schemeClr val="tx1"/>
                          </a:solidFill>
                        </a:rPr>
                        <a:t>(Act 1)</a:t>
                      </a:r>
                      <a:r>
                        <a:rPr lang="en-GB" sz="800" b="1" dirty="0">
                          <a:solidFill>
                            <a:schemeClr val="tx1"/>
                          </a:solidFill>
                        </a:rPr>
                        <a:t> </a:t>
                      </a:r>
                      <a:r>
                        <a:rPr lang="en-GB" sz="800" b="0" dirty="0">
                          <a:solidFill>
                            <a:schemeClr val="tx1"/>
                          </a:solidFill>
                        </a:rPr>
                        <a:t>Mr</a:t>
                      </a:r>
                      <a:r>
                        <a:rPr lang="en-GB" sz="800" b="0" baseline="0" dirty="0">
                          <a:solidFill>
                            <a:schemeClr val="tx1"/>
                          </a:solidFill>
                        </a:rPr>
                        <a:t> Birling is a staunch capitalist and believes in looking after himself above others. </a:t>
                      </a:r>
                      <a:r>
                        <a:rPr lang="en-GB" sz="800" b="1" dirty="0">
                          <a:solidFill>
                            <a:schemeClr val="tx1"/>
                          </a:solidFill>
                        </a:rPr>
                        <a:t>“If you don’t come down </a:t>
                      </a:r>
                      <a:r>
                        <a:rPr lang="en-GB" sz="800" b="1" dirty="0" smtClean="0">
                          <a:solidFill>
                            <a:schemeClr val="tx1"/>
                          </a:solidFill>
                        </a:rPr>
                        <a:t>sharply </a:t>
                      </a:r>
                      <a:r>
                        <a:rPr lang="en-GB" sz="800" b="1" dirty="0">
                          <a:solidFill>
                            <a:schemeClr val="tx1"/>
                          </a:solidFill>
                        </a:rPr>
                        <a:t>on these people they’d soon be asking for the earth” </a:t>
                      </a:r>
                      <a:r>
                        <a:rPr lang="en-GB" sz="800" b="0" dirty="0">
                          <a:solidFill>
                            <a:schemeClr val="tx1"/>
                          </a:solidFill>
                        </a:rPr>
                        <a:t>(Act 1)</a:t>
                      </a:r>
                      <a:r>
                        <a:rPr lang="en-GB" sz="800" b="0" baseline="0" dirty="0">
                          <a:solidFill>
                            <a:schemeClr val="tx1"/>
                          </a:solidFill>
                        </a:rPr>
                        <a:t>  As a capitalist, Mr Birling believes in maintaining the hierarchy and ensuring that labour forces remain powerless. </a:t>
                      </a:r>
                      <a:r>
                        <a:rPr lang="en-GB" sz="800" b="1" dirty="0">
                          <a:solidFill>
                            <a:schemeClr val="tx1"/>
                          </a:solidFill>
                        </a:rPr>
                        <a:t>“There’ll be a public scandal” </a:t>
                      </a:r>
                      <a:r>
                        <a:rPr lang="en-GB" sz="800" b="0" dirty="0">
                          <a:solidFill>
                            <a:schemeClr val="tx1"/>
                          </a:solidFill>
                        </a:rPr>
                        <a:t>(Act 3) Mr Birling cannot stand the fact that his reputation</a:t>
                      </a:r>
                      <a:r>
                        <a:rPr lang="en-GB" sz="800" b="0" baseline="0" dirty="0">
                          <a:solidFill>
                            <a:schemeClr val="tx1"/>
                          </a:solidFill>
                        </a:rPr>
                        <a:t> will suffer as a result of this investigation- it becomes apparent he cares more about his public image than the crimes he and his family have committed. </a:t>
                      </a:r>
                      <a:r>
                        <a:rPr lang="en-GB" sz="800" b="1" dirty="0">
                          <a:solidFill>
                            <a:schemeClr val="tx1"/>
                          </a:solidFill>
                        </a:rPr>
                        <a:t>“</a:t>
                      </a:r>
                      <a:r>
                        <a:rPr lang="en-GB" sz="800" b="1" dirty="0">
                          <a:solidFill>
                            <a:schemeClr val="tx1"/>
                          </a:solidFill>
                          <a:effectLst/>
                        </a:rPr>
                        <a:t>We’ve been had, that’s all.” </a:t>
                      </a:r>
                      <a:r>
                        <a:rPr lang="en-GB" sz="800" b="0" dirty="0">
                          <a:solidFill>
                            <a:schemeClr val="tx1"/>
                          </a:solidFill>
                          <a:effectLst/>
                        </a:rPr>
                        <a:t>(Act 3)</a:t>
                      </a:r>
                      <a:r>
                        <a:rPr lang="en-GB" sz="800" b="1" dirty="0">
                          <a:solidFill>
                            <a:schemeClr val="tx1"/>
                          </a:solidFill>
                          <a:effectLst/>
                        </a:rPr>
                        <a:t> </a:t>
                      </a:r>
                      <a:r>
                        <a:rPr lang="en-GB" sz="800" b="0" dirty="0">
                          <a:solidFill>
                            <a:schemeClr val="tx1"/>
                          </a:solidFill>
                          <a:effectLst/>
                        </a:rPr>
                        <a:t>Mr Birling is relieved at the idea of</a:t>
                      </a:r>
                      <a:r>
                        <a:rPr lang="en-GB" sz="800" b="0" baseline="0" dirty="0">
                          <a:solidFill>
                            <a:schemeClr val="tx1"/>
                          </a:solidFill>
                          <a:effectLst/>
                        </a:rPr>
                        <a:t> the inspector being a hoax and instantly reverts back to the way he was when the play began showing he has not changed or learned his lesson. </a:t>
                      </a:r>
                      <a:endParaRPr lang="en-US" sz="800" b="1" dirty="0"/>
                    </a:p>
                  </a:txBody>
                  <a:tcPr marL="68580" marR="68580" marT="34290" marB="34290"/>
                </a:tc>
                <a:extLst>
                  <a:ext uri="{0D108BD9-81ED-4DB2-BD59-A6C34878D82A}">
                    <a16:rowId xmlns:a16="http://schemas.microsoft.com/office/drawing/2014/main" val="4093244929"/>
                  </a:ext>
                </a:extLst>
              </a:tr>
              <a:tr h="750896">
                <a:tc>
                  <a:txBody>
                    <a:bodyPr/>
                    <a:lstStyle/>
                    <a:p>
                      <a:r>
                        <a:rPr lang="en-US" sz="800" b="1" dirty="0" smtClean="0"/>
                        <a:t>Mrs. </a:t>
                      </a:r>
                      <a:r>
                        <a:rPr lang="en-US" sz="800" b="1" dirty="0"/>
                        <a:t>Birling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650" b="0" baseline="0" dirty="0" smtClean="0"/>
                        <a:t>Mrs. Birling is a cold-hearted woman who is more concerned with her social reputation than her family. She is very prejudiced against others depending on </a:t>
                      </a:r>
                      <a:r>
                        <a:rPr lang="en-US" sz="650" b="0" baseline="0" smtClean="0"/>
                        <a:t>their class: </a:t>
                      </a:r>
                      <a:r>
                        <a:rPr lang="en-US" sz="650" b="0" i="1" u="none" baseline="0" dirty="0"/>
                        <a:t>imperious, obstinate, superior.</a:t>
                      </a:r>
                      <a:endParaRPr lang="en-US" sz="600" b="0" i="1" u="none"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t>“Be careful with that ring” </a:t>
                      </a:r>
                      <a:r>
                        <a:rPr lang="en-GB" sz="800" b="0" dirty="0"/>
                        <a:t>(Act 1)</a:t>
                      </a:r>
                      <a:r>
                        <a:rPr lang="en-GB" sz="800" b="1" dirty="0"/>
                        <a:t> </a:t>
                      </a:r>
                      <a:r>
                        <a:rPr lang="en-GB" sz="800" b="0" dirty="0"/>
                        <a:t>We know Mrs Birling is socially superior to the rest of her family and as</a:t>
                      </a:r>
                      <a:r>
                        <a:rPr lang="en-GB" sz="800" b="0" baseline="0" dirty="0"/>
                        <a:t> a consequence she often tries to control how they behave in accordance with her expectations. </a:t>
                      </a:r>
                      <a:r>
                        <a:rPr lang="en-US" sz="800" b="1" dirty="0"/>
                        <a:t> </a:t>
                      </a:r>
                      <a:r>
                        <a:rPr lang="en-GB" sz="800" b="1" dirty="0"/>
                        <a:t>“You’re quite wrong to suppose I shall regret what I did” </a:t>
                      </a:r>
                      <a:r>
                        <a:rPr lang="en-GB" sz="800" b="0" dirty="0"/>
                        <a:t>(Act 2) </a:t>
                      </a:r>
                      <a:r>
                        <a:rPr lang="en-GB" sz="800" b="1" dirty="0"/>
                        <a:t> </a:t>
                      </a:r>
                      <a:r>
                        <a:rPr lang="en-GB" sz="800" b="0" dirty="0"/>
                        <a:t>Mrs</a:t>
                      </a:r>
                      <a:r>
                        <a:rPr lang="en-GB" sz="800" b="0" baseline="0" dirty="0"/>
                        <a:t> Birling shows she is obstinate and refuses to cow down to the inspector and admit her mistakes. </a:t>
                      </a:r>
                      <a:r>
                        <a:rPr lang="en-GB" sz="800" b="1" dirty="0"/>
                        <a:t>“No, of course not. He’s only a boy” </a:t>
                      </a:r>
                      <a:r>
                        <a:rPr lang="en-GB" sz="800" b="0" dirty="0"/>
                        <a:t>(Act 2) Mrs</a:t>
                      </a:r>
                      <a:r>
                        <a:rPr lang="en-GB" sz="800" b="0" baseline="0" dirty="0"/>
                        <a:t> Birling </a:t>
                      </a:r>
                      <a:r>
                        <a:rPr lang="en-GB" sz="800" b="0" baseline="0" dirty="0" err="1"/>
                        <a:t>infantalises</a:t>
                      </a:r>
                      <a:r>
                        <a:rPr lang="en-GB" sz="800" b="0" baseline="0" dirty="0"/>
                        <a:t> her children and refuses to see acknowledge their immoral behaviour as culpability as adults. </a:t>
                      </a:r>
                      <a:r>
                        <a:rPr lang="en-GB" sz="800" b="1" dirty="0"/>
                        <a:t>“oh- she had some fancy reason. As if a girl of that sort would ever refuse money</a:t>
                      </a:r>
                      <a:r>
                        <a:rPr lang="en-GB" sz="800" b="0" dirty="0"/>
                        <a:t>!” (Act 2)</a:t>
                      </a:r>
                      <a:r>
                        <a:rPr lang="en-GB" sz="800" b="0" baseline="0" dirty="0"/>
                        <a:t>  Mrs Birling shows her prejudice against Eva here by stereotyping Eva because of her class and so she refuses to help her. </a:t>
                      </a:r>
                      <a:r>
                        <a:rPr lang="en-GB" sz="800" b="1" dirty="0"/>
                        <a:t>“[agitated] I don’t believe it. I won’t believe it.” </a:t>
                      </a:r>
                      <a:r>
                        <a:rPr lang="en-GB" sz="800" b="0" dirty="0"/>
                        <a:t>(Act</a:t>
                      </a:r>
                      <a:r>
                        <a:rPr lang="en-GB" sz="800" b="0" baseline="0" dirty="0"/>
                        <a:t> </a:t>
                      </a:r>
                      <a:r>
                        <a:rPr lang="en-GB" sz="800" b="0" dirty="0"/>
                        <a:t>2) When</a:t>
                      </a:r>
                      <a:r>
                        <a:rPr lang="en-GB" sz="800" b="0" baseline="0" dirty="0"/>
                        <a:t> she finally realises what she has done, Mrs Birling reacts almost childishly having finally lost her power to the inspector. </a:t>
                      </a:r>
                      <a:endParaRPr lang="en-GB" sz="800" b="1" dirty="0"/>
                    </a:p>
                  </a:txBody>
                  <a:tcPr marL="68580" marR="68580" marT="34290" marB="34290"/>
                </a:tc>
                <a:extLst>
                  <a:ext uri="{0D108BD9-81ED-4DB2-BD59-A6C34878D82A}">
                    <a16:rowId xmlns:a16="http://schemas.microsoft.com/office/drawing/2014/main" val="1755489928"/>
                  </a:ext>
                </a:extLst>
              </a:tr>
              <a:tr h="1028728">
                <a:tc>
                  <a:txBody>
                    <a:bodyPr/>
                    <a:lstStyle/>
                    <a:p>
                      <a:r>
                        <a:rPr lang="en-US" sz="800" b="1" dirty="0"/>
                        <a:t>Sheila </a:t>
                      </a:r>
                    </a:p>
                  </a:txBody>
                  <a:tcPr marL="68580" marR="68580" marT="34290" marB="34290"/>
                </a:tc>
                <a:tc>
                  <a:txBody>
                    <a:bodyPr/>
                    <a:lstStyle/>
                    <a:p>
                      <a:r>
                        <a:rPr lang="en-GB" sz="650" dirty="0"/>
                        <a:t>The spoilt</a:t>
                      </a:r>
                      <a:r>
                        <a:rPr lang="en-GB" sz="650" baseline="0" dirty="0"/>
                        <a:t> daughter of Mr and Mrs Birling who is engaged to Gerald Croft. Sheila soon matures and learns from her mistakes under the inspector’s influence: </a:t>
                      </a:r>
                      <a:r>
                        <a:rPr lang="en-GB" sz="650" i="1" u="none" baseline="0" dirty="0"/>
                        <a:t>petulant, shallow, envious, suspicious, shrewd</a:t>
                      </a:r>
                      <a:r>
                        <a:rPr lang="en-GB" sz="650" u="sng" baseline="0" dirty="0"/>
                        <a:t>. </a:t>
                      </a:r>
                      <a:endParaRPr lang="en-US" sz="650" b="0" i="1" u="sng" dirty="0"/>
                    </a:p>
                  </a:txBody>
                  <a:tcPr marL="68580" marR="68580" marT="34290" marB="34290"/>
                </a:tc>
                <a:tc>
                  <a:txBody>
                    <a:bodyPr/>
                    <a:lstStyle/>
                    <a:p>
                      <a:r>
                        <a:rPr lang="en-GB" sz="800" b="1" i="0" dirty="0">
                          <a:effectLst/>
                        </a:rPr>
                        <a:t>'Yes – except for all last summer, when you never came near me, and I wondered what had happened to you.” </a:t>
                      </a:r>
                      <a:r>
                        <a:rPr lang="en-GB" sz="800" b="0" i="0" dirty="0">
                          <a:effectLst/>
                        </a:rPr>
                        <a:t>(Act 1) Sheila’s comments here show that she does have doubt about</a:t>
                      </a:r>
                      <a:r>
                        <a:rPr lang="en-GB" sz="800" b="0" i="0" baseline="0" dirty="0">
                          <a:effectLst/>
                        </a:rPr>
                        <a:t> her relationship with Gerald and the extent of his feelings towards her- this also foreshadows his confession later in the play.</a:t>
                      </a:r>
                      <a:r>
                        <a:rPr lang="en-GB" sz="800" b="1" i="0" dirty="0">
                          <a:effectLst/>
                        </a:rPr>
                        <a:t> </a:t>
                      </a:r>
                      <a:r>
                        <a:rPr lang="en-US" sz="800" b="1" baseline="0" dirty="0"/>
                        <a:t>“But these girls aren’t cheap </a:t>
                      </a:r>
                      <a:r>
                        <a:rPr lang="en-US" sz="800" b="1" baseline="0" dirty="0" err="1"/>
                        <a:t>labour</a:t>
                      </a:r>
                      <a:r>
                        <a:rPr lang="en-US" sz="800" b="1" baseline="0" dirty="0"/>
                        <a:t> – they’re people”  </a:t>
                      </a:r>
                      <a:r>
                        <a:rPr lang="en-US" sz="800" b="0" baseline="0" dirty="0"/>
                        <a:t>(Act 1) Unlike her father, Sheila shows more humility and </a:t>
                      </a:r>
                      <a:r>
                        <a:rPr lang="en-US" sz="800" b="0" baseline="0" dirty="0" err="1"/>
                        <a:t>recognises</a:t>
                      </a:r>
                      <a:r>
                        <a:rPr lang="en-US" sz="800" b="0" baseline="0" dirty="0"/>
                        <a:t> that the lower class are people with the same rights as her and not </a:t>
                      </a:r>
                      <a:r>
                        <a:rPr lang="en-US" sz="800" b="0" baseline="0" dirty="0" err="1"/>
                        <a:t>labour</a:t>
                      </a:r>
                      <a:r>
                        <a:rPr lang="en-US" sz="800" b="0" baseline="0" dirty="0"/>
                        <a:t> to be exploited for profit. </a:t>
                      </a:r>
                      <a:r>
                        <a:rPr lang="en-GB" sz="800" b="1" i="0" dirty="0">
                          <a:effectLst/>
                        </a:rPr>
                        <a:t> ‘(laughs rather hysterically) Why – you fool – he knows. Of course he knows. And I hate to think how much he knows that we don’t know yet.” </a:t>
                      </a:r>
                      <a:r>
                        <a:rPr lang="en-GB" sz="800" b="0" i="0" dirty="0">
                          <a:effectLst/>
                        </a:rPr>
                        <a:t>(Act 1)</a:t>
                      </a:r>
                      <a:r>
                        <a:rPr lang="en-GB" sz="800" b="1" i="0" dirty="0">
                          <a:effectLst/>
                        </a:rPr>
                        <a:t> </a:t>
                      </a:r>
                      <a:r>
                        <a:rPr lang="en-GB" sz="800" b="0" i="0" dirty="0">
                          <a:effectLst/>
                        </a:rPr>
                        <a:t>Sheila</a:t>
                      </a:r>
                      <a:r>
                        <a:rPr lang="en-GB" sz="800" b="0" i="0" baseline="0" dirty="0">
                          <a:effectLst/>
                        </a:rPr>
                        <a:t> attempts to get Gerald to confess, almost taking on the inspector’s role and shows that she already recognises what the inspector is doing. </a:t>
                      </a:r>
                      <a:r>
                        <a:rPr lang="en-GB" sz="800" b="1" i="0" baseline="0" dirty="0">
                          <a:effectLst/>
                        </a:rPr>
                        <a:t>“you and I aren’t the same people who sat down to dinner” </a:t>
                      </a:r>
                      <a:r>
                        <a:rPr lang="en-GB" sz="800" b="0" i="0" baseline="0" dirty="0">
                          <a:effectLst/>
                        </a:rPr>
                        <a:t>(Act 2) Sheila shows her independence here by handing Gerald the ring back and earning the audience’s respect. “</a:t>
                      </a:r>
                      <a:r>
                        <a:rPr lang="en-GB" sz="800" b="1" i="0" dirty="0">
                          <a:effectLst/>
                        </a:rPr>
                        <a:t>You mustn’t try to build up a kind of wall between us and that girl. If you do, then the Inspector will just break it down.” </a:t>
                      </a:r>
                      <a:r>
                        <a:rPr lang="en-GB" sz="800" b="0" i="0" dirty="0">
                          <a:effectLst/>
                        </a:rPr>
                        <a:t>(Act 2) Sheila desperately</a:t>
                      </a:r>
                      <a:r>
                        <a:rPr lang="en-GB" sz="800" b="0" i="0" baseline="0" dirty="0">
                          <a:effectLst/>
                        </a:rPr>
                        <a:t> tries to get her mother to confess as Sheila has seen that the </a:t>
                      </a:r>
                      <a:r>
                        <a:rPr lang="en-GB" sz="800" b="0" i="0" baseline="0" dirty="0" err="1">
                          <a:effectLst/>
                        </a:rPr>
                        <a:t>Birlings</a:t>
                      </a:r>
                      <a:r>
                        <a:rPr lang="en-GB" sz="800" b="0" i="0" baseline="0" dirty="0">
                          <a:effectLst/>
                        </a:rPr>
                        <a:t> are not protected or entitled to anything more than anyone else. </a:t>
                      </a:r>
                      <a:r>
                        <a:rPr lang="en-GB" sz="800" b="1" i="0" baseline="0" dirty="0">
                          <a:effectLst/>
                        </a:rPr>
                        <a:t>“</a:t>
                      </a:r>
                      <a:r>
                        <a:rPr lang="en-GB" sz="800" b="1" i="0" dirty="0">
                          <a:effectLst/>
                        </a:rPr>
                        <a:t>No, because I remember what he said, How he looked, and what he made me feel. Fire and blood and anguish. And it frightens me the way you talk‘ </a:t>
                      </a:r>
                      <a:r>
                        <a:rPr lang="en-GB" sz="800" b="0" i="0" dirty="0">
                          <a:effectLst/>
                        </a:rPr>
                        <a:t>(Act 3) Sheila has changed and will not follow</a:t>
                      </a:r>
                      <a:r>
                        <a:rPr lang="en-GB" sz="800" b="0" i="0" baseline="0" dirty="0">
                          <a:effectLst/>
                        </a:rPr>
                        <a:t> her parents in pretending to be ignorant of her role in society and she makes her disapproval of their behaviour clear. </a:t>
                      </a:r>
                      <a:endParaRPr lang="en-US" sz="800" b="1" dirty="0"/>
                    </a:p>
                  </a:txBody>
                  <a:tcPr marL="68580" marR="68580" marT="34290" marB="34290"/>
                </a:tc>
                <a:extLst>
                  <a:ext uri="{0D108BD9-81ED-4DB2-BD59-A6C34878D82A}">
                    <a16:rowId xmlns:a16="http://schemas.microsoft.com/office/drawing/2014/main" val="4197101136"/>
                  </a:ext>
                </a:extLst>
              </a:tr>
              <a:tr h="908585">
                <a:tc>
                  <a:txBody>
                    <a:bodyPr/>
                    <a:lstStyle/>
                    <a:p>
                      <a:r>
                        <a:rPr lang="en-US" sz="800" b="1" dirty="0"/>
                        <a:t>Eric </a:t>
                      </a:r>
                    </a:p>
                  </a:txBody>
                  <a:tcPr marL="68580" marR="68580" marT="34290" marB="34290"/>
                </a:tc>
                <a:tc>
                  <a:txBody>
                    <a:bodyPr/>
                    <a:lstStyle/>
                    <a:p>
                      <a:r>
                        <a:rPr lang="en-GB" sz="650" dirty="0"/>
                        <a:t>The</a:t>
                      </a:r>
                      <a:r>
                        <a:rPr lang="en-GB" sz="650" baseline="0" dirty="0"/>
                        <a:t> son of Mr and Mrs Birling who is drunk and socially awkward. He steals from his family and rapes Eva, but he admits his mistakes: </a:t>
                      </a:r>
                      <a:r>
                        <a:rPr lang="en-GB" sz="650" i="1" u="none" baseline="0" dirty="0"/>
                        <a:t>juvenile, aggressive, culpable, repentant.</a:t>
                      </a:r>
                      <a:endParaRPr lang="en-US" sz="650" b="0" i="1" u="none" baseline="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a:t>“not quite at ease, half shy, half assertive” </a:t>
                      </a:r>
                      <a:r>
                        <a:rPr lang="en-GB" sz="800" b="0" dirty="0"/>
                        <a:t>From the opening stage</a:t>
                      </a:r>
                      <a:r>
                        <a:rPr lang="en-GB" sz="800" b="0" baseline="0" dirty="0"/>
                        <a:t> directions we can see that Eric is isolated from the rest of the family and that his behaviour is odd and erratic. This foreshadows his uncomfortable familial relationships which will rise to the surface later on in the play</a:t>
                      </a:r>
                      <a:r>
                        <a:rPr lang="en-GB" sz="800" b="1" baseline="0" dirty="0"/>
                        <a:t>. </a:t>
                      </a:r>
                      <a:r>
                        <a:rPr lang="en-GB" sz="800" b="1" dirty="0"/>
                        <a:t>I was in that state when a chap easily turns nasty”</a:t>
                      </a:r>
                      <a:r>
                        <a:rPr lang="en-GB" sz="800" b="0" dirty="0"/>
                        <a:t>(Act 3) Eric admits his crime and reveals that he is a</a:t>
                      </a:r>
                      <a:r>
                        <a:rPr lang="en-GB" sz="800" b="0" baseline="0" dirty="0"/>
                        <a:t> drunk who raped Eva Smith and did not even remember that he had done it</a:t>
                      </a:r>
                      <a:r>
                        <a:rPr lang="en-US" sz="800" b="0" baseline="0" dirty="0"/>
                        <a:t>. </a:t>
                      </a:r>
                      <a:r>
                        <a:rPr lang="en-US" sz="800" b="1" baseline="0" dirty="0"/>
                        <a:t>“</a:t>
                      </a:r>
                      <a:r>
                        <a:rPr lang="en-US" sz="800" b="1" dirty="0"/>
                        <a:t>Because you’re not the kind of father a chap could go to when he’s in trouble – that’s why”</a:t>
                      </a:r>
                      <a:r>
                        <a:rPr lang="en-US" sz="800" b="0" dirty="0"/>
                        <a:t>(Act 3) As the family relationships</a:t>
                      </a:r>
                      <a:r>
                        <a:rPr lang="en-US" sz="800" b="0" baseline="0" dirty="0"/>
                        <a:t> fully break down, we see how little Eric and </a:t>
                      </a:r>
                      <a:r>
                        <a:rPr lang="en-US" sz="800" b="0" baseline="0" dirty="0" err="1"/>
                        <a:t>Mr</a:t>
                      </a:r>
                      <a:r>
                        <a:rPr lang="en-US" sz="800" b="0" baseline="0" dirty="0"/>
                        <a:t> Birling know and understand each other. </a:t>
                      </a:r>
                      <a:r>
                        <a:rPr lang="en-US" sz="800" b="1" baseline="0" dirty="0"/>
                        <a:t>“</a:t>
                      </a:r>
                      <a:r>
                        <a:rPr lang="en-US" sz="800" b="1" dirty="0"/>
                        <a:t>and the child she’d had too – my child – your own grandchild – you killed them both – damn you-” </a:t>
                      </a:r>
                      <a:r>
                        <a:rPr lang="en-US" sz="800" b="0" dirty="0"/>
                        <a:t>(Act 3) Upon</a:t>
                      </a:r>
                      <a:r>
                        <a:rPr lang="en-US" sz="800" b="0" baseline="0" dirty="0"/>
                        <a:t> learning about what </a:t>
                      </a:r>
                      <a:r>
                        <a:rPr lang="en-US" sz="800" b="0" baseline="0" dirty="0" err="1"/>
                        <a:t>Mrs</a:t>
                      </a:r>
                      <a:r>
                        <a:rPr lang="en-US" sz="800" b="0" baseline="0" dirty="0"/>
                        <a:t> Birling had done two weeks earlier, Eric turns on his own mother revealing his rage and aggressive </a:t>
                      </a:r>
                      <a:r>
                        <a:rPr lang="en-US" sz="800" b="0" baseline="0" dirty="0" err="1"/>
                        <a:t>behaviour</a:t>
                      </a:r>
                      <a:r>
                        <a:rPr lang="en-US" sz="800" b="0" baseline="0" dirty="0"/>
                        <a:t>- it is clear that he has lost all control at this point in the play. </a:t>
                      </a:r>
                      <a:r>
                        <a:rPr lang="en-US" sz="800" b="1" baseline="0" dirty="0"/>
                        <a:t>“</a:t>
                      </a:r>
                      <a:r>
                        <a:rPr lang="en-US" sz="800" b="1" dirty="0"/>
                        <a:t>The money’s not the important thing. It’s what happened to the girl and what we all did to her that matters.” </a:t>
                      </a:r>
                      <a:r>
                        <a:rPr lang="en-US" sz="800" b="0" dirty="0"/>
                        <a:t>(Act 3)  Despite his horrifying </a:t>
                      </a:r>
                      <a:r>
                        <a:rPr lang="en-US" sz="800" b="0" dirty="0" err="1"/>
                        <a:t>behaviour</a:t>
                      </a:r>
                      <a:r>
                        <a:rPr lang="en-US" sz="800" b="0" dirty="0"/>
                        <a:t>. Eric shows</a:t>
                      </a:r>
                      <a:r>
                        <a:rPr lang="en-US" sz="800" b="0" baseline="0" dirty="0"/>
                        <a:t> that he, like Sheila, has changed his ways and focuses on the lessons he has been taught by the inspector behaving morally in the end of the play and refuses to revert to his former </a:t>
                      </a:r>
                      <a:r>
                        <a:rPr lang="en-US" sz="800" b="0" baseline="0" dirty="0" err="1"/>
                        <a:t>behaviour</a:t>
                      </a:r>
                      <a:r>
                        <a:rPr lang="en-US" sz="800" b="0" baseline="0" dirty="0"/>
                        <a:t>.</a:t>
                      </a:r>
                      <a:endParaRPr lang="en-GB" sz="800" dirty="0"/>
                    </a:p>
                  </a:txBody>
                  <a:tcPr marL="68580" marR="68580" marT="34290" marB="34290"/>
                </a:tc>
                <a:extLst>
                  <a:ext uri="{0D108BD9-81ED-4DB2-BD59-A6C34878D82A}">
                    <a16:rowId xmlns:a16="http://schemas.microsoft.com/office/drawing/2014/main" val="2564391534"/>
                  </a:ext>
                </a:extLst>
              </a:tr>
              <a:tr h="908585">
                <a:tc>
                  <a:txBody>
                    <a:bodyPr/>
                    <a:lstStyle/>
                    <a:p>
                      <a:r>
                        <a:rPr lang="en-US" sz="800" b="1" dirty="0"/>
                        <a:t>Gerald</a:t>
                      </a:r>
                      <a:r>
                        <a:rPr lang="en-US" sz="800" b="1" baseline="0" dirty="0"/>
                        <a:t> </a:t>
                      </a:r>
                      <a:endParaRPr lang="en-US" sz="800" b="1" dirty="0"/>
                    </a:p>
                  </a:txBody>
                  <a:tcPr marL="68580" marR="68580" marT="34290" marB="34290"/>
                </a:tc>
                <a:tc>
                  <a:txBody>
                    <a:bodyPr/>
                    <a:lstStyle/>
                    <a:p>
                      <a:r>
                        <a:rPr lang="en-GB" sz="650" dirty="0"/>
                        <a:t>A young aristocrat, Gerald</a:t>
                      </a:r>
                      <a:r>
                        <a:rPr lang="en-GB" sz="650" baseline="0" dirty="0"/>
                        <a:t> Croft holds the highest social status in the play. He has a good reputation and although he is morally corrupt : </a:t>
                      </a:r>
                      <a:r>
                        <a:rPr lang="en-GB" sz="650" i="1" u="none" baseline="0" dirty="0"/>
                        <a:t>hypocrite, patronising, aristocratic.</a:t>
                      </a:r>
                      <a:endParaRPr lang="en-US" sz="650" b="0" i="1" u="none" dirty="0"/>
                    </a:p>
                  </a:txBody>
                  <a:tcPr marL="68580" marR="68580" marT="34290" marB="34290"/>
                </a:tc>
                <a:tc>
                  <a:txBody>
                    <a:bodyPr/>
                    <a:lstStyle/>
                    <a:p>
                      <a:pPr marL="0" indent="0">
                        <a:buNone/>
                      </a:pPr>
                      <a:r>
                        <a:rPr lang="en-GB" sz="800" b="1" dirty="0"/>
                        <a:t>“An attractive chap” &amp; “rather</a:t>
                      </a:r>
                      <a:r>
                        <a:rPr lang="en-GB" sz="800" b="1" baseline="0" dirty="0"/>
                        <a:t> too manly to be a dandy but very much the easy well-bred young man-about-town.”  </a:t>
                      </a:r>
                      <a:r>
                        <a:rPr lang="en-GB" sz="800" b="0" baseline="0" dirty="0"/>
                        <a:t>(Act 1)  These opening stage directions show that Gerald is a handsome and well-bred aristocrat, hence Priestley is already setting up the importance of his reputation. </a:t>
                      </a:r>
                      <a:r>
                        <a:rPr lang="en-GB" sz="800" b="1" dirty="0"/>
                        <a:t>“It was all over and done with, last summer. I hadn’t set eyes on the girl for at least six months. I don’t come into this suicide business.” </a:t>
                      </a:r>
                      <a:r>
                        <a:rPr lang="en-GB" sz="800" b="0" dirty="0"/>
                        <a:t>(Act 2) Gerald immediately denies all culpability in Eva’s death, showing</a:t>
                      </a:r>
                      <a:r>
                        <a:rPr lang="en-GB" sz="800" b="0" baseline="0" dirty="0"/>
                        <a:t> that he too will refuse to acknowledge his sins. </a:t>
                      </a:r>
                      <a:r>
                        <a:rPr lang="en-GB" sz="800" b="1" dirty="0"/>
                        <a:t>“you’ve been through it- and now you want to see somebody else put through it.” </a:t>
                      </a:r>
                      <a:r>
                        <a:rPr lang="en-GB" sz="800" b="0" dirty="0"/>
                        <a:t>(Act 2) As they are interrogated, Gerald and Sheila turn on each other</a:t>
                      </a:r>
                      <a:r>
                        <a:rPr lang="en-GB" sz="800" b="0" baseline="0" dirty="0"/>
                        <a:t> rather than supporting each other revealing a lack of trust and understanding between them showing the audience that their relationship was indeed a farce. </a:t>
                      </a:r>
                      <a:r>
                        <a:rPr lang="en-GB" sz="800" b="1" dirty="0"/>
                        <a:t>“There isn’t any such inspector. We’ve been had.” </a:t>
                      </a:r>
                      <a:r>
                        <a:rPr lang="en-GB" sz="800" b="0" dirty="0"/>
                        <a:t>(Act 3) Gerald returns to the stage</a:t>
                      </a:r>
                      <a:r>
                        <a:rPr lang="en-GB" sz="800" b="0" baseline="0" dirty="0"/>
                        <a:t> triumphant having saved their reputations by revealing the inspector is a fake demonstrating that his priority all along has been to protect his reputation. </a:t>
                      </a:r>
                      <a:r>
                        <a:rPr lang="en-GB" sz="800" b="1" dirty="0"/>
                        <a:t>“Everything’s all right now Sheila [holds up the ring] what about this ring?” </a:t>
                      </a:r>
                      <a:r>
                        <a:rPr lang="en-GB" sz="800" b="0" dirty="0"/>
                        <a:t>(Act 3)</a:t>
                      </a:r>
                      <a:r>
                        <a:rPr lang="en-GB" sz="800" b="1" dirty="0"/>
                        <a:t> </a:t>
                      </a:r>
                      <a:r>
                        <a:rPr lang="en-GB" sz="800" b="0" dirty="0"/>
                        <a:t>Gerald loses all respect fro the audience as he too attempts</a:t>
                      </a:r>
                      <a:r>
                        <a:rPr lang="en-GB" sz="800" b="0" baseline="0" dirty="0"/>
                        <a:t> to erase the events of the evening and believes that he can resume his relationship with Sheila as before showing that he has not learned anything from the inspector. </a:t>
                      </a:r>
                      <a:endParaRPr lang="en-US" sz="800" b="1" dirty="0"/>
                    </a:p>
                  </a:txBody>
                  <a:tcPr marL="68580" marR="68580" marT="34290" marB="34290"/>
                </a:tc>
                <a:extLst>
                  <a:ext uri="{0D108BD9-81ED-4DB2-BD59-A6C34878D82A}">
                    <a16:rowId xmlns:a16="http://schemas.microsoft.com/office/drawing/2014/main" val="2684255182"/>
                  </a:ext>
                </a:extLst>
              </a:tr>
              <a:tr h="908585">
                <a:tc>
                  <a:txBody>
                    <a:bodyPr/>
                    <a:lstStyle/>
                    <a:p>
                      <a:r>
                        <a:rPr lang="en-US" sz="800" b="1" dirty="0"/>
                        <a:t>Eva Smith </a:t>
                      </a:r>
                    </a:p>
                  </a:txBody>
                  <a:tcPr marL="68580" marR="68580" marT="34290" marB="34290"/>
                </a:tc>
                <a:tc>
                  <a:txBody>
                    <a:bodyPr/>
                    <a:lstStyle/>
                    <a:p>
                      <a:r>
                        <a:rPr lang="en-GB" sz="650" baseline="0" dirty="0"/>
                        <a:t>Never on stage but she represents the oppressed and marginalised working class</a:t>
                      </a:r>
                      <a:r>
                        <a:rPr lang="en-GB" sz="650" i="1" u="none" baseline="0" dirty="0"/>
                        <a:t>: victim, dignified, silent</a:t>
                      </a:r>
                      <a:endParaRPr lang="en-US" sz="650" b="0" i="1" u="none" dirty="0"/>
                    </a:p>
                  </a:txBody>
                  <a:tcPr marL="68580" marR="68580" marT="34290" marB="34290"/>
                </a:tc>
                <a:tc>
                  <a:txBody>
                    <a:bodyPr/>
                    <a:lstStyle/>
                    <a:p>
                      <a:r>
                        <a:rPr lang="en-GB" sz="800" b="1" kern="1200" dirty="0">
                          <a:solidFill>
                            <a:schemeClr val="dk1"/>
                          </a:solidFill>
                          <a:effectLst/>
                          <a:latin typeface="+mn-lt"/>
                          <a:ea typeface="+mn-ea"/>
                          <a:cs typeface="+mn-cs"/>
                        </a:rPr>
                        <a:t>“She was in great agony” </a:t>
                      </a:r>
                      <a:r>
                        <a:rPr lang="en-GB" sz="800" b="0" kern="1200" dirty="0">
                          <a:solidFill>
                            <a:schemeClr val="dk1"/>
                          </a:solidFill>
                          <a:effectLst/>
                          <a:latin typeface="+mn-lt"/>
                          <a:ea typeface="+mn-ea"/>
                          <a:cs typeface="+mn-cs"/>
                        </a:rPr>
                        <a:t>(Act 1) The inspector</a:t>
                      </a:r>
                      <a:r>
                        <a:rPr lang="en-GB" sz="800" b="0" kern="1200" baseline="0" dirty="0">
                          <a:solidFill>
                            <a:schemeClr val="dk1"/>
                          </a:solidFill>
                          <a:effectLst/>
                          <a:latin typeface="+mn-lt"/>
                          <a:ea typeface="+mn-ea"/>
                          <a:cs typeface="+mn-cs"/>
                        </a:rPr>
                        <a:t> makes a point of repeatedly stating how painful and agonising Eva Smith’s death was to make sure the </a:t>
                      </a:r>
                      <a:r>
                        <a:rPr lang="en-GB" sz="800" b="0" kern="1200" baseline="0" dirty="0" err="1">
                          <a:solidFill>
                            <a:schemeClr val="dk1"/>
                          </a:solidFill>
                          <a:effectLst/>
                          <a:latin typeface="+mn-lt"/>
                          <a:ea typeface="+mn-ea"/>
                          <a:cs typeface="+mn-cs"/>
                        </a:rPr>
                        <a:t>Birlings</a:t>
                      </a:r>
                      <a:r>
                        <a:rPr lang="en-GB" sz="800" b="0" kern="1200" baseline="0" dirty="0">
                          <a:solidFill>
                            <a:schemeClr val="dk1"/>
                          </a:solidFill>
                          <a:effectLst/>
                          <a:latin typeface="+mn-lt"/>
                          <a:ea typeface="+mn-ea"/>
                          <a:cs typeface="+mn-cs"/>
                        </a:rPr>
                        <a:t> and Gerald acknowledge their guilt and understand the horrific consequences of their actions. </a:t>
                      </a:r>
                      <a:r>
                        <a:rPr lang="en-GB" sz="800" b="1" kern="1200" baseline="0" dirty="0">
                          <a:solidFill>
                            <a:schemeClr val="dk1"/>
                          </a:solidFill>
                          <a:effectLst/>
                          <a:latin typeface="+mn-lt"/>
                          <a:ea typeface="+mn-ea"/>
                          <a:cs typeface="+mn-cs"/>
                        </a:rPr>
                        <a:t>“a good worker” </a:t>
                      </a:r>
                      <a:r>
                        <a:rPr lang="en-GB" sz="800" b="0" kern="1200" baseline="0" dirty="0">
                          <a:solidFill>
                            <a:schemeClr val="dk1"/>
                          </a:solidFill>
                          <a:effectLst/>
                          <a:latin typeface="+mn-lt"/>
                          <a:ea typeface="+mn-ea"/>
                          <a:cs typeface="+mn-cs"/>
                        </a:rPr>
                        <a:t>(Act 1) Mr Birling acknowledges she was a good worker and was considering promoting her, this shows Eva had a good work ethic and so it was unjustified to reject the worker’s pleas for a more decent salary and fire Eva Smith to make an example of her. Here she represents how the working class were exploited by their employers for maximum profit. </a:t>
                      </a:r>
                      <a:r>
                        <a:rPr lang="en-GB" sz="800" b="1" kern="1200" baseline="0" dirty="0">
                          <a:solidFill>
                            <a:schemeClr val="dk1"/>
                          </a:solidFill>
                          <a:effectLst/>
                          <a:latin typeface="+mn-lt"/>
                          <a:ea typeface="+mn-ea"/>
                          <a:cs typeface="+mn-cs"/>
                        </a:rPr>
                        <a:t>“She wasn’t pretty when I saw her today, but she had been pretty” </a:t>
                      </a:r>
                      <a:r>
                        <a:rPr lang="en-GB" sz="800" b="0" kern="1200" baseline="0" dirty="0">
                          <a:solidFill>
                            <a:schemeClr val="dk1"/>
                          </a:solidFill>
                          <a:effectLst/>
                          <a:latin typeface="+mn-lt"/>
                          <a:ea typeface="+mn-ea"/>
                          <a:cs typeface="+mn-cs"/>
                        </a:rPr>
                        <a:t>(Act 1) Often throughout the play, Eva is described as pretty, this draws parallels between Eva and Sheila and how they could have led similar lives if it were not for class prejudice. </a:t>
                      </a:r>
                      <a:r>
                        <a:rPr lang="en-GB" sz="800" b="1" kern="1200" dirty="0">
                          <a:solidFill>
                            <a:schemeClr val="dk1"/>
                          </a:solidFill>
                          <a:effectLst/>
                          <a:latin typeface="+mn-lt"/>
                          <a:ea typeface="+mn-ea"/>
                          <a:cs typeface="+mn-cs"/>
                        </a:rPr>
                        <a:t>“She</a:t>
                      </a:r>
                      <a:r>
                        <a:rPr lang="en-GB" sz="800" b="1" kern="1200" baseline="0" dirty="0">
                          <a:solidFill>
                            <a:schemeClr val="dk1"/>
                          </a:solidFill>
                          <a:effectLst/>
                          <a:latin typeface="+mn-lt"/>
                          <a:ea typeface="+mn-ea"/>
                          <a:cs typeface="+mn-cs"/>
                        </a:rPr>
                        <a:t> looked young and fresh and charming and altogether out of place down there” </a:t>
                      </a:r>
                      <a:r>
                        <a:rPr lang="en-GB" sz="800" b="0" kern="1200" baseline="0" dirty="0">
                          <a:solidFill>
                            <a:schemeClr val="dk1"/>
                          </a:solidFill>
                          <a:effectLst/>
                          <a:latin typeface="+mn-lt"/>
                          <a:ea typeface="+mn-ea"/>
                          <a:cs typeface="+mn-cs"/>
                        </a:rPr>
                        <a:t>(Act 2) We have sympathy for Daisy Renton as she is vulnerable in the Palace bar and her beauty means that the entitled upper class men such as old </a:t>
                      </a:r>
                      <a:r>
                        <a:rPr lang="en-GB" sz="800" b="0" kern="1200" baseline="0" dirty="0" err="1">
                          <a:solidFill>
                            <a:schemeClr val="dk1"/>
                          </a:solidFill>
                          <a:effectLst/>
                          <a:latin typeface="+mn-lt"/>
                          <a:ea typeface="+mn-ea"/>
                          <a:cs typeface="+mn-cs"/>
                        </a:rPr>
                        <a:t>Meggarty</a:t>
                      </a:r>
                      <a:r>
                        <a:rPr lang="en-GB" sz="800" b="0" kern="1200" baseline="0" dirty="0">
                          <a:solidFill>
                            <a:schemeClr val="dk1"/>
                          </a:solidFill>
                          <a:effectLst/>
                          <a:latin typeface="+mn-lt"/>
                          <a:ea typeface="+mn-ea"/>
                          <a:cs typeface="+mn-cs"/>
                        </a:rPr>
                        <a:t> attempt to sexually exploit her </a:t>
                      </a:r>
                      <a:r>
                        <a:rPr lang="en-GB" sz="800" b="1" kern="1200" baseline="0" dirty="0">
                          <a:solidFill>
                            <a:schemeClr val="dk1"/>
                          </a:solidFill>
                          <a:effectLst/>
                          <a:latin typeface="+mn-lt"/>
                          <a:ea typeface="+mn-ea"/>
                          <a:cs typeface="+mn-cs"/>
                        </a:rPr>
                        <a:t>“She wouldn't take anymore, and she didn’t want to see me again</a:t>
                      </a:r>
                      <a:r>
                        <a:rPr lang="en-GB" sz="800" b="0" kern="1200" baseline="0" dirty="0">
                          <a:solidFill>
                            <a:schemeClr val="dk1"/>
                          </a:solidFill>
                          <a:effectLst/>
                          <a:latin typeface="+mn-lt"/>
                          <a:ea typeface="+mn-ea"/>
                          <a:cs typeface="+mn-cs"/>
                        </a:rPr>
                        <a:t>”  (Act 3) Eva Smith behaves maturely with Eric and shows she has moral character by refusing to take stolen money, despite her increasingly desperate situation. </a:t>
                      </a:r>
                      <a:endParaRPr lang="en-GB" sz="800" dirty="0"/>
                    </a:p>
                  </a:txBody>
                  <a:tcPr marL="68580" marR="68580" marT="34290" marB="34290"/>
                </a:tc>
                <a:extLst>
                  <a:ext uri="{0D108BD9-81ED-4DB2-BD59-A6C34878D82A}">
                    <a16:rowId xmlns:a16="http://schemas.microsoft.com/office/drawing/2014/main" val="703942130"/>
                  </a:ext>
                </a:extLst>
              </a:tr>
              <a:tr h="332708">
                <a:tc>
                  <a:txBody>
                    <a:bodyPr/>
                    <a:lstStyle/>
                    <a:p>
                      <a:r>
                        <a:rPr lang="en-GB" sz="800" b="1" dirty="0"/>
                        <a:t>Edna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600" dirty="0"/>
                        <a:t>Household maid</a:t>
                      </a:r>
                      <a:r>
                        <a:rPr lang="en-GB" sz="600" baseline="0" dirty="0"/>
                        <a:t> to the </a:t>
                      </a:r>
                      <a:r>
                        <a:rPr lang="en-GB" sz="600" baseline="0" dirty="0" err="1"/>
                        <a:t>Birlings</a:t>
                      </a:r>
                      <a:r>
                        <a:rPr lang="en-GB" sz="600" baseline="0" dirty="0"/>
                        <a:t>:</a:t>
                      </a:r>
                      <a:endParaRPr lang="en-US" sz="600" b="0" i="1" dirty="0"/>
                    </a:p>
                  </a:txBody>
                  <a:tcPr marL="68580" marR="68580" marT="34290" marB="34290"/>
                </a:tc>
                <a:tc>
                  <a:txBody>
                    <a:bodyPr/>
                    <a:lstStyle/>
                    <a:p>
                      <a:r>
                        <a:rPr lang="en-GB" sz="700" b="1" dirty="0"/>
                        <a:t>“Yes Ma’am” </a:t>
                      </a:r>
                      <a:r>
                        <a:rPr lang="en-GB" sz="700" b="0" dirty="0"/>
                        <a:t>and </a:t>
                      </a:r>
                      <a:r>
                        <a:rPr lang="en-GB" sz="700" b="1" dirty="0"/>
                        <a:t>“Inspector</a:t>
                      </a:r>
                      <a:r>
                        <a:rPr lang="en-GB" sz="700" b="1" baseline="0" dirty="0"/>
                        <a:t> Goole” </a:t>
                      </a:r>
                      <a:r>
                        <a:rPr lang="en-GB" sz="700" b="0" baseline="0" dirty="0"/>
                        <a:t>Edna also represents the silent and oppressed working class ignored by the </a:t>
                      </a:r>
                      <a:r>
                        <a:rPr lang="en-GB" sz="700" b="0" baseline="0" dirty="0" err="1"/>
                        <a:t>Birlings</a:t>
                      </a:r>
                      <a:r>
                        <a:rPr lang="en-GB" sz="700" b="0" baseline="0" dirty="0"/>
                        <a:t> . She is only given one name and is physically marginalised in the play. Her responses are limited to her job.</a:t>
                      </a:r>
                    </a:p>
                    <a:p>
                      <a:r>
                        <a:rPr lang="en-GB" sz="700" i="1" u="none" baseline="0" dirty="0"/>
                        <a:t>oppressed, marginalised, working class</a:t>
                      </a:r>
                      <a:r>
                        <a:rPr lang="en-GB" sz="700" baseline="0" dirty="0"/>
                        <a:t>. </a:t>
                      </a:r>
                      <a:endParaRPr lang="en-GB" sz="700" b="1" dirty="0"/>
                    </a:p>
                  </a:txBody>
                  <a:tcPr marL="68580" marR="68580" marT="34290" marB="34290"/>
                </a:tc>
                <a:extLst>
                  <a:ext uri="{0D108BD9-81ED-4DB2-BD59-A6C34878D82A}">
                    <a16:rowId xmlns:a16="http://schemas.microsoft.com/office/drawing/2014/main" val="10008"/>
                  </a:ext>
                </a:extLst>
              </a:tr>
            </a:tbl>
          </a:graphicData>
        </a:graphic>
      </p:graphicFrame>
      <p:graphicFrame>
        <p:nvGraphicFramePr>
          <p:cNvPr id="2" name="Table 1">
            <a:extLst>
              <a:ext uri="{FF2B5EF4-FFF2-40B4-BE49-F238E27FC236}">
                <a16:creationId xmlns:a16="http://schemas.microsoft.com/office/drawing/2014/main" id="{A8FE3483-ABCB-4127-BBFF-48C468413179}"/>
              </a:ext>
            </a:extLst>
          </p:cNvPr>
          <p:cNvGraphicFramePr>
            <a:graphicFrameLocks noGrp="1"/>
          </p:cNvGraphicFramePr>
          <p:nvPr>
            <p:extLst>
              <p:ext uri="{D42A27DB-BD31-4B8C-83A1-F6EECF244321}">
                <p14:modId xmlns:p14="http://schemas.microsoft.com/office/powerpoint/2010/main" val="2921908948"/>
              </p:ext>
            </p:extLst>
          </p:nvPr>
        </p:nvGraphicFramePr>
        <p:xfrm>
          <a:off x="10154652" y="0"/>
          <a:ext cx="2037347" cy="3602607"/>
        </p:xfrm>
        <a:graphic>
          <a:graphicData uri="http://schemas.openxmlformats.org/drawingml/2006/table">
            <a:tbl>
              <a:tblPr firstRow="1" bandRow="1">
                <a:tableStyleId>{93296810-A885-4BE3-A3E7-6D5BEEA58F35}</a:tableStyleId>
              </a:tblPr>
              <a:tblGrid>
                <a:gridCol w="2037347">
                  <a:extLst>
                    <a:ext uri="{9D8B030D-6E8A-4147-A177-3AD203B41FA5}">
                      <a16:colId xmlns:a16="http://schemas.microsoft.com/office/drawing/2014/main" val="318943651"/>
                    </a:ext>
                  </a:extLst>
                </a:gridCol>
              </a:tblGrid>
              <a:tr h="213917">
                <a:tc>
                  <a:txBody>
                    <a:bodyPr/>
                    <a:lstStyle/>
                    <a:p>
                      <a:pPr algn="ctr"/>
                      <a:r>
                        <a:rPr lang="en-GB" sz="800" dirty="0"/>
                        <a:t>Context </a:t>
                      </a:r>
                    </a:p>
                  </a:txBody>
                  <a:tcPr marL="68580" marR="68580" marT="34290" marB="34290"/>
                </a:tc>
                <a:extLst>
                  <a:ext uri="{0D108BD9-81ED-4DB2-BD59-A6C34878D82A}">
                    <a16:rowId xmlns:a16="http://schemas.microsoft.com/office/drawing/2014/main" val="2980468495"/>
                  </a:ext>
                </a:extLst>
              </a:tr>
              <a:tr h="3388690">
                <a:tc>
                  <a:txBody>
                    <a:bodyPr/>
                    <a:lstStyle/>
                    <a:p>
                      <a:pPr marL="171450" indent="-171450">
                        <a:buFont typeface="Arial" panose="020B0604020202020204" pitchFamily="34" charset="0"/>
                        <a:buChar char="•"/>
                      </a:pPr>
                      <a:r>
                        <a:rPr lang="en-GB" sz="700" dirty="0"/>
                        <a:t>The play was written after the Second World War so the audience would recognise Mr Birling’s arrogance and naivety as something very familiar. </a:t>
                      </a:r>
                    </a:p>
                    <a:p>
                      <a:pPr marL="171450" indent="-171450">
                        <a:buFont typeface="Arial" panose="020B0604020202020204" pitchFamily="34" charset="0"/>
                        <a:buChar char="•"/>
                      </a:pPr>
                      <a:endParaRPr lang="en-GB" sz="700" dirty="0"/>
                    </a:p>
                    <a:p>
                      <a:pPr marL="171450" indent="-171450">
                        <a:buFont typeface="Arial" panose="020B0604020202020204" pitchFamily="34" charset="0"/>
                        <a:buChar char="•"/>
                      </a:pPr>
                      <a:r>
                        <a:rPr lang="en-GB" sz="700" dirty="0"/>
                        <a:t>Titanic (a symbol of progress and luxury for the rich) sank which was the first disaster for the upper class in 1912. Before this, they believed they were untouchable.</a:t>
                      </a:r>
                    </a:p>
                    <a:p>
                      <a:pPr marL="171450" indent="-171450">
                        <a:buFont typeface="Arial" panose="020B0604020202020204" pitchFamily="34" charset="0"/>
                        <a:buChar char="•"/>
                      </a:pPr>
                      <a:endParaRPr lang="en-GB" sz="700" dirty="0"/>
                    </a:p>
                    <a:p>
                      <a:pPr marL="171450" indent="-171450">
                        <a:buFont typeface="Arial" panose="020B0604020202020204" pitchFamily="34" charset="0"/>
                        <a:buChar char="•"/>
                      </a:pPr>
                      <a:r>
                        <a:rPr lang="en-GB" sz="700" dirty="0"/>
                        <a:t>Priestley fought in the First World War and was wounded. He was a staunch socialist and he wanted to challenge his audiences and their beliefs. </a:t>
                      </a:r>
                    </a:p>
                    <a:p>
                      <a:pPr marL="171450" indent="-171450">
                        <a:buFont typeface="Arial" panose="020B0604020202020204" pitchFamily="34" charset="0"/>
                        <a:buChar char="•"/>
                      </a:pPr>
                      <a:endParaRPr lang="en-GB" sz="700" dirty="0"/>
                    </a:p>
                    <a:p>
                      <a:pPr marL="171450" indent="-171450">
                        <a:buFont typeface="Arial" panose="020B0604020202020204" pitchFamily="34" charset="0"/>
                        <a:buChar char="•"/>
                      </a:pPr>
                      <a:r>
                        <a:rPr lang="en-GB" sz="700" dirty="0"/>
                        <a:t>There were many strikes between 1912-1945 including the General Strike of 1926. </a:t>
                      </a:r>
                    </a:p>
                    <a:p>
                      <a:pPr marL="171450" indent="-171450">
                        <a:buFont typeface="Arial" panose="020B0604020202020204" pitchFamily="34" charset="0"/>
                        <a:buChar char="•"/>
                      </a:pPr>
                      <a:endParaRPr lang="en-GB" sz="700" dirty="0"/>
                    </a:p>
                    <a:p>
                      <a:pPr marL="171450" indent="-171450">
                        <a:buFont typeface="Arial" panose="020B0604020202020204" pitchFamily="34" charset="0"/>
                        <a:buChar char="•"/>
                      </a:pPr>
                      <a:r>
                        <a:rPr lang="en-GB" sz="700" dirty="0"/>
                        <a:t>Despite the rising middle class, the class system was still quite rigid- especially if you were part of the  lower class. </a:t>
                      </a:r>
                    </a:p>
                    <a:p>
                      <a:pPr marL="171450" indent="-171450">
                        <a:buFont typeface="Arial" panose="020B0604020202020204" pitchFamily="34" charset="0"/>
                        <a:buChar char="•"/>
                      </a:pPr>
                      <a:endParaRPr lang="en-GB" sz="700" dirty="0"/>
                    </a:p>
                    <a:p>
                      <a:pPr marL="171450" indent="-171450">
                        <a:buFont typeface="Arial" panose="020B0604020202020204" pitchFamily="34" charset="0"/>
                        <a:buChar char="•"/>
                      </a:pPr>
                      <a:r>
                        <a:rPr lang="en-GB" sz="700" dirty="0"/>
                        <a:t>Gender</a:t>
                      </a:r>
                      <a:r>
                        <a:rPr lang="en-GB" sz="700" baseline="0" dirty="0"/>
                        <a:t> and marriage - although women were achieving more equality and power, it was expected that they follow the wishes of their fathers/husbands. it is clear that Sheila’s marriage is one of social gain not love and this was common place amongst the upper classes.</a:t>
                      </a:r>
                      <a:endParaRPr lang="en-GB" sz="800" dirty="0"/>
                    </a:p>
                    <a:p>
                      <a:endParaRPr lang="en-GB" sz="800" dirty="0"/>
                    </a:p>
                  </a:txBody>
                  <a:tcPr marL="68580" marR="68580" marT="34290" marB="34290"/>
                </a:tc>
                <a:extLst>
                  <a:ext uri="{0D108BD9-81ED-4DB2-BD59-A6C34878D82A}">
                    <a16:rowId xmlns:a16="http://schemas.microsoft.com/office/drawing/2014/main" val="4087761766"/>
                  </a:ext>
                </a:extLst>
              </a:tr>
            </a:tbl>
          </a:graphicData>
        </a:graphic>
      </p:graphicFrame>
      <p:graphicFrame>
        <p:nvGraphicFramePr>
          <p:cNvPr id="4" name="Table 3">
            <a:extLst>
              <a:ext uri="{FF2B5EF4-FFF2-40B4-BE49-F238E27FC236}">
                <a16:creationId xmlns:a16="http://schemas.microsoft.com/office/drawing/2014/main" id="{A8FE3483-ABCB-4127-BBFF-48C468413179}"/>
              </a:ext>
            </a:extLst>
          </p:cNvPr>
          <p:cNvGraphicFramePr>
            <a:graphicFrameLocks noGrp="1"/>
          </p:cNvGraphicFramePr>
          <p:nvPr>
            <p:extLst>
              <p:ext uri="{D42A27DB-BD31-4B8C-83A1-F6EECF244321}">
                <p14:modId xmlns:p14="http://schemas.microsoft.com/office/powerpoint/2010/main" val="2621413401"/>
              </p:ext>
            </p:extLst>
          </p:nvPr>
        </p:nvGraphicFramePr>
        <p:xfrm>
          <a:off x="10154653" y="3602606"/>
          <a:ext cx="2037347" cy="3255393"/>
        </p:xfrm>
        <a:graphic>
          <a:graphicData uri="http://schemas.openxmlformats.org/drawingml/2006/table">
            <a:tbl>
              <a:tblPr firstRow="1" bandRow="1">
                <a:tableStyleId>{93296810-A885-4BE3-A3E7-6D5BEEA58F35}</a:tableStyleId>
              </a:tblPr>
              <a:tblGrid>
                <a:gridCol w="2037347">
                  <a:extLst>
                    <a:ext uri="{9D8B030D-6E8A-4147-A177-3AD203B41FA5}">
                      <a16:colId xmlns:a16="http://schemas.microsoft.com/office/drawing/2014/main" val="318943651"/>
                    </a:ext>
                  </a:extLst>
                </a:gridCol>
              </a:tblGrid>
              <a:tr h="225053">
                <a:tc>
                  <a:txBody>
                    <a:bodyPr/>
                    <a:lstStyle/>
                    <a:p>
                      <a:pPr algn="ctr"/>
                      <a:r>
                        <a:rPr lang="en-GB" sz="800" dirty="0"/>
                        <a:t>Significance of names </a:t>
                      </a:r>
                    </a:p>
                  </a:txBody>
                  <a:tcPr marL="68580" marR="68580" marT="34290" marB="34290"/>
                </a:tc>
                <a:extLst>
                  <a:ext uri="{0D108BD9-81ED-4DB2-BD59-A6C34878D82A}">
                    <a16:rowId xmlns:a16="http://schemas.microsoft.com/office/drawing/2014/main" val="2980468495"/>
                  </a:ext>
                </a:extLst>
              </a:tr>
              <a:tr h="3030340">
                <a:tc>
                  <a:txBody>
                    <a:bodyPr/>
                    <a:lstStyle/>
                    <a:p>
                      <a:r>
                        <a:rPr lang="en-GB" sz="700" dirty="0"/>
                        <a:t>Inspector</a:t>
                      </a:r>
                      <a:r>
                        <a:rPr lang="en-GB" sz="700" baseline="0" dirty="0"/>
                        <a:t> Goole- sounds like ‘ghoul’ hinting that the inspector’s identity is ambiguous and he could have been supernatural. </a:t>
                      </a:r>
                    </a:p>
                    <a:p>
                      <a:endParaRPr lang="en-GB" sz="700" baseline="0" dirty="0"/>
                    </a:p>
                    <a:p>
                      <a:r>
                        <a:rPr lang="en-GB" sz="700" baseline="0" dirty="0"/>
                        <a:t>Eric &amp; Sheila – More modern names which reflect how the children are more likely to change for the future than their traditionalist parents. </a:t>
                      </a:r>
                    </a:p>
                    <a:p>
                      <a:endParaRPr lang="en-GB" sz="700" baseline="0" dirty="0"/>
                    </a:p>
                    <a:p>
                      <a:r>
                        <a:rPr lang="en-GB" sz="700" baseline="0" dirty="0"/>
                        <a:t>Mr Birling – rhymes with sterling showing that his priority as a capitalist is financial gain. </a:t>
                      </a:r>
                    </a:p>
                    <a:p>
                      <a:endParaRPr lang="en-GB" sz="700" baseline="0" dirty="0"/>
                    </a:p>
                    <a:p>
                      <a:r>
                        <a:rPr lang="en-GB" sz="700" baseline="0" dirty="0"/>
                        <a:t>Gerald Croft- a typically traditional family name highlighting his aristocratic status.</a:t>
                      </a:r>
                    </a:p>
                    <a:p>
                      <a:endParaRPr lang="en-GB" sz="700" baseline="0" dirty="0"/>
                    </a:p>
                    <a:p>
                      <a:r>
                        <a:rPr lang="en-GB" sz="700" baseline="0" dirty="0"/>
                        <a:t>Edna – she is only given a first name to show her lowly status compared to the family she works for. </a:t>
                      </a:r>
                    </a:p>
                    <a:p>
                      <a:endParaRPr lang="en-GB" sz="700" baseline="0" dirty="0"/>
                    </a:p>
                    <a:p>
                      <a:r>
                        <a:rPr lang="en-GB" sz="700" baseline="0" dirty="0"/>
                        <a:t>Eva Smith- a generic name to show she was one of the many oppressed working class. As Smith is also a very common name, it also plays into the theory that Eva was potentially more than one person.</a:t>
                      </a:r>
                    </a:p>
                    <a:p>
                      <a:endParaRPr lang="en-GB" sz="700" baseline="0" dirty="0"/>
                    </a:p>
                    <a:p>
                      <a:r>
                        <a:rPr lang="en-GB" sz="700" baseline="0" dirty="0"/>
                        <a:t>Daisy Renton – as she needed a new identity, ‘Daisy’ could reflect how Eva is starting afresh in life whilst ‘Renton’ reflects how she has now resorted to prostitution as a means of getting by. </a:t>
                      </a:r>
                    </a:p>
                    <a:p>
                      <a:endParaRPr lang="en-GB" sz="800" dirty="0"/>
                    </a:p>
                  </a:txBody>
                  <a:tcPr marL="68580" marR="68580" marT="34290" marB="34290"/>
                </a:tc>
                <a:extLst>
                  <a:ext uri="{0D108BD9-81ED-4DB2-BD59-A6C34878D82A}">
                    <a16:rowId xmlns:a16="http://schemas.microsoft.com/office/drawing/2014/main" val="4087761766"/>
                  </a:ext>
                </a:extLst>
              </a:tr>
            </a:tbl>
          </a:graphicData>
        </a:graphic>
      </p:graphicFrame>
    </p:spTree>
    <p:extLst>
      <p:ext uri="{BB962C8B-B14F-4D97-AF65-F5344CB8AC3E}">
        <p14:creationId xmlns:p14="http://schemas.microsoft.com/office/powerpoint/2010/main" val="300582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980</TotalTime>
  <Words>4217</Words>
  <Application>Microsoft Office PowerPoint</Application>
  <PresentationFormat>Widescreen</PresentationFormat>
  <Paragraphs>161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Hillcrest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RDrury</dc:creator>
  <cp:lastModifiedBy>Lauren Howard</cp:lastModifiedBy>
  <cp:revision>87</cp:revision>
  <cp:lastPrinted>2021-07-02T09:59:19Z</cp:lastPrinted>
  <dcterms:created xsi:type="dcterms:W3CDTF">2019-06-28T09:59:57Z</dcterms:created>
  <dcterms:modified xsi:type="dcterms:W3CDTF">2022-01-18T09:08:31Z</dcterms:modified>
</cp:coreProperties>
</file>